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9.xml" ContentType="application/vnd.openxmlformats-officedocument.presentationml.notesSlide+xml"/>
  <Override PartName="/ppt/media/image47.jpg" ContentType="image/jpg"/>
  <Override PartName="/ppt/media/image48.jpg" ContentType="image/jpg"/>
  <Override PartName="/ppt/media/image49.jpg" ContentType="image/jpg"/>
  <Override PartName="/ppt/media/image50.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7.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146849341" r:id="rId2"/>
    <p:sldId id="2146849363" r:id="rId3"/>
    <p:sldId id="8261" r:id="rId4"/>
    <p:sldId id="2146849339" r:id="rId5"/>
    <p:sldId id="2146849303" r:id="rId6"/>
    <p:sldId id="2146849304" r:id="rId7"/>
    <p:sldId id="2146849305" r:id="rId8"/>
    <p:sldId id="2146849306" r:id="rId9"/>
    <p:sldId id="2146849307" r:id="rId10"/>
    <p:sldId id="2146849308" r:id="rId11"/>
    <p:sldId id="2146849275" r:id="rId12"/>
    <p:sldId id="2146849309" r:id="rId13"/>
    <p:sldId id="2146849311" r:id="rId14"/>
    <p:sldId id="2146849312" r:id="rId15"/>
    <p:sldId id="2146849313" r:id="rId16"/>
    <p:sldId id="2146849310" r:id="rId17"/>
    <p:sldId id="2146849314" r:id="rId18"/>
    <p:sldId id="2146849315" r:id="rId19"/>
    <p:sldId id="2146849316" r:id="rId20"/>
    <p:sldId id="2146849318" r:id="rId21"/>
    <p:sldId id="2146849317" r:id="rId22"/>
    <p:sldId id="2146849319" r:id="rId23"/>
    <p:sldId id="2146849320" r:id="rId24"/>
    <p:sldId id="2146849322" r:id="rId25"/>
    <p:sldId id="2146849325" r:id="rId26"/>
    <p:sldId id="2146849326" r:id="rId27"/>
    <p:sldId id="2146849328" r:id="rId28"/>
    <p:sldId id="2146849327" r:id="rId29"/>
    <p:sldId id="2146849331" r:id="rId30"/>
    <p:sldId id="2146849330" r:id="rId31"/>
    <p:sldId id="2146849329" r:id="rId32"/>
    <p:sldId id="2146849333" r:id="rId33"/>
    <p:sldId id="2146849323" r:id="rId34"/>
    <p:sldId id="262" r:id="rId35"/>
    <p:sldId id="2146849332" r:id="rId36"/>
    <p:sldId id="2146849334" r:id="rId37"/>
    <p:sldId id="2146849335" r:id="rId38"/>
    <p:sldId id="2146849336" r:id="rId39"/>
    <p:sldId id="2146849337" r:id="rId40"/>
    <p:sldId id="2146849338" r:id="rId41"/>
    <p:sldId id="299" r:id="rId42"/>
    <p:sldId id="298" r:id="rId43"/>
    <p:sldId id="313" r:id="rId44"/>
    <p:sldId id="317" r:id="rId45"/>
    <p:sldId id="300" r:id="rId46"/>
    <p:sldId id="301" r:id="rId47"/>
    <p:sldId id="318" r:id="rId48"/>
    <p:sldId id="302" r:id="rId49"/>
    <p:sldId id="316" r:id="rId50"/>
    <p:sldId id="303" r:id="rId51"/>
    <p:sldId id="308" r:id="rId52"/>
    <p:sldId id="257" r:id="rId53"/>
    <p:sldId id="314" r:id="rId54"/>
    <p:sldId id="319" r:id="rId55"/>
    <p:sldId id="304" r:id="rId56"/>
    <p:sldId id="305" r:id="rId57"/>
    <p:sldId id="306" r:id="rId58"/>
    <p:sldId id="274" r:id="rId59"/>
    <p:sldId id="272" r:id="rId60"/>
    <p:sldId id="275" r:id="rId61"/>
    <p:sldId id="307" r:id="rId62"/>
    <p:sldId id="838841504" r:id="rId63"/>
    <p:sldId id="258" r:id="rId64"/>
    <p:sldId id="838841505" r:id="rId65"/>
    <p:sldId id="320" r:id="rId66"/>
    <p:sldId id="310" r:id="rId67"/>
    <p:sldId id="311" r:id="rId68"/>
    <p:sldId id="312" r:id="rId69"/>
    <p:sldId id="315" r:id="rId70"/>
    <p:sldId id="278" r:id="rId71"/>
    <p:sldId id="2146849342" r:id="rId72"/>
    <p:sldId id="280" r:id="rId73"/>
    <p:sldId id="2146849343" r:id="rId74"/>
    <p:sldId id="2146849344" r:id="rId75"/>
    <p:sldId id="2146849345" r:id="rId76"/>
    <p:sldId id="2146849346" r:id="rId77"/>
    <p:sldId id="2146849347" r:id="rId78"/>
    <p:sldId id="2146849348" r:id="rId79"/>
    <p:sldId id="2146849349" r:id="rId80"/>
    <p:sldId id="2146849350" r:id="rId81"/>
    <p:sldId id="2146849351" r:id="rId82"/>
    <p:sldId id="2146849352" r:id="rId83"/>
    <p:sldId id="322" r:id="rId84"/>
    <p:sldId id="2146849353" r:id="rId85"/>
    <p:sldId id="2146849354" r:id="rId86"/>
    <p:sldId id="2146849355" r:id="rId87"/>
    <p:sldId id="2146849356" r:id="rId88"/>
    <p:sldId id="2076137696" r:id="rId89"/>
    <p:sldId id="309" r:id="rId90"/>
    <p:sldId id="2076137688" r:id="rId91"/>
    <p:sldId id="2076137689" r:id="rId92"/>
    <p:sldId id="2076137690" r:id="rId93"/>
    <p:sldId id="2076137691" r:id="rId94"/>
    <p:sldId id="2146849357" r:id="rId95"/>
    <p:sldId id="323" r:id="rId96"/>
    <p:sldId id="321" r:id="rId97"/>
    <p:sldId id="2146849358" r:id="rId98"/>
    <p:sldId id="2146849359" r:id="rId99"/>
    <p:sldId id="2146849360" r:id="rId100"/>
    <p:sldId id="2146849361" r:id="rId101"/>
    <p:sldId id="2146849362" r:id="rId102"/>
    <p:sldId id="2146849340"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A848E9-AA9D-4201-984F-84F451940468}" v="6" dt="2023-02-27T01:26:52.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2.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ustomXml" Target="../customXml/item3.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Ngoc_Sach (HP Med Affairs) BII-VN-H" userId="185756f4-2f63-45d1-8a40-14dac6bb2c7e" providerId="ADAL" clId="{CCA848E9-AA9D-4201-984F-84F451940468}"/>
    <pc:docChg chg="custSel delSld modSld modMainMaster">
      <pc:chgData name="Vo,Ngoc_Sach (HP Med Affairs) BII-VN-H" userId="185756f4-2f63-45d1-8a40-14dac6bb2c7e" providerId="ADAL" clId="{CCA848E9-AA9D-4201-984F-84F451940468}" dt="2023-02-27T01:32:52.222" v="151" actId="404"/>
      <pc:docMkLst>
        <pc:docMk/>
      </pc:docMkLst>
      <pc:sldChg chg="del">
        <pc:chgData name="Vo,Ngoc_Sach (HP Med Affairs) BII-VN-H" userId="185756f4-2f63-45d1-8a40-14dac6bb2c7e" providerId="ADAL" clId="{CCA848E9-AA9D-4201-984F-84F451940468}" dt="2023-02-27T01:26:01.287" v="19" actId="47"/>
        <pc:sldMkLst>
          <pc:docMk/>
          <pc:sldMk cId="115458218" sldId="256"/>
        </pc:sldMkLst>
      </pc:sldChg>
      <pc:sldChg chg="delSp mod">
        <pc:chgData name="Vo,Ngoc_Sach (HP Med Affairs) BII-VN-H" userId="185756f4-2f63-45d1-8a40-14dac6bb2c7e" providerId="ADAL" clId="{CCA848E9-AA9D-4201-984F-84F451940468}" dt="2023-02-27T01:28:47.505" v="73" actId="478"/>
        <pc:sldMkLst>
          <pc:docMk/>
          <pc:sldMk cId="1529843333" sldId="8261"/>
        </pc:sldMkLst>
        <pc:spChg chg="del">
          <ac:chgData name="Vo,Ngoc_Sach (HP Med Affairs) BII-VN-H" userId="185756f4-2f63-45d1-8a40-14dac6bb2c7e" providerId="ADAL" clId="{CCA848E9-AA9D-4201-984F-84F451940468}" dt="2023-02-27T01:28:47.505" v="73" actId="478"/>
          <ac:spMkLst>
            <pc:docMk/>
            <pc:sldMk cId="1529843333" sldId="8261"/>
            <ac:spMk id="5" creationId="{9C09B430-8CED-44C0-99AF-7A21B6B67BD5}"/>
          </ac:spMkLst>
        </pc:spChg>
      </pc:sldChg>
      <pc:sldChg chg="modSp mod">
        <pc:chgData name="Vo,Ngoc_Sach (HP Med Affairs) BII-VN-H" userId="185756f4-2f63-45d1-8a40-14dac6bb2c7e" providerId="ADAL" clId="{CCA848E9-AA9D-4201-984F-84F451940468}" dt="2023-02-27T01:30:33.717" v="98" actId="404"/>
        <pc:sldMkLst>
          <pc:docMk/>
          <pc:sldMk cId="2311205608" sldId="2146849305"/>
        </pc:sldMkLst>
        <pc:spChg chg="mod">
          <ac:chgData name="Vo,Ngoc_Sach (HP Med Affairs) BII-VN-H" userId="185756f4-2f63-45d1-8a40-14dac6bb2c7e" providerId="ADAL" clId="{CCA848E9-AA9D-4201-984F-84F451940468}" dt="2023-02-27T01:30:33.717" v="98" actId="404"/>
          <ac:spMkLst>
            <pc:docMk/>
            <pc:sldMk cId="2311205608" sldId="2146849305"/>
            <ac:spMk id="9" creationId="{1F47DBD7-8940-4474-9C7F-94520DB1F6B7}"/>
          </ac:spMkLst>
        </pc:spChg>
      </pc:sldChg>
      <pc:sldChg chg="modSp mod">
        <pc:chgData name="Vo,Ngoc_Sach (HP Med Affairs) BII-VN-H" userId="185756f4-2f63-45d1-8a40-14dac6bb2c7e" providerId="ADAL" clId="{CCA848E9-AA9D-4201-984F-84F451940468}" dt="2023-02-27T01:30:43.521" v="100" actId="404"/>
        <pc:sldMkLst>
          <pc:docMk/>
          <pc:sldMk cId="4132110657" sldId="2146849307"/>
        </pc:sldMkLst>
        <pc:spChg chg="mod">
          <ac:chgData name="Vo,Ngoc_Sach (HP Med Affairs) BII-VN-H" userId="185756f4-2f63-45d1-8a40-14dac6bb2c7e" providerId="ADAL" clId="{CCA848E9-AA9D-4201-984F-84F451940468}" dt="2023-02-27T01:30:43.521" v="100" actId="404"/>
          <ac:spMkLst>
            <pc:docMk/>
            <pc:sldMk cId="4132110657" sldId="2146849307"/>
            <ac:spMk id="9" creationId="{93745A73-D233-4279-9926-E362E157153B}"/>
          </ac:spMkLst>
        </pc:spChg>
      </pc:sldChg>
      <pc:sldChg chg="modSp mod">
        <pc:chgData name="Vo,Ngoc_Sach (HP Med Affairs) BII-VN-H" userId="185756f4-2f63-45d1-8a40-14dac6bb2c7e" providerId="ADAL" clId="{CCA848E9-AA9D-4201-984F-84F451940468}" dt="2023-02-27T01:31:03.926" v="104" actId="404"/>
        <pc:sldMkLst>
          <pc:docMk/>
          <pc:sldMk cId="62911888" sldId="2146849310"/>
        </pc:sldMkLst>
        <pc:spChg chg="mod">
          <ac:chgData name="Vo,Ngoc_Sach (HP Med Affairs) BII-VN-H" userId="185756f4-2f63-45d1-8a40-14dac6bb2c7e" providerId="ADAL" clId="{CCA848E9-AA9D-4201-984F-84F451940468}" dt="2023-02-27T01:31:03.926" v="104" actId="404"/>
          <ac:spMkLst>
            <pc:docMk/>
            <pc:sldMk cId="62911888" sldId="2146849310"/>
            <ac:spMk id="8" creationId="{AC2E1040-3333-4B4E-A63F-D00B777F6313}"/>
          </ac:spMkLst>
        </pc:spChg>
      </pc:sldChg>
      <pc:sldChg chg="modSp mod">
        <pc:chgData name="Vo,Ngoc_Sach (HP Med Affairs) BII-VN-H" userId="185756f4-2f63-45d1-8a40-14dac6bb2c7e" providerId="ADAL" clId="{CCA848E9-AA9D-4201-984F-84F451940468}" dt="2023-02-27T01:30:57.382" v="103" actId="404"/>
        <pc:sldMkLst>
          <pc:docMk/>
          <pc:sldMk cId="2315796898" sldId="2146849313"/>
        </pc:sldMkLst>
        <pc:spChg chg="mod">
          <ac:chgData name="Vo,Ngoc_Sach (HP Med Affairs) BII-VN-H" userId="185756f4-2f63-45d1-8a40-14dac6bb2c7e" providerId="ADAL" clId="{CCA848E9-AA9D-4201-984F-84F451940468}" dt="2023-02-27T01:30:57.382" v="103" actId="404"/>
          <ac:spMkLst>
            <pc:docMk/>
            <pc:sldMk cId="2315796898" sldId="2146849313"/>
            <ac:spMk id="10" creationId="{B9BCB6D0-B9AF-46FE-B8E6-2DE528DBDFDB}"/>
          </ac:spMkLst>
        </pc:spChg>
      </pc:sldChg>
      <pc:sldChg chg="modSp mod">
        <pc:chgData name="Vo,Ngoc_Sach (HP Med Affairs) BII-VN-H" userId="185756f4-2f63-45d1-8a40-14dac6bb2c7e" providerId="ADAL" clId="{CCA848E9-AA9D-4201-984F-84F451940468}" dt="2023-02-27T01:31:13.334" v="107" actId="404"/>
        <pc:sldMkLst>
          <pc:docMk/>
          <pc:sldMk cId="448280796" sldId="2146849315"/>
        </pc:sldMkLst>
        <pc:spChg chg="mod">
          <ac:chgData name="Vo,Ngoc_Sach (HP Med Affairs) BII-VN-H" userId="185756f4-2f63-45d1-8a40-14dac6bb2c7e" providerId="ADAL" clId="{CCA848E9-AA9D-4201-984F-84F451940468}" dt="2023-02-27T01:31:13.334" v="107" actId="404"/>
          <ac:spMkLst>
            <pc:docMk/>
            <pc:sldMk cId="448280796" sldId="2146849315"/>
            <ac:spMk id="11" creationId="{B8559243-AEF9-4C72-9FC3-C548729659AA}"/>
          </ac:spMkLst>
        </pc:spChg>
      </pc:sldChg>
      <pc:sldChg chg="modSp mod">
        <pc:chgData name="Vo,Ngoc_Sach (HP Med Affairs) BII-VN-H" userId="185756f4-2f63-45d1-8a40-14dac6bb2c7e" providerId="ADAL" clId="{CCA848E9-AA9D-4201-984F-84F451940468}" dt="2023-02-27T01:31:18.346" v="109" actId="404"/>
        <pc:sldMkLst>
          <pc:docMk/>
          <pc:sldMk cId="2628237456" sldId="2146849316"/>
        </pc:sldMkLst>
        <pc:spChg chg="mod">
          <ac:chgData name="Vo,Ngoc_Sach (HP Med Affairs) BII-VN-H" userId="185756f4-2f63-45d1-8a40-14dac6bb2c7e" providerId="ADAL" clId="{CCA848E9-AA9D-4201-984F-84F451940468}" dt="2023-02-27T01:31:18.346" v="109" actId="404"/>
          <ac:spMkLst>
            <pc:docMk/>
            <pc:sldMk cId="2628237456" sldId="2146849316"/>
            <ac:spMk id="2" creationId="{10E6C984-5247-4B8E-9513-36139E760427}"/>
          </ac:spMkLst>
        </pc:spChg>
      </pc:sldChg>
      <pc:sldChg chg="modSp mod">
        <pc:chgData name="Vo,Ngoc_Sach (HP Med Affairs) BII-VN-H" userId="185756f4-2f63-45d1-8a40-14dac6bb2c7e" providerId="ADAL" clId="{CCA848E9-AA9D-4201-984F-84F451940468}" dt="2023-02-27T01:31:29.585" v="112" actId="404"/>
        <pc:sldMkLst>
          <pc:docMk/>
          <pc:sldMk cId="4175342210" sldId="2146849325"/>
        </pc:sldMkLst>
        <pc:spChg chg="mod">
          <ac:chgData name="Vo,Ngoc_Sach (HP Med Affairs) BII-VN-H" userId="185756f4-2f63-45d1-8a40-14dac6bb2c7e" providerId="ADAL" clId="{CCA848E9-AA9D-4201-984F-84F451940468}" dt="2023-02-27T01:31:29.585" v="112" actId="404"/>
          <ac:spMkLst>
            <pc:docMk/>
            <pc:sldMk cId="4175342210" sldId="2146849325"/>
            <ac:spMk id="40" creationId="{EA3CA97A-DB5C-406F-9D53-1A7985CF86A3}"/>
          </ac:spMkLst>
        </pc:spChg>
      </pc:sldChg>
      <pc:sldChg chg="modSp mod">
        <pc:chgData name="Vo,Ngoc_Sach (HP Med Affairs) BII-VN-H" userId="185756f4-2f63-45d1-8a40-14dac6bb2c7e" providerId="ADAL" clId="{CCA848E9-AA9D-4201-984F-84F451940468}" dt="2023-02-27T01:31:34.525" v="114" actId="404"/>
        <pc:sldMkLst>
          <pc:docMk/>
          <pc:sldMk cId="1621041834" sldId="2146849326"/>
        </pc:sldMkLst>
        <pc:spChg chg="mod">
          <ac:chgData name="Vo,Ngoc_Sach (HP Med Affairs) BII-VN-H" userId="185756f4-2f63-45d1-8a40-14dac6bb2c7e" providerId="ADAL" clId="{CCA848E9-AA9D-4201-984F-84F451940468}" dt="2023-02-27T01:31:34.525" v="114" actId="404"/>
          <ac:spMkLst>
            <pc:docMk/>
            <pc:sldMk cId="1621041834" sldId="2146849326"/>
            <ac:spMk id="19" creationId="{5D3E6F64-2E30-4988-A506-7AF0EEA6A299}"/>
          </ac:spMkLst>
        </pc:spChg>
      </pc:sldChg>
      <pc:sldChg chg="modSp mod">
        <pc:chgData name="Vo,Ngoc_Sach (HP Med Affairs) BII-VN-H" userId="185756f4-2f63-45d1-8a40-14dac6bb2c7e" providerId="ADAL" clId="{CCA848E9-AA9D-4201-984F-84F451940468}" dt="2023-02-27T01:31:48.124" v="120" actId="404"/>
        <pc:sldMkLst>
          <pc:docMk/>
          <pc:sldMk cId="1022656812" sldId="2146849327"/>
        </pc:sldMkLst>
        <pc:spChg chg="mod">
          <ac:chgData name="Vo,Ngoc_Sach (HP Med Affairs) BII-VN-H" userId="185756f4-2f63-45d1-8a40-14dac6bb2c7e" providerId="ADAL" clId="{CCA848E9-AA9D-4201-984F-84F451940468}" dt="2023-02-27T01:31:48.124" v="120" actId="404"/>
          <ac:spMkLst>
            <pc:docMk/>
            <pc:sldMk cId="1022656812" sldId="2146849327"/>
            <ac:spMk id="2" creationId="{C3039E61-D107-4EA9-9138-424EE7B6BC60}"/>
          </ac:spMkLst>
        </pc:spChg>
      </pc:sldChg>
      <pc:sldChg chg="modSp mod">
        <pc:chgData name="Vo,Ngoc_Sach (HP Med Affairs) BII-VN-H" userId="185756f4-2f63-45d1-8a40-14dac6bb2c7e" providerId="ADAL" clId="{CCA848E9-AA9D-4201-984F-84F451940468}" dt="2023-02-27T01:31:40.074" v="118" actId="404"/>
        <pc:sldMkLst>
          <pc:docMk/>
          <pc:sldMk cId="3603190509" sldId="2146849328"/>
        </pc:sldMkLst>
        <pc:spChg chg="mod">
          <ac:chgData name="Vo,Ngoc_Sach (HP Med Affairs) BII-VN-H" userId="185756f4-2f63-45d1-8a40-14dac6bb2c7e" providerId="ADAL" clId="{CCA848E9-AA9D-4201-984F-84F451940468}" dt="2023-02-27T01:31:40.074" v="118" actId="404"/>
          <ac:spMkLst>
            <pc:docMk/>
            <pc:sldMk cId="3603190509" sldId="2146849328"/>
            <ac:spMk id="9" creationId="{48E903E4-36E4-40D1-8033-499FFE2BF378}"/>
          </ac:spMkLst>
        </pc:spChg>
      </pc:sldChg>
      <pc:sldChg chg="modSp mod">
        <pc:chgData name="Vo,Ngoc_Sach (HP Med Affairs) BII-VN-H" userId="185756f4-2f63-45d1-8a40-14dac6bb2c7e" providerId="ADAL" clId="{CCA848E9-AA9D-4201-984F-84F451940468}" dt="2023-02-27T01:32:24.487" v="144" actId="1037"/>
        <pc:sldMkLst>
          <pc:docMk/>
          <pc:sldMk cId="4285925929" sldId="2146849329"/>
        </pc:sldMkLst>
        <pc:spChg chg="mod">
          <ac:chgData name="Vo,Ngoc_Sach (HP Med Affairs) BII-VN-H" userId="185756f4-2f63-45d1-8a40-14dac6bb2c7e" providerId="ADAL" clId="{CCA848E9-AA9D-4201-984F-84F451940468}" dt="2023-02-27T01:32:24.487" v="144" actId="1037"/>
          <ac:spMkLst>
            <pc:docMk/>
            <pc:sldMk cId="4285925929" sldId="2146849329"/>
            <ac:spMk id="13" creationId="{5EAF1D17-2F6C-49A4-A372-38FC21AEF323}"/>
          </ac:spMkLst>
        </pc:spChg>
      </pc:sldChg>
      <pc:sldChg chg="modSp mod">
        <pc:chgData name="Vo,Ngoc_Sach (HP Med Affairs) BII-VN-H" userId="185756f4-2f63-45d1-8a40-14dac6bb2c7e" providerId="ADAL" clId="{CCA848E9-AA9D-4201-984F-84F451940468}" dt="2023-02-27T01:32:03.414" v="126" actId="404"/>
        <pc:sldMkLst>
          <pc:docMk/>
          <pc:sldMk cId="584892749" sldId="2146849330"/>
        </pc:sldMkLst>
        <pc:spChg chg="mod">
          <ac:chgData name="Vo,Ngoc_Sach (HP Med Affairs) BII-VN-H" userId="185756f4-2f63-45d1-8a40-14dac6bb2c7e" providerId="ADAL" clId="{CCA848E9-AA9D-4201-984F-84F451940468}" dt="2023-02-27T01:32:03.414" v="126" actId="404"/>
          <ac:spMkLst>
            <pc:docMk/>
            <pc:sldMk cId="584892749" sldId="2146849330"/>
            <ac:spMk id="10" creationId="{77B076DF-AD4F-4BE2-BD7F-6F2782E4E0B9}"/>
          </ac:spMkLst>
        </pc:spChg>
      </pc:sldChg>
      <pc:sldChg chg="modSp mod">
        <pc:chgData name="Vo,Ngoc_Sach (HP Med Affairs) BII-VN-H" userId="185756f4-2f63-45d1-8a40-14dac6bb2c7e" providerId="ADAL" clId="{CCA848E9-AA9D-4201-984F-84F451940468}" dt="2023-02-27T01:31:54.733" v="124" actId="403"/>
        <pc:sldMkLst>
          <pc:docMk/>
          <pc:sldMk cId="3917560771" sldId="2146849331"/>
        </pc:sldMkLst>
        <pc:spChg chg="mod">
          <ac:chgData name="Vo,Ngoc_Sach (HP Med Affairs) BII-VN-H" userId="185756f4-2f63-45d1-8a40-14dac6bb2c7e" providerId="ADAL" clId="{CCA848E9-AA9D-4201-984F-84F451940468}" dt="2023-02-27T01:31:54.733" v="124" actId="403"/>
          <ac:spMkLst>
            <pc:docMk/>
            <pc:sldMk cId="3917560771" sldId="2146849331"/>
            <ac:spMk id="6" creationId="{20BD45B9-18CA-403E-9B83-4B29809229B4}"/>
          </ac:spMkLst>
        </pc:spChg>
      </pc:sldChg>
      <pc:sldChg chg="modSp mod">
        <pc:chgData name="Vo,Ngoc_Sach (HP Med Affairs) BII-VN-H" userId="185756f4-2f63-45d1-8a40-14dac6bb2c7e" providerId="ADAL" clId="{CCA848E9-AA9D-4201-984F-84F451940468}" dt="2023-02-27T01:32:28.869" v="145" actId="404"/>
        <pc:sldMkLst>
          <pc:docMk/>
          <pc:sldMk cId="2702395668" sldId="2146849333"/>
        </pc:sldMkLst>
        <pc:spChg chg="mod">
          <ac:chgData name="Vo,Ngoc_Sach (HP Med Affairs) BII-VN-H" userId="185756f4-2f63-45d1-8a40-14dac6bb2c7e" providerId="ADAL" clId="{CCA848E9-AA9D-4201-984F-84F451940468}" dt="2023-02-27T01:32:28.869" v="145" actId="404"/>
          <ac:spMkLst>
            <pc:docMk/>
            <pc:sldMk cId="2702395668" sldId="2146849333"/>
            <ac:spMk id="5" creationId="{097FAFDE-3B11-4AB5-AE82-83B33FD71674}"/>
          </ac:spMkLst>
        </pc:spChg>
      </pc:sldChg>
      <pc:sldChg chg="modSp mod">
        <pc:chgData name="Vo,Ngoc_Sach (HP Med Affairs) BII-VN-H" userId="185756f4-2f63-45d1-8a40-14dac6bb2c7e" providerId="ADAL" clId="{CCA848E9-AA9D-4201-984F-84F451940468}" dt="2023-02-27T01:32:41.544" v="148" actId="404"/>
        <pc:sldMkLst>
          <pc:docMk/>
          <pc:sldMk cId="4274888702" sldId="2146849334"/>
        </pc:sldMkLst>
        <pc:spChg chg="mod">
          <ac:chgData name="Vo,Ngoc_Sach (HP Med Affairs) BII-VN-H" userId="185756f4-2f63-45d1-8a40-14dac6bb2c7e" providerId="ADAL" clId="{CCA848E9-AA9D-4201-984F-84F451940468}" dt="2023-02-27T01:32:41.544" v="148" actId="404"/>
          <ac:spMkLst>
            <pc:docMk/>
            <pc:sldMk cId="4274888702" sldId="2146849334"/>
            <ac:spMk id="5" creationId="{93A87561-B179-4E9B-BED8-7FA34F83C09D}"/>
          </ac:spMkLst>
        </pc:spChg>
      </pc:sldChg>
      <pc:sldChg chg="modSp mod">
        <pc:chgData name="Vo,Ngoc_Sach (HP Med Affairs) BII-VN-H" userId="185756f4-2f63-45d1-8a40-14dac6bb2c7e" providerId="ADAL" clId="{CCA848E9-AA9D-4201-984F-84F451940468}" dt="2023-02-27T01:32:45.895" v="149" actId="404"/>
        <pc:sldMkLst>
          <pc:docMk/>
          <pc:sldMk cId="4000739326" sldId="2146849335"/>
        </pc:sldMkLst>
        <pc:spChg chg="mod">
          <ac:chgData name="Vo,Ngoc_Sach (HP Med Affairs) BII-VN-H" userId="185756f4-2f63-45d1-8a40-14dac6bb2c7e" providerId="ADAL" clId="{CCA848E9-AA9D-4201-984F-84F451940468}" dt="2023-02-27T01:32:45.895" v="149" actId="404"/>
          <ac:spMkLst>
            <pc:docMk/>
            <pc:sldMk cId="4000739326" sldId="2146849335"/>
            <ac:spMk id="12" creationId="{117964FD-EA0E-44C3-A019-913F52894F53}"/>
          </ac:spMkLst>
        </pc:spChg>
      </pc:sldChg>
      <pc:sldChg chg="modSp mod">
        <pc:chgData name="Vo,Ngoc_Sach (HP Med Affairs) BII-VN-H" userId="185756f4-2f63-45d1-8a40-14dac6bb2c7e" providerId="ADAL" clId="{CCA848E9-AA9D-4201-984F-84F451940468}" dt="2023-02-27T01:25:50.376" v="17" actId="27636"/>
        <pc:sldMkLst>
          <pc:docMk/>
          <pc:sldMk cId="1285074232" sldId="2146849336"/>
        </pc:sldMkLst>
        <pc:spChg chg="mod">
          <ac:chgData name="Vo,Ngoc_Sach (HP Med Affairs) BII-VN-H" userId="185756f4-2f63-45d1-8a40-14dac6bb2c7e" providerId="ADAL" clId="{CCA848E9-AA9D-4201-984F-84F451940468}" dt="2023-02-27T01:25:50.376" v="17" actId="27636"/>
          <ac:spMkLst>
            <pc:docMk/>
            <pc:sldMk cId="1285074232" sldId="2146849336"/>
            <ac:spMk id="7" creationId="{BF7F3A72-027B-443F-BBBA-7A56AB4AAC22}"/>
          </ac:spMkLst>
        </pc:spChg>
      </pc:sldChg>
      <pc:sldChg chg="modSp mod">
        <pc:chgData name="Vo,Ngoc_Sach (HP Med Affairs) BII-VN-H" userId="185756f4-2f63-45d1-8a40-14dac6bb2c7e" providerId="ADAL" clId="{CCA848E9-AA9D-4201-984F-84F451940468}" dt="2023-02-27T01:32:52.222" v="151" actId="404"/>
        <pc:sldMkLst>
          <pc:docMk/>
          <pc:sldMk cId="274003019" sldId="2146849337"/>
        </pc:sldMkLst>
        <pc:spChg chg="mod">
          <ac:chgData name="Vo,Ngoc_Sach (HP Med Affairs) BII-VN-H" userId="185756f4-2f63-45d1-8a40-14dac6bb2c7e" providerId="ADAL" clId="{CCA848E9-AA9D-4201-984F-84F451940468}" dt="2023-02-27T01:32:52.222" v="151" actId="404"/>
          <ac:spMkLst>
            <pc:docMk/>
            <pc:sldMk cId="274003019" sldId="2146849337"/>
            <ac:spMk id="4" creationId="{5508A3B5-08C4-4829-80D3-9CE1FD33B4DC}"/>
          </ac:spMkLst>
        </pc:spChg>
      </pc:sldChg>
      <pc:sldChg chg="delSp mod">
        <pc:chgData name="Vo,Ngoc_Sach (HP Med Affairs) BII-VN-H" userId="185756f4-2f63-45d1-8a40-14dac6bb2c7e" providerId="ADAL" clId="{CCA848E9-AA9D-4201-984F-84F451940468}" dt="2023-02-27T01:28:40.357" v="72" actId="478"/>
        <pc:sldMkLst>
          <pc:docMk/>
          <pc:sldMk cId="4184459456" sldId="2146849341"/>
        </pc:sldMkLst>
        <pc:spChg chg="del">
          <ac:chgData name="Vo,Ngoc_Sach (HP Med Affairs) BII-VN-H" userId="185756f4-2f63-45d1-8a40-14dac6bb2c7e" providerId="ADAL" clId="{CCA848E9-AA9D-4201-984F-84F451940468}" dt="2023-02-27T01:28:40.357" v="72" actId="478"/>
          <ac:spMkLst>
            <pc:docMk/>
            <pc:sldMk cId="4184459456" sldId="2146849341"/>
            <ac:spMk id="5" creationId="{C12B91B9-7B1A-48C5-BB12-7D7C3F2E5142}"/>
          </ac:spMkLst>
        </pc:spChg>
      </pc:sldChg>
      <pc:sldChg chg="modSp mod">
        <pc:chgData name="Vo,Ngoc_Sach (HP Med Affairs) BII-VN-H" userId="185756f4-2f63-45d1-8a40-14dac6bb2c7e" providerId="ADAL" clId="{CCA848E9-AA9D-4201-984F-84F451940468}" dt="2023-02-27T01:25:50.124" v="0" actId="27636"/>
        <pc:sldMkLst>
          <pc:docMk/>
          <pc:sldMk cId="3453803257" sldId="2146849363"/>
        </pc:sldMkLst>
        <pc:spChg chg="mod">
          <ac:chgData name="Vo,Ngoc_Sach (HP Med Affairs) BII-VN-H" userId="185756f4-2f63-45d1-8a40-14dac6bb2c7e" providerId="ADAL" clId="{CCA848E9-AA9D-4201-984F-84F451940468}" dt="2023-02-27T01:25:50.124" v="0" actId="27636"/>
          <ac:spMkLst>
            <pc:docMk/>
            <pc:sldMk cId="3453803257" sldId="2146849363"/>
            <ac:spMk id="2" creationId="{54C98843-DB58-43D5-9127-F657D40315E0}"/>
          </ac:spMkLst>
        </pc:spChg>
      </pc:sldChg>
      <pc:sldMasterChg chg="addSp modSp mod modSldLayout">
        <pc:chgData name="Vo,Ngoc_Sach (HP Med Affairs) BII-VN-H" userId="185756f4-2f63-45d1-8a40-14dac6bb2c7e" providerId="ADAL" clId="{CCA848E9-AA9D-4201-984F-84F451940468}" dt="2023-02-27T01:30:05.584" v="96" actId="1076"/>
        <pc:sldMasterMkLst>
          <pc:docMk/>
          <pc:sldMasterMk cId="3512820127" sldId="2147483648"/>
        </pc:sldMasterMkLst>
        <pc:spChg chg="add mod">
          <ac:chgData name="Vo,Ngoc_Sach (HP Med Affairs) BII-VN-H" userId="185756f4-2f63-45d1-8a40-14dac6bb2c7e" providerId="ADAL" clId="{CCA848E9-AA9D-4201-984F-84F451940468}" dt="2023-02-27T01:29:16.294" v="86" actId="1037"/>
          <ac:spMkLst>
            <pc:docMk/>
            <pc:sldMasterMk cId="3512820127" sldId="2147483648"/>
            <ac:spMk id="7" creationId="{8403BA70-7F5E-4247-8FF7-306DC5D38E73}"/>
          </ac:spMkLst>
        </pc:spChg>
        <pc:sldLayoutChg chg="addSp delSp modSp mod">
          <pc:chgData name="Vo,Ngoc_Sach (HP Med Affairs) BII-VN-H" userId="185756f4-2f63-45d1-8a40-14dac6bb2c7e" providerId="ADAL" clId="{CCA848E9-AA9D-4201-984F-84F451940468}" dt="2023-02-27T01:28:10.339" v="71" actId="478"/>
          <pc:sldLayoutMkLst>
            <pc:docMk/>
            <pc:sldMasterMk cId="3512820127" sldId="2147483648"/>
            <pc:sldLayoutMk cId="2437457866" sldId="2147483649"/>
          </pc:sldLayoutMkLst>
          <pc:spChg chg="add del mod">
            <ac:chgData name="Vo,Ngoc_Sach (HP Med Affairs) BII-VN-H" userId="185756f4-2f63-45d1-8a40-14dac6bb2c7e" providerId="ADAL" clId="{CCA848E9-AA9D-4201-984F-84F451940468}" dt="2023-02-27T01:28:10.339" v="71" actId="478"/>
            <ac:spMkLst>
              <pc:docMk/>
              <pc:sldMasterMk cId="3512820127" sldId="2147483648"/>
              <pc:sldLayoutMk cId="2437457866" sldId="2147483649"/>
              <ac:spMk id="7" creationId="{E07CC974-BAAF-4914-A90F-19FEC9185A30}"/>
            </ac:spMkLst>
          </pc:spChg>
        </pc:sldLayoutChg>
        <pc:sldLayoutChg chg="addSp modSp mod">
          <pc:chgData name="Vo,Ngoc_Sach (HP Med Affairs) BII-VN-H" userId="185756f4-2f63-45d1-8a40-14dac6bb2c7e" providerId="ADAL" clId="{CCA848E9-AA9D-4201-984F-84F451940468}" dt="2023-02-27T01:29:54.440" v="94" actId="1076"/>
          <pc:sldLayoutMkLst>
            <pc:docMk/>
            <pc:sldMasterMk cId="3512820127" sldId="2147483648"/>
            <pc:sldLayoutMk cId="3108225282" sldId="2147483661"/>
          </pc:sldLayoutMkLst>
          <pc:spChg chg="add mod">
            <ac:chgData name="Vo,Ngoc_Sach (HP Med Affairs) BII-VN-H" userId="185756f4-2f63-45d1-8a40-14dac6bb2c7e" providerId="ADAL" clId="{CCA848E9-AA9D-4201-984F-84F451940468}" dt="2023-02-27T01:29:54.440" v="94" actId="1076"/>
            <ac:spMkLst>
              <pc:docMk/>
              <pc:sldMasterMk cId="3512820127" sldId="2147483648"/>
              <pc:sldLayoutMk cId="3108225282" sldId="2147483661"/>
              <ac:spMk id="7" creationId="{D65AAEF7-9E60-4706-A677-BD145675D212}"/>
            </ac:spMkLst>
          </pc:spChg>
        </pc:sldLayoutChg>
        <pc:sldLayoutChg chg="addSp modSp mod">
          <pc:chgData name="Vo,Ngoc_Sach (HP Med Affairs) BII-VN-H" userId="185756f4-2f63-45d1-8a40-14dac6bb2c7e" providerId="ADAL" clId="{CCA848E9-AA9D-4201-984F-84F451940468}" dt="2023-02-27T01:29:44.416" v="92" actId="1038"/>
          <pc:sldLayoutMkLst>
            <pc:docMk/>
            <pc:sldMasterMk cId="3512820127" sldId="2147483648"/>
            <pc:sldLayoutMk cId="3344159065" sldId="2147483664"/>
          </pc:sldLayoutMkLst>
          <pc:spChg chg="add mod">
            <ac:chgData name="Vo,Ngoc_Sach (HP Med Affairs) BII-VN-H" userId="185756f4-2f63-45d1-8a40-14dac6bb2c7e" providerId="ADAL" clId="{CCA848E9-AA9D-4201-984F-84F451940468}" dt="2023-02-27T01:29:44.416" v="92" actId="1038"/>
            <ac:spMkLst>
              <pc:docMk/>
              <pc:sldMasterMk cId="3512820127" sldId="2147483648"/>
              <pc:sldLayoutMk cId="3344159065" sldId="2147483664"/>
              <ac:spMk id="12" creationId="{32A024C7-0BC7-46E5-8601-DC11AADF7554}"/>
            </ac:spMkLst>
          </pc:spChg>
        </pc:sldLayoutChg>
        <pc:sldLayoutChg chg="addSp modSp mod">
          <pc:chgData name="Vo,Ngoc_Sach (HP Med Affairs) BII-VN-H" userId="185756f4-2f63-45d1-8a40-14dac6bb2c7e" providerId="ADAL" clId="{CCA848E9-AA9D-4201-984F-84F451940468}" dt="2023-02-27T01:30:05.584" v="96" actId="1076"/>
          <pc:sldLayoutMkLst>
            <pc:docMk/>
            <pc:sldMasterMk cId="3512820127" sldId="2147483648"/>
            <pc:sldLayoutMk cId="2787654741" sldId="2147483665"/>
          </pc:sldLayoutMkLst>
          <pc:spChg chg="add mod">
            <ac:chgData name="Vo,Ngoc_Sach (HP Med Affairs) BII-VN-H" userId="185756f4-2f63-45d1-8a40-14dac6bb2c7e" providerId="ADAL" clId="{CCA848E9-AA9D-4201-984F-84F451940468}" dt="2023-02-27T01:30:05.584" v="96" actId="1076"/>
            <ac:spMkLst>
              <pc:docMk/>
              <pc:sldMasterMk cId="3512820127" sldId="2147483648"/>
              <pc:sldLayoutMk cId="2787654741" sldId="2147483665"/>
              <ac:spMk id="5" creationId="{D2BAD123-5A8C-45DD-897F-B1716D904D1D}"/>
            </ac:spMkLst>
          </pc:spChg>
        </pc:sldLayoutChg>
      </pc:sldMasterChg>
    </pc:docChg>
  </pc:docChgLst>
  <pc:docChgLst>
    <pc:chgData name="Vo,Ngoc_Sach (HP Med Affairs) BII-VN-H" userId="185756f4-2f63-45d1-8a40-14dac6bb2c7e" providerId="ADAL" clId="{F88AAA61-FC15-4D35-8B3F-24F72796D01B}"/>
    <pc:docChg chg="modSld">
      <pc:chgData name="Vo,Ngoc_Sach (HP Med Affairs) BII-VN-H" userId="185756f4-2f63-45d1-8a40-14dac6bb2c7e" providerId="ADAL" clId="{F88AAA61-FC15-4D35-8B3F-24F72796D01B}" dt="2023-02-27T01:09:29.760" v="2" actId="2711"/>
      <pc:docMkLst>
        <pc:docMk/>
      </pc:docMkLst>
      <pc:sldChg chg="modSp mod">
        <pc:chgData name="Vo,Ngoc_Sach (HP Med Affairs) BII-VN-H" userId="185756f4-2f63-45d1-8a40-14dac6bb2c7e" providerId="ADAL" clId="{F88AAA61-FC15-4D35-8B3F-24F72796D01B}" dt="2023-02-27T01:09:29.760" v="2" actId="2711"/>
        <pc:sldMkLst>
          <pc:docMk/>
          <pc:sldMk cId="115458218" sldId="256"/>
        </pc:sldMkLst>
        <pc:spChg chg="mod">
          <ac:chgData name="Vo,Ngoc_Sach (HP Med Affairs) BII-VN-H" userId="185756f4-2f63-45d1-8a40-14dac6bb2c7e" providerId="ADAL" clId="{F88AAA61-FC15-4D35-8B3F-24F72796D01B}" dt="2023-02-27T01:09:21.946" v="1" actId="255"/>
          <ac:spMkLst>
            <pc:docMk/>
            <pc:sldMk cId="115458218" sldId="256"/>
            <ac:spMk id="2" creationId="{3A812E33-9ECC-42AB-8E45-A3F046CA8F16}"/>
          </ac:spMkLst>
        </pc:spChg>
        <pc:spChg chg="mod">
          <ac:chgData name="Vo,Ngoc_Sach (HP Med Affairs) BII-VN-H" userId="185756f4-2f63-45d1-8a40-14dac6bb2c7e" providerId="ADAL" clId="{F88AAA61-FC15-4D35-8B3F-24F72796D01B}" dt="2023-02-27T01:09:29.760" v="2" actId="2711"/>
          <ac:spMkLst>
            <pc:docMk/>
            <pc:sldMk cId="115458218" sldId="256"/>
            <ac:spMk id="3" creationId="{3516F6DC-D23D-4E52-BEB9-E237B65B4AA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rgbClr val="0000FF"/>
                </a:solidFill>
                <a:latin typeface="+mn-lt"/>
                <a:ea typeface="+mn-ea"/>
                <a:cs typeface="+mn-cs"/>
              </a:defRPr>
            </a:pP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đợt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cấp</a:t>
            </a:r>
            <a:r>
              <a:rPr lang="en-US" sz="2400" b="1" dirty="0">
                <a:solidFill>
                  <a:schemeClr val="tx1"/>
                </a:solidFill>
                <a:latin typeface="Arial" panose="020B0604020202020204" pitchFamily="34" charset="0"/>
                <a:cs typeface="Arial" panose="020B0604020202020204" pitchFamily="34" charset="0"/>
              </a:rPr>
              <a:t> COPD</a:t>
            </a:r>
          </a:p>
        </c:rich>
      </c:tx>
      <c:layout>
        <c:manualLayout>
          <c:xMode val="edge"/>
          <c:yMode val="edge"/>
          <c:x val="0.27986111111111112"/>
          <c:y val="6.7796610169491525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0000FF"/>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bệnh nhân có đợt cấp</c:v>
                </c:pt>
              </c:strCache>
            </c:strRef>
          </c:tx>
          <c:spPr>
            <a:solidFill>
              <a:srgbClr val="95B3D7"/>
            </a:solidFill>
            <a:ln>
              <a:noFill/>
            </a:ln>
            <a:effectLst/>
          </c:spPr>
          <c:invertIfNegative val="0"/>
          <c:dPt>
            <c:idx val="1"/>
            <c:invertIfNegative val="0"/>
            <c:bubble3D val="0"/>
            <c:spPr>
              <a:solidFill>
                <a:srgbClr val="0070C0"/>
              </a:solidFill>
              <a:ln>
                <a:noFill/>
              </a:ln>
              <a:effectLst/>
            </c:spPr>
            <c:extLst>
              <c:ext xmlns:c16="http://schemas.microsoft.com/office/drawing/2014/chart" uri="{C3380CC4-5D6E-409C-BE32-E72D297353CC}">
                <c16:uniqueId val="{00000001-4A27-4A98-8FBB-43298804D54F}"/>
              </c:ext>
            </c:extLst>
          </c:dPt>
          <c:dPt>
            <c:idx val="2"/>
            <c:invertIfNegative val="0"/>
            <c:bubble3D val="0"/>
            <c:spPr>
              <a:solidFill>
                <a:srgbClr val="E46C0A"/>
              </a:solidFill>
              <a:ln>
                <a:noFill/>
              </a:ln>
              <a:effectLst/>
            </c:spPr>
            <c:extLst>
              <c:ext xmlns:c16="http://schemas.microsoft.com/office/drawing/2014/chart" uri="{C3380CC4-5D6E-409C-BE32-E72D297353CC}">
                <c16:uniqueId val="{00000002-4A27-4A98-8FBB-43298804D54F}"/>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Salbutamol</c:v>
                </c:pt>
                <c:pt idx="1">
                  <c:v>Ipratropium</c:v>
                </c:pt>
                <c:pt idx="2">
                  <c:v>Ipratropium/Salbutamol</c:v>
                </c:pt>
              </c:strCache>
            </c:strRef>
          </c:cat>
          <c:val>
            <c:numRef>
              <c:f>Sheet1!$B$2:$B$4</c:f>
              <c:numCache>
                <c:formatCode>General</c:formatCode>
                <c:ptCount val="3"/>
                <c:pt idx="0">
                  <c:v>18</c:v>
                </c:pt>
                <c:pt idx="1">
                  <c:v>12</c:v>
                </c:pt>
                <c:pt idx="2">
                  <c:v>12</c:v>
                </c:pt>
              </c:numCache>
            </c:numRef>
          </c:val>
          <c:extLst>
            <c:ext xmlns:c16="http://schemas.microsoft.com/office/drawing/2014/chart" uri="{C3380CC4-5D6E-409C-BE32-E72D297353CC}">
              <c16:uniqueId val="{00000000-22B4-4B9F-B4A1-FC1117BFD2C7}"/>
            </c:ext>
          </c:extLst>
        </c:ser>
        <c:dLbls>
          <c:showLegendKey val="0"/>
          <c:showVal val="0"/>
          <c:showCatName val="0"/>
          <c:showSerName val="0"/>
          <c:showPercent val="0"/>
          <c:showBubbleSize val="0"/>
        </c:dLbls>
        <c:gapWidth val="219"/>
        <c:overlap val="-27"/>
        <c:axId val="591724032"/>
        <c:axId val="591727312"/>
      </c:barChart>
      <c:catAx>
        <c:axId val="591724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1727312"/>
        <c:crosses val="autoZero"/>
        <c:auto val="1"/>
        <c:lblAlgn val="ctr"/>
        <c:lblOffset val="100"/>
        <c:noMultiLvlLbl val="0"/>
      </c:catAx>
      <c:valAx>
        <c:axId val="591727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j-lt"/>
                <a:ea typeface="+mn-ea"/>
                <a:cs typeface="+mn-cs"/>
              </a:defRPr>
            </a:pPr>
            <a:endParaRPr lang="en-US"/>
          </a:p>
        </c:txPr>
        <c:crossAx val="591724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rgbClr val="C0CF3A"/>
              </a:solidFill>
            </c:spPr>
            <c:extLst>
              <c:ext xmlns:c16="http://schemas.microsoft.com/office/drawing/2014/chart" uri="{C3380CC4-5D6E-409C-BE32-E72D297353CC}">
                <c16:uniqueId val="{00000001-8056-4A7E-A755-9464177BDF75}"/>
              </c:ext>
            </c:extLst>
          </c:dPt>
          <c:dPt>
            <c:idx val="1"/>
            <c:bubble3D val="0"/>
            <c:spPr>
              <a:noFill/>
            </c:spPr>
            <c:extLst>
              <c:ext xmlns:c16="http://schemas.microsoft.com/office/drawing/2014/chart" uri="{C3380CC4-5D6E-409C-BE32-E72D297353CC}">
                <c16:uniqueId val="{00000003-8056-4A7E-A755-9464177BDF75}"/>
              </c:ext>
            </c:extLst>
          </c:dPt>
          <c:cat>
            <c:strRef>
              <c:f>Sheet1!$A$2:$A$3</c:f>
              <c:strCache>
                <c:ptCount val="2"/>
                <c:pt idx="0">
                  <c:v>1st Qtr</c:v>
                </c:pt>
                <c:pt idx="1">
                  <c:v>2nd Qtr</c:v>
                </c:pt>
              </c:strCache>
            </c:strRef>
          </c:cat>
          <c:val>
            <c:numRef>
              <c:f>Sheet1!$B$2:$B$3</c:f>
              <c:numCache>
                <c:formatCode>General</c:formatCode>
                <c:ptCount val="2"/>
                <c:pt idx="0">
                  <c:v>55</c:v>
                </c:pt>
                <c:pt idx="1">
                  <c:v>30</c:v>
                </c:pt>
              </c:numCache>
            </c:numRef>
          </c:val>
          <c:extLst>
            <c:ext xmlns:c16="http://schemas.microsoft.com/office/drawing/2014/chart" uri="{C3380CC4-5D6E-409C-BE32-E72D297353CC}">
              <c16:uniqueId val="{00000004-8056-4A7E-A755-9464177BDF75}"/>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rgbClr val="549E39"/>
              </a:solidFill>
            </c:spPr>
            <c:extLst>
              <c:ext xmlns:c16="http://schemas.microsoft.com/office/drawing/2014/chart" uri="{C3380CC4-5D6E-409C-BE32-E72D297353CC}">
                <c16:uniqueId val="{00000001-D42C-4830-A5BB-4C3CB0AA338B}"/>
              </c:ext>
            </c:extLst>
          </c:dPt>
          <c:dPt>
            <c:idx val="1"/>
            <c:bubble3D val="0"/>
            <c:spPr>
              <a:noFill/>
            </c:spPr>
            <c:extLst>
              <c:ext xmlns:c16="http://schemas.microsoft.com/office/drawing/2014/chart" uri="{C3380CC4-5D6E-409C-BE32-E72D297353CC}">
                <c16:uniqueId val="{00000003-D42C-4830-A5BB-4C3CB0AA338B}"/>
              </c:ext>
            </c:extLst>
          </c:dPt>
          <c:cat>
            <c:strRef>
              <c:f>Sheet1!$A$2:$A$3</c:f>
              <c:strCache>
                <c:ptCount val="2"/>
                <c:pt idx="0">
                  <c:v>1st Qtr</c:v>
                </c:pt>
                <c:pt idx="1">
                  <c:v>2nd Qtr</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D42C-4830-A5BB-4C3CB0AA338B}"/>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Vận tốc phun</c:v>
                </c:pt>
              </c:strCache>
            </c:strRef>
          </c:tx>
          <c:spPr>
            <a:solidFill>
              <a:schemeClr val="bg1">
                <a:lumMod val="50000"/>
              </a:schemeClr>
            </a:solidFill>
          </c:spPr>
          <c:invertIfNegative val="0"/>
          <c:dPt>
            <c:idx val="0"/>
            <c:invertIfNegative val="0"/>
            <c:bubble3D val="0"/>
            <c:spPr>
              <a:solidFill>
                <a:srgbClr val="00B050"/>
              </a:solidFill>
            </c:spPr>
            <c:extLst>
              <c:ext xmlns:c16="http://schemas.microsoft.com/office/drawing/2014/chart" uri="{C3380CC4-5D6E-409C-BE32-E72D297353CC}">
                <c16:uniqueId val="{00000001-B4AC-4CBC-BE89-324FB7F4C975}"/>
              </c:ext>
            </c:extLst>
          </c:dPt>
          <c:dLbls>
            <c:spPr>
              <a:noFill/>
              <a:ln>
                <a:noFill/>
              </a:ln>
              <a:effectLst/>
            </c:spPr>
            <c:txPr>
              <a:bodyPr/>
              <a:lstStyle/>
              <a:p>
                <a:pPr>
                  <a:defRPr sz="16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Ipratropium/Fenoterol HFA</c:v>
                </c:pt>
                <c:pt idx="1">
                  <c:v>Ipratropium HFA</c:v>
                </c:pt>
                <c:pt idx="2">
                  <c:v>Salmeterol/Fluticasone HFA</c:v>
                </c:pt>
                <c:pt idx="3">
                  <c:v>Salbutamol HFA</c:v>
                </c:pt>
              </c:strCache>
            </c:strRef>
          </c:cat>
          <c:val>
            <c:numRef>
              <c:f>Sheet1!$B$2:$B$5</c:f>
              <c:numCache>
                <c:formatCode>General</c:formatCode>
                <c:ptCount val="4"/>
                <c:pt idx="0">
                  <c:v>2.4</c:v>
                </c:pt>
                <c:pt idx="1">
                  <c:v>2.7</c:v>
                </c:pt>
                <c:pt idx="2">
                  <c:v>5.0999999999999996</c:v>
                </c:pt>
                <c:pt idx="3">
                  <c:v>8.4</c:v>
                </c:pt>
              </c:numCache>
            </c:numRef>
          </c:val>
          <c:extLst>
            <c:ext xmlns:c16="http://schemas.microsoft.com/office/drawing/2014/chart" uri="{C3380CC4-5D6E-409C-BE32-E72D297353CC}">
              <c16:uniqueId val="{00000002-B4AC-4CBC-BE89-324FB7F4C975}"/>
            </c:ext>
          </c:extLst>
        </c:ser>
        <c:dLbls>
          <c:showLegendKey val="0"/>
          <c:showVal val="0"/>
          <c:showCatName val="0"/>
          <c:showSerName val="0"/>
          <c:showPercent val="0"/>
          <c:showBubbleSize val="0"/>
        </c:dLbls>
        <c:gapWidth val="73"/>
        <c:axId val="436525312"/>
        <c:axId val="492191744"/>
      </c:barChart>
      <c:catAx>
        <c:axId val="436525312"/>
        <c:scaling>
          <c:orientation val="minMax"/>
        </c:scaling>
        <c:delete val="1"/>
        <c:axPos val="l"/>
        <c:numFmt formatCode="General" sourceLinked="0"/>
        <c:majorTickMark val="out"/>
        <c:minorTickMark val="none"/>
        <c:tickLblPos val="nextTo"/>
        <c:crossAx val="492191744"/>
        <c:crosses val="autoZero"/>
        <c:auto val="1"/>
        <c:lblAlgn val="ctr"/>
        <c:lblOffset val="100"/>
        <c:noMultiLvlLbl val="0"/>
      </c:catAx>
      <c:valAx>
        <c:axId val="492191744"/>
        <c:scaling>
          <c:orientation val="minMax"/>
        </c:scaling>
        <c:delete val="0"/>
        <c:axPos val="b"/>
        <c:numFmt formatCode="General" sourceLinked="1"/>
        <c:majorTickMark val="out"/>
        <c:minorTickMark val="none"/>
        <c:tickLblPos val="nextTo"/>
        <c:txPr>
          <a:bodyPr/>
          <a:lstStyle/>
          <a:p>
            <a:pPr>
              <a:defRPr sz="1400"/>
            </a:pPr>
            <a:endParaRPr lang="en-US"/>
          </a:p>
        </c:txPr>
        <c:crossAx val="436525312"/>
        <c:crosses val="autoZero"/>
        <c:crossBetween val="between"/>
        <c:majorUnit val="2"/>
      </c:valAx>
      <c:spPr>
        <a:solidFill>
          <a:schemeClr val="bg2"/>
        </a:solidFill>
        <a:ln>
          <a:solidFill>
            <a:schemeClr val="accent1"/>
          </a:solidFill>
        </a:ln>
      </c:spPr>
    </c:plotArea>
    <c:plotVisOnly val="1"/>
    <c:dispBlanksAs val="gap"/>
    <c:showDLblsOverMax val="0"/>
  </c:chart>
  <c:spPr>
    <a:ln w="22225">
      <a:solidFill>
        <a:schemeClr val="tx1">
          <a:lumMod val="50000"/>
          <a:lumOff val="50000"/>
        </a:schemeClr>
      </a:solidFill>
    </a:ln>
  </c:spPr>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Thời gian phun</c:v>
                </c:pt>
              </c:strCache>
            </c:strRef>
          </c:tx>
          <c:spPr>
            <a:solidFill>
              <a:schemeClr val="bg1">
                <a:lumMod val="50000"/>
              </a:schemeClr>
            </a:solidFill>
          </c:spPr>
          <c:invertIfNegative val="0"/>
          <c:dPt>
            <c:idx val="0"/>
            <c:invertIfNegative val="0"/>
            <c:bubble3D val="0"/>
            <c:spPr>
              <a:solidFill>
                <a:srgbClr val="00B050"/>
              </a:solidFill>
            </c:spPr>
            <c:extLst>
              <c:ext xmlns:c16="http://schemas.microsoft.com/office/drawing/2014/chart" uri="{C3380CC4-5D6E-409C-BE32-E72D297353CC}">
                <c16:uniqueId val="{00000001-A892-4BE3-A6F5-86922C276CC1}"/>
              </c:ext>
            </c:extLst>
          </c:dPt>
          <c:cat>
            <c:strRef>
              <c:f>Sheet1!$A$2:$A$5</c:f>
              <c:strCache>
                <c:ptCount val="4"/>
                <c:pt idx="0">
                  <c:v>Ipratropium/Fenoterol HFA</c:v>
                </c:pt>
                <c:pt idx="1">
                  <c:v>Ipratropium HFA</c:v>
                </c:pt>
                <c:pt idx="2">
                  <c:v>Salmeterol/Fluticasone HFA</c:v>
                </c:pt>
                <c:pt idx="3">
                  <c:v>Salbutamol HFA</c:v>
                </c:pt>
              </c:strCache>
            </c:strRef>
          </c:cat>
          <c:val>
            <c:numRef>
              <c:f>Sheet1!$B$2:$B$5</c:f>
              <c:numCache>
                <c:formatCode>General</c:formatCode>
                <c:ptCount val="4"/>
                <c:pt idx="0">
                  <c:v>0.2</c:v>
                </c:pt>
                <c:pt idx="1">
                  <c:v>0.2</c:v>
                </c:pt>
                <c:pt idx="2">
                  <c:v>0.15</c:v>
                </c:pt>
                <c:pt idx="3">
                  <c:v>0.15</c:v>
                </c:pt>
              </c:numCache>
            </c:numRef>
          </c:val>
          <c:extLst>
            <c:ext xmlns:c16="http://schemas.microsoft.com/office/drawing/2014/chart" uri="{C3380CC4-5D6E-409C-BE32-E72D297353CC}">
              <c16:uniqueId val="{00000002-A892-4BE3-A6F5-86922C276CC1}"/>
            </c:ext>
          </c:extLst>
        </c:ser>
        <c:dLbls>
          <c:showLegendKey val="0"/>
          <c:showVal val="0"/>
          <c:showCatName val="0"/>
          <c:showSerName val="0"/>
          <c:showPercent val="0"/>
          <c:showBubbleSize val="0"/>
        </c:dLbls>
        <c:gapWidth val="73"/>
        <c:axId val="551522304"/>
        <c:axId val="551523840"/>
      </c:barChart>
      <c:catAx>
        <c:axId val="551522304"/>
        <c:scaling>
          <c:orientation val="minMax"/>
        </c:scaling>
        <c:delete val="1"/>
        <c:axPos val="l"/>
        <c:numFmt formatCode="General" sourceLinked="0"/>
        <c:majorTickMark val="out"/>
        <c:minorTickMark val="none"/>
        <c:tickLblPos val="nextTo"/>
        <c:crossAx val="551523840"/>
        <c:crosses val="autoZero"/>
        <c:auto val="1"/>
        <c:lblAlgn val="ctr"/>
        <c:lblOffset val="100"/>
        <c:noMultiLvlLbl val="0"/>
      </c:catAx>
      <c:valAx>
        <c:axId val="551523840"/>
        <c:scaling>
          <c:orientation val="minMax"/>
        </c:scaling>
        <c:delete val="0"/>
        <c:axPos val="b"/>
        <c:majorGridlines/>
        <c:numFmt formatCode="General" sourceLinked="1"/>
        <c:majorTickMark val="out"/>
        <c:minorTickMark val="none"/>
        <c:tickLblPos val="nextTo"/>
        <c:txPr>
          <a:bodyPr/>
          <a:lstStyle/>
          <a:p>
            <a:pPr>
              <a:defRPr sz="1400"/>
            </a:pPr>
            <a:endParaRPr lang="en-US"/>
          </a:p>
        </c:txPr>
        <c:crossAx val="551522304"/>
        <c:crosses val="autoZero"/>
        <c:crossBetween val="between"/>
        <c:majorUnit val="0.1"/>
      </c:valAx>
      <c:spPr>
        <a:solidFill>
          <a:schemeClr val="bg2"/>
        </a:solidFill>
        <a:ln>
          <a:solidFill>
            <a:schemeClr val="accent1"/>
          </a:solidFill>
        </a:ln>
      </c:spPr>
    </c:plotArea>
    <c:plotVisOnly val="1"/>
    <c:dispBlanksAs val="gap"/>
    <c:showDLblsOverMax val="0"/>
  </c:chart>
  <c:spPr>
    <a:ln w="22225">
      <a:solidFill>
        <a:schemeClr val="tx1">
          <a:lumMod val="50000"/>
          <a:lumOff val="50000"/>
        </a:schemeClr>
      </a:solidFill>
    </a:ln>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%FEV1 improvement at 60min</c:v>
                </c:pt>
              </c:strCache>
            </c:strRef>
          </c:tx>
          <c:spPr>
            <a:solidFill>
              <a:srgbClr val="95B3D7"/>
            </a:solidFill>
          </c:spPr>
          <c:invertIfNegative val="0"/>
          <c:dPt>
            <c:idx val="0"/>
            <c:invertIfNegative val="0"/>
            <c:bubble3D val="0"/>
            <c:spPr>
              <a:solidFill>
                <a:srgbClr val="E46C0A"/>
              </a:solidFill>
            </c:spPr>
            <c:extLst>
              <c:ext xmlns:c16="http://schemas.microsoft.com/office/drawing/2014/chart" uri="{C3380CC4-5D6E-409C-BE32-E72D297353CC}">
                <c16:uniqueId val="{00000001-45E8-4090-8293-7BEB5DEB55B7}"/>
              </c:ext>
            </c:extLst>
          </c:dPt>
          <c:dPt>
            <c:idx val="1"/>
            <c:invertIfNegative val="0"/>
            <c:bubble3D val="0"/>
            <c:extLst>
              <c:ext xmlns:c16="http://schemas.microsoft.com/office/drawing/2014/chart" uri="{C3380CC4-5D6E-409C-BE32-E72D297353CC}">
                <c16:uniqueId val="{00000003-45E8-4090-8293-7BEB5DEB55B7}"/>
              </c:ext>
            </c:extLst>
          </c:dPt>
          <c:dLbls>
            <c:dLbl>
              <c:idx val="0"/>
              <c:spPr/>
              <c:txPr>
                <a:bodyPr/>
                <a:lstStyle/>
                <a:p>
                  <a:pPr>
                    <a:defRPr sz="2400" b="1">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45E8-4090-8293-7BEB5DEB55B7}"/>
                </c:ext>
              </c:extLst>
            </c:dLbl>
            <c:spPr>
              <a:noFill/>
              <a:ln>
                <a:noFill/>
              </a:ln>
              <a:effectLst/>
            </c:spPr>
            <c:txPr>
              <a:bodyPr/>
              <a:lstStyle/>
              <a:p>
                <a:pPr>
                  <a:defRPr sz="2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Fenoterol + Ipratropium</c:v>
                </c:pt>
                <c:pt idx="1">
                  <c:v>Salbutamol</c:v>
                </c:pt>
              </c:strCache>
            </c:strRef>
          </c:cat>
          <c:val>
            <c:numRef>
              <c:f>Sheet1!$B$2:$B$3</c:f>
              <c:numCache>
                <c:formatCode>0%</c:formatCode>
                <c:ptCount val="2"/>
                <c:pt idx="0">
                  <c:v>0.27</c:v>
                </c:pt>
                <c:pt idx="1">
                  <c:v>0.18</c:v>
                </c:pt>
              </c:numCache>
            </c:numRef>
          </c:val>
          <c:extLst>
            <c:ext xmlns:c16="http://schemas.microsoft.com/office/drawing/2014/chart" uri="{C3380CC4-5D6E-409C-BE32-E72D297353CC}">
              <c16:uniqueId val="{00000004-45E8-4090-8293-7BEB5DEB55B7}"/>
            </c:ext>
          </c:extLst>
        </c:ser>
        <c:dLbls>
          <c:showLegendKey val="0"/>
          <c:showVal val="0"/>
          <c:showCatName val="0"/>
          <c:showSerName val="0"/>
          <c:showPercent val="0"/>
          <c:showBubbleSize val="0"/>
        </c:dLbls>
        <c:gapWidth val="73"/>
        <c:axId val="519748224"/>
        <c:axId val="519758208"/>
      </c:barChart>
      <c:catAx>
        <c:axId val="519748224"/>
        <c:scaling>
          <c:orientation val="minMax"/>
        </c:scaling>
        <c:delete val="0"/>
        <c:axPos val="b"/>
        <c:numFmt formatCode="General" sourceLinked="0"/>
        <c:majorTickMark val="out"/>
        <c:minorTickMark val="none"/>
        <c:tickLblPos val="nextTo"/>
        <c:crossAx val="519758208"/>
        <c:crosses val="autoZero"/>
        <c:auto val="1"/>
        <c:lblAlgn val="ctr"/>
        <c:lblOffset val="100"/>
        <c:noMultiLvlLbl val="0"/>
      </c:catAx>
      <c:valAx>
        <c:axId val="519758208"/>
        <c:scaling>
          <c:orientation val="minMax"/>
          <c:max val="0.35000000000000003"/>
          <c:min val="0.1"/>
        </c:scaling>
        <c:delete val="0"/>
        <c:axPos val="l"/>
        <c:numFmt formatCode="0%" sourceLinked="1"/>
        <c:majorTickMark val="out"/>
        <c:minorTickMark val="none"/>
        <c:tickLblPos val="nextTo"/>
        <c:crossAx val="519748224"/>
        <c:crosses val="autoZero"/>
        <c:crossBetween val="between"/>
        <c:majorUnit val="5.000000000000001E-2"/>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5126545524252"/>
          <c:y val="4.929123000029649E-2"/>
          <c:w val="0.69458479988388544"/>
          <c:h val="0.80262412510936132"/>
        </c:manualLayout>
      </c:layout>
      <c:barChart>
        <c:barDir val="col"/>
        <c:grouping val="clustered"/>
        <c:varyColors val="0"/>
        <c:ser>
          <c:idx val="0"/>
          <c:order val="0"/>
          <c:tx>
            <c:strRef>
              <c:f>Sheet1!$B$1</c:f>
              <c:strCache>
                <c:ptCount val="1"/>
                <c:pt idx="0">
                  <c:v>SABA</c:v>
                </c:pt>
              </c:strCache>
            </c:strRef>
          </c:tx>
          <c:spPr>
            <a:solidFill>
              <a:srgbClr val="95B3D7"/>
            </a:solidFill>
            <a:ln>
              <a:noFill/>
            </a:ln>
            <a:effectLst/>
          </c:spPr>
          <c:invertIfNegative val="0"/>
          <c:cat>
            <c:numRef>
              <c:f>Sheet1!$A$2</c:f>
              <c:numCache>
                <c:formatCode>General</c:formatCode>
                <c:ptCount val="1"/>
              </c:numCache>
            </c:numRef>
          </c:cat>
          <c:val>
            <c:numRef>
              <c:f>Sheet1!$B$2</c:f>
              <c:numCache>
                <c:formatCode>General</c:formatCode>
                <c:ptCount val="1"/>
                <c:pt idx="0">
                  <c:v>317</c:v>
                </c:pt>
              </c:numCache>
            </c:numRef>
          </c:val>
          <c:extLst>
            <c:ext xmlns:c16="http://schemas.microsoft.com/office/drawing/2014/chart" uri="{C3380CC4-5D6E-409C-BE32-E72D297353CC}">
              <c16:uniqueId val="{00000000-BD5C-4C91-BDE1-20BA5A63D413}"/>
            </c:ext>
          </c:extLst>
        </c:ser>
        <c:ser>
          <c:idx val="1"/>
          <c:order val="1"/>
          <c:tx>
            <c:strRef>
              <c:f>Sheet1!$C$1</c:f>
              <c:strCache>
                <c:ptCount val="1"/>
                <c:pt idx="0">
                  <c:v>SAMA+SABA</c:v>
                </c:pt>
              </c:strCache>
            </c:strRef>
          </c:tx>
          <c:spPr>
            <a:solidFill>
              <a:srgbClr val="E46C0A"/>
            </a:solidFill>
            <a:ln>
              <a:noFill/>
            </a:ln>
            <a:effectLst/>
          </c:spPr>
          <c:invertIfNegative val="0"/>
          <c:cat>
            <c:numRef>
              <c:f>Sheet1!$A$2</c:f>
              <c:numCache>
                <c:formatCode>General</c:formatCode>
                <c:ptCount val="1"/>
              </c:numCache>
            </c:numRef>
          </c:cat>
          <c:val>
            <c:numRef>
              <c:f>Sheet1!$C$2</c:f>
              <c:numCache>
                <c:formatCode>General</c:formatCode>
                <c:ptCount val="1"/>
                <c:pt idx="0">
                  <c:v>226</c:v>
                </c:pt>
              </c:numCache>
            </c:numRef>
          </c:val>
          <c:extLst>
            <c:ext xmlns:c16="http://schemas.microsoft.com/office/drawing/2014/chart" uri="{C3380CC4-5D6E-409C-BE32-E72D297353CC}">
              <c16:uniqueId val="{00000001-BD5C-4C91-BDE1-20BA5A63D413}"/>
            </c:ext>
          </c:extLst>
        </c:ser>
        <c:dLbls>
          <c:showLegendKey val="0"/>
          <c:showVal val="0"/>
          <c:showCatName val="0"/>
          <c:showSerName val="0"/>
          <c:showPercent val="0"/>
          <c:showBubbleSize val="0"/>
        </c:dLbls>
        <c:gapWidth val="219"/>
        <c:overlap val="-27"/>
        <c:axId val="810664888"/>
        <c:axId val="810657344"/>
      </c:barChart>
      <c:catAx>
        <c:axId val="810664888"/>
        <c:scaling>
          <c:orientation val="minMax"/>
        </c:scaling>
        <c:delete val="0"/>
        <c:axPos val="b"/>
        <c:numFmt formatCode="General" sourceLinked="1"/>
        <c:majorTickMark val="none"/>
        <c:minorTickMark val="none"/>
        <c:tickLblPos val="nextTo"/>
        <c:spPr>
          <a:noFill/>
          <a:ln w="15875"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657344"/>
        <c:crosses val="autoZero"/>
        <c:auto val="1"/>
        <c:lblAlgn val="ctr"/>
        <c:lblOffset val="100"/>
        <c:noMultiLvlLbl val="0"/>
      </c:catAx>
      <c:valAx>
        <c:axId val="810657344"/>
        <c:scaling>
          <c:orientation val="minMax"/>
        </c:scaling>
        <c:delete val="0"/>
        <c:axPos val="l"/>
        <c:numFmt formatCode="General" sourceLinked="1"/>
        <c:majorTickMark val="none"/>
        <c:minorTickMark val="none"/>
        <c:tickLblPos val="nextTo"/>
        <c:spPr>
          <a:noFill/>
          <a:ln w="15875">
            <a:solidFill>
              <a:schemeClr val="tx1"/>
            </a:solidFill>
            <a:tailEnd type="arrow"/>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10664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548641097282297E-2"/>
          <c:y val="4.6972267253357999E-2"/>
          <c:w val="0.71160815901639896"/>
          <c:h val="0.89134986225895596"/>
        </c:manualLayout>
      </c:layout>
      <c:barChart>
        <c:barDir val="col"/>
        <c:grouping val="clustered"/>
        <c:varyColors val="0"/>
        <c:ser>
          <c:idx val="0"/>
          <c:order val="0"/>
          <c:tx>
            <c:strRef>
              <c:f>Sheet1!$B$1</c:f>
              <c:strCache>
                <c:ptCount val="1"/>
                <c:pt idx="0">
                  <c:v>Response</c:v>
                </c:pt>
              </c:strCache>
            </c:strRef>
          </c:tx>
          <c:spPr>
            <a:gradFill>
              <a:gsLst>
                <a:gs pos="0">
                  <a:schemeClr val="accent1"/>
                </a:gs>
                <a:gs pos="50000">
                  <a:schemeClr val="accent1"/>
                </a:gs>
                <a:gs pos="100000">
                  <a:schemeClr val="accent1">
                    <a:alpha val="50000"/>
                  </a:schemeClr>
                </a:gs>
              </a:gsLst>
              <a:lin ang="5400000" scaled="0"/>
            </a:gradFill>
            <a:ln>
              <a:solidFill>
                <a:schemeClr val="bg1"/>
              </a:solidFill>
            </a:ln>
            <a:effectLst/>
          </c:spPr>
          <c:invertIfNegative val="0"/>
          <c:dLbls>
            <c:dLbl>
              <c:idx val="0"/>
              <c:layout>
                <c:manualLayout>
                  <c:x val="2.6390342457341754E-17"/>
                  <c:y val="0.14564360482371619"/>
                </c:manualLayout>
              </c:layout>
              <c:tx>
                <c:rich>
                  <a:bodyPr/>
                  <a:lstStyle/>
                  <a:p>
                    <a:fld id="{2EE8108D-1794-45F8-B167-10F17341E789}"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492-4787-842B-3A0566BC7399}"/>
                </c:ext>
              </c:extLst>
            </c:dLbl>
            <c:dLbl>
              <c:idx val="1"/>
              <c:layout>
                <c:manualLayout>
                  <c:x val="0"/>
                  <c:y val="0.16894658159551074"/>
                </c:manualLayout>
              </c:layout>
              <c:tx>
                <c:rich>
                  <a:bodyPr/>
                  <a:lstStyle/>
                  <a:p>
                    <a:fld id="{BC947776-7FA9-453C-96A5-0C77DE78E096}"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492-4787-842B-3A0566BC7399}"/>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Week 24</c:v>
                </c:pt>
                <c:pt idx="1">
                  <c:v>Week 48</c:v>
                </c:pt>
              </c:strCache>
            </c:strRef>
          </c:cat>
          <c:val>
            <c:numRef>
              <c:f>Sheet1!$B$2:$B$3</c:f>
              <c:numCache>
                <c:formatCode>General</c:formatCode>
                <c:ptCount val="2"/>
                <c:pt idx="0">
                  <c:v>53.9</c:v>
                </c:pt>
                <c:pt idx="1">
                  <c:v>46.9</c:v>
                </c:pt>
              </c:numCache>
            </c:numRef>
          </c:val>
          <c:extLst>
            <c:ext xmlns:c16="http://schemas.microsoft.com/office/drawing/2014/chart" uri="{C3380CC4-5D6E-409C-BE32-E72D297353CC}">
              <c16:uniqueId val="{00000000-1A97-4877-8D9D-62C3951AF1E2}"/>
            </c:ext>
          </c:extLst>
        </c:ser>
        <c:dLbls>
          <c:showLegendKey val="0"/>
          <c:showVal val="1"/>
          <c:showCatName val="0"/>
          <c:showSerName val="0"/>
          <c:showPercent val="0"/>
          <c:showBubbleSize val="0"/>
        </c:dLbls>
        <c:gapWidth val="69"/>
        <c:axId val="120711040"/>
        <c:axId val="120712576"/>
      </c:barChart>
      <c:catAx>
        <c:axId val="120711040"/>
        <c:scaling>
          <c:orientation val="minMax"/>
        </c:scaling>
        <c:delete val="0"/>
        <c:axPos val="b"/>
        <c:numFmt formatCode="General" sourceLinked="0"/>
        <c:majorTickMark val="none"/>
        <c:minorTickMark val="none"/>
        <c:tickLblPos val="none"/>
        <c:spPr>
          <a:ln>
            <a:solidFill>
              <a:schemeClr val="accent1"/>
            </a:solidFill>
          </a:ln>
        </c:spPr>
        <c:crossAx val="120712576"/>
        <c:crosses val="autoZero"/>
        <c:auto val="1"/>
        <c:lblAlgn val="ctr"/>
        <c:lblOffset val="100"/>
        <c:noMultiLvlLbl val="0"/>
      </c:catAx>
      <c:valAx>
        <c:axId val="120712576"/>
        <c:scaling>
          <c:orientation val="minMax"/>
          <c:max val="60"/>
        </c:scaling>
        <c:delete val="0"/>
        <c:axPos val="l"/>
        <c:numFmt formatCode="General" sourceLinked="1"/>
        <c:majorTickMark val="out"/>
        <c:minorTickMark val="none"/>
        <c:tickLblPos val="nextTo"/>
        <c:spPr>
          <a:ln>
            <a:solidFill>
              <a:schemeClr val="accent1"/>
            </a:solidFill>
          </a:ln>
        </c:spPr>
        <c:txPr>
          <a:bodyPr/>
          <a:lstStyle/>
          <a:p>
            <a:pPr>
              <a:defRPr sz="800" b="1">
                <a:solidFill>
                  <a:schemeClr val="accent1"/>
                </a:solidFill>
                <a:latin typeface="Century Gothic" pitchFamily="34" charset="0"/>
              </a:defRPr>
            </a:pPr>
            <a:endParaRPr lang="en-US"/>
          </a:p>
        </c:txPr>
        <c:crossAx val="120711040"/>
        <c:crosses val="autoZero"/>
        <c:crossBetween val="between"/>
      </c:valAx>
    </c:plotArea>
    <c:plotVisOnly val="1"/>
    <c:dispBlanksAs val="gap"/>
    <c:showDLblsOverMax val="0"/>
  </c:chart>
  <c:spPr>
    <a:effectLst/>
  </c:spPr>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548641097282199E-2"/>
          <c:y val="4.6972267253357999E-2"/>
          <c:w val="0.71160815901639896"/>
          <c:h val="0.89134986225895396"/>
        </c:manualLayout>
      </c:layout>
      <c:barChart>
        <c:barDir val="col"/>
        <c:grouping val="clustered"/>
        <c:varyColors val="0"/>
        <c:ser>
          <c:idx val="0"/>
          <c:order val="0"/>
          <c:tx>
            <c:strRef>
              <c:f>Sheet1!$B$1</c:f>
              <c:strCache>
                <c:ptCount val="1"/>
                <c:pt idx="0">
                  <c:v>Response</c:v>
                </c:pt>
              </c:strCache>
            </c:strRef>
          </c:tx>
          <c:spPr>
            <a:gradFill>
              <a:gsLst>
                <a:gs pos="0">
                  <a:schemeClr val="accent1"/>
                </a:gs>
                <a:gs pos="50000">
                  <a:schemeClr val="accent1"/>
                </a:gs>
                <a:gs pos="100000">
                  <a:schemeClr val="accent1">
                    <a:alpha val="50000"/>
                  </a:schemeClr>
                </a:gs>
              </a:gsLst>
              <a:lin ang="5400000" scaled="0"/>
            </a:gradFill>
            <a:ln>
              <a:solidFill>
                <a:schemeClr val="bg1"/>
              </a:solidFill>
            </a:ln>
          </c:spPr>
          <c:invertIfNegative val="0"/>
          <c:dLbls>
            <c:delete val="1"/>
          </c:dLbls>
          <c:cat>
            <c:strRef>
              <c:f>Sheet1!$A$2:$A$3</c:f>
              <c:strCache>
                <c:ptCount val="2"/>
                <c:pt idx="0">
                  <c:v>Tio</c:v>
                </c:pt>
                <c:pt idx="1">
                  <c:v>Placebo</c:v>
                </c:pt>
              </c:strCache>
            </c:strRef>
          </c:cat>
          <c:val>
            <c:numRef>
              <c:f>Sheet1!$B$2:$B$3</c:f>
              <c:numCache>
                <c:formatCode>General</c:formatCode>
                <c:ptCount val="2"/>
                <c:pt idx="0">
                  <c:v>58.1</c:v>
                </c:pt>
                <c:pt idx="1">
                  <c:v>45.2</c:v>
                </c:pt>
              </c:numCache>
            </c:numRef>
          </c:val>
          <c:extLst>
            <c:ext xmlns:c16="http://schemas.microsoft.com/office/drawing/2014/chart" uri="{C3380CC4-5D6E-409C-BE32-E72D297353CC}">
              <c16:uniqueId val="{00000000-27EE-492F-A9AC-CFFAFD08B55F}"/>
            </c:ext>
          </c:extLst>
        </c:ser>
        <c:dLbls>
          <c:showLegendKey val="0"/>
          <c:showVal val="1"/>
          <c:showCatName val="0"/>
          <c:showSerName val="0"/>
          <c:showPercent val="0"/>
          <c:showBubbleSize val="0"/>
        </c:dLbls>
        <c:gapWidth val="69"/>
        <c:axId val="120794112"/>
        <c:axId val="120795904"/>
      </c:barChart>
      <c:catAx>
        <c:axId val="120794112"/>
        <c:scaling>
          <c:orientation val="minMax"/>
        </c:scaling>
        <c:delete val="0"/>
        <c:axPos val="b"/>
        <c:numFmt formatCode="General" sourceLinked="0"/>
        <c:majorTickMark val="none"/>
        <c:minorTickMark val="none"/>
        <c:tickLblPos val="none"/>
        <c:spPr>
          <a:ln>
            <a:solidFill>
              <a:schemeClr val="accent1"/>
            </a:solidFill>
          </a:ln>
        </c:spPr>
        <c:crossAx val="120795904"/>
        <c:crosses val="autoZero"/>
        <c:auto val="1"/>
        <c:lblAlgn val="ctr"/>
        <c:lblOffset val="100"/>
        <c:noMultiLvlLbl val="0"/>
      </c:catAx>
      <c:valAx>
        <c:axId val="120795904"/>
        <c:scaling>
          <c:orientation val="minMax"/>
          <c:max val="60"/>
        </c:scaling>
        <c:delete val="0"/>
        <c:axPos val="l"/>
        <c:numFmt formatCode="General" sourceLinked="1"/>
        <c:majorTickMark val="out"/>
        <c:minorTickMark val="none"/>
        <c:tickLblPos val="nextTo"/>
        <c:spPr>
          <a:ln>
            <a:solidFill>
              <a:schemeClr val="accent1"/>
            </a:solidFill>
          </a:ln>
        </c:spPr>
        <c:txPr>
          <a:bodyPr/>
          <a:lstStyle/>
          <a:p>
            <a:pPr>
              <a:defRPr sz="800" b="1">
                <a:solidFill>
                  <a:schemeClr val="accent1"/>
                </a:solidFill>
                <a:latin typeface="Century Gothic" pitchFamily="34" charset="0"/>
              </a:defRPr>
            </a:pPr>
            <a:endParaRPr lang="en-US"/>
          </a:p>
        </c:txPr>
        <c:crossAx val="12079411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392137330143694E-2"/>
          <c:y val="3.3627111530794299E-2"/>
          <c:w val="0.70301312384480796"/>
          <c:h val="0.93274577693841199"/>
        </c:manualLayout>
      </c:layout>
      <c:barChart>
        <c:barDir val="col"/>
        <c:grouping val="clustered"/>
        <c:varyColors val="0"/>
        <c:ser>
          <c:idx val="0"/>
          <c:order val="0"/>
          <c:tx>
            <c:strRef>
              <c:f>Sheet1!$B$1</c:f>
              <c:strCache>
                <c:ptCount val="1"/>
                <c:pt idx="0">
                  <c:v>CDC video</c:v>
                </c:pt>
              </c:strCache>
            </c:strRef>
          </c:tx>
          <c:spPr>
            <a:solidFill>
              <a:srgbClr val="72D1DD"/>
            </a:solidFill>
          </c:spPr>
          <c:invertIfNegative val="0"/>
          <c:dLbls>
            <c:spPr>
              <a:noFill/>
              <a:ln>
                <a:noFill/>
              </a:ln>
              <a:effectLst/>
            </c:spPr>
            <c:txPr>
              <a:bodyPr wrap="square" lIns="38100" tIns="19050" rIns="38100" bIns="19050" anchor="ctr">
                <a:spAutoFit/>
              </a:bodyPr>
              <a:lstStyle/>
              <a:p>
                <a:pPr>
                  <a:defRPr>
                    <a:solidFill>
                      <a:srgbClr val="58646E"/>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Sheet1!$B$2</c:f>
              <c:numCache>
                <c:formatCode>General</c:formatCode>
                <c:ptCount val="1"/>
                <c:pt idx="0">
                  <c:v>62.4</c:v>
                </c:pt>
              </c:numCache>
            </c:numRef>
          </c:val>
          <c:extLst>
            <c:ext xmlns:c16="http://schemas.microsoft.com/office/drawing/2014/chart" uri="{C3380CC4-5D6E-409C-BE32-E72D297353CC}">
              <c16:uniqueId val="{00000000-505B-470D-9BA5-C026E5EACBFB}"/>
            </c:ext>
          </c:extLst>
        </c:ser>
        <c:ser>
          <c:idx val="1"/>
          <c:order val="1"/>
          <c:tx>
            <c:strRef>
              <c:f>Sheet1!$C$1</c:f>
              <c:strCache>
                <c:ptCount val="1"/>
                <c:pt idx="0">
                  <c:v>You tube</c:v>
                </c:pt>
              </c:strCache>
            </c:strRef>
          </c:tx>
          <c:spPr>
            <a:solidFill>
              <a:schemeClr val="accent3">
                <a:lumMod val="60000"/>
                <a:lumOff val="40000"/>
              </a:schemeClr>
            </a:solidFill>
          </c:spPr>
          <c:invertIfNegative val="0"/>
          <c:dLbls>
            <c:spPr>
              <a:noFill/>
              <a:ln>
                <a:noFill/>
              </a:ln>
              <a:effectLst/>
            </c:spPr>
            <c:txPr>
              <a:bodyPr wrap="square" lIns="38100" tIns="19050" rIns="38100" bIns="19050" anchor="ctr">
                <a:spAutoFit/>
              </a:bodyPr>
              <a:lstStyle/>
              <a:p>
                <a:pPr>
                  <a:defRPr>
                    <a:solidFill>
                      <a:srgbClr val="58646E"/>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Sheet1!$C$2</c:f>
              <c:numCache>
                <c:formatCode>General</c:formatCode>
                <c:ptCount val="1"/>
                <c:pt idx="0">
                  <c:v>55.7</c:v>
                </c:pt>
              </c:numCache>
            </c:numRef>
          </c:val>
          <c:extLst>
            <c:ext xmlns:c16="http://schemas.microsoft.com/office/drawing/2014/chart" uri="{C3380CC4-5D6E-409C-BE32-E72D297353CC}">
              <c16:uniqueId val="{00000001-505B-470D-9BA5-C026E5EACBFB}"/>
            </c:ext>
          </c:extLst>
        </c:ser>
        <c:ser>
          <c:idx val="2"/>
          <c:order val="2"/>
          <c:tx>
            <c:strRef>
              <c:f>Sheet1!$D$1</c:f>
              <c:strCache>
                <c:ptCount val="1"/>
                <c:pt idx="0">
                  <c:v>Pamphlet</c:v>
                </c:pt>
              </c:strCache>
            </c:strRef>
          </c:tx>
          <c:spPr>
            <a:solidFill>
              <a:schemeClr val="accent6"/>
            </a:solidFill>
          </c:spPr>
          <c:invertIfNegative val="0"/>
          <c:dPt>
            <c:idx val="0"/>
            <c:invertIfNegative val="0"/>
            <c:bubble3D val="0"/>
            <c:spPr>
              <a:solidFill>
                <a:sysClr val="windowText" lastClr="000000">
                  <a:lumMod val="65000"/>
                  <a:lumOff val="35000"/>
                </a:sysClr>
              </a:solidFill>
            </c:spPr>
            <c:extLst>
              <c:ext xmlns:c16="http://schemas.microsoft.com/office/drawing/2014/chart" uri="{C3380CC4-5D6E-409C-BE32-E72D297353CC}">
                <c16:uniqueId val="{00000003-505B-470D-9BA5-C026E5EACBFB}"/>
              </c:ext>
            </c:extLst>
          </c:dPt>
          <c:dLbls>
            <c:spPr>
              <a:noFill/>
              <a:ln>
                <a:noFill/>
              </a:ln>
              <a:effectLst/>
            </c:spPr>
            <c:txPr>
              <a:bodyPr wrap="square" lIns="38100" tIns="19050" rIns="38100" bIns="19050" anchor="ctr">
                <a:spAutoFit/>
              </a:bodyPr>
              <a:lstStyle/>
              <a:p>
                <a:pPr>
                  <a:defRPr>
                    <a:solidFill>
                      <a:srgbClr val="58646E"/>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Sheet1!$D$2</c:f>
              <c:numCache>
                <c:formatCode>0.0</c:formatCode>
                <c:ptCount val="1"/>
                <c:pt idx="0">
                  <c:v>18</c:v>
                </c:pt>
              </c:numCache>
            </c:numRef>
          </c:val>
          <c:extLst>
            <c:ext xmlns:c16="http://schemas.microsoft.com/office/drawing/2014/chart" uri="{C3380CC4-5D6E-409C-BE32-E72D297353CC}">
              <c16:uniqueId val="{00000002-505B-470D-9BA5-C026E5EACBFB}"/>
            </c:ext>
          </c:extLst>
        </c:ser>
        <c:dLbls>
          <c:showLegendKey val="0"/>
          <c:showVal val="0"/>
          <c:showCatName val="0"/>
          <c:showSerName val="0"/>
          <c:showPercent val="0"/>
          <c:showBubbleSize val="0"/>
        </c:dLbls>
        <c:gapWidth val="177"/>
        <c:overlap val="-54"/>
        <c:axId val="130251392"/>
        <c:axId val="130277760"/>
      </c:barChart>
      <c:catAx>
        <c:axId val="130251392"/>
        <c:scaling>
          <c:orientation val="minMax"/>
        </c:scaling>
        <c:delete val="1"/>
        <c:axPos val="b"/>
        <c:numFmt formatCode="General" sourceLinked="0"/>
        <c:majorTickMark val="out"/>
        <c:minorTickMark val="none"/>
        <c:tickLblPos val="nextTo"/>
        <c:crossAx val="130277760"/>
        <c:crosses val="autoZero"/>
        <c:auto val="1"/>
        <c:lblAlgn val="ctr"/>
        <c:lblOffset val="100"/>
        <c:noMultiLvlLbl val="0"/>
      </c:catAx>
      <c:valAx>
        <c:axId val="130277760"/>
        <c:scaling>
          <c:orientation val="minMax"/>
          <c:max val="100"/>
        </c:scaling>
        <c:delete val="0"/>
        <c:axPos val="l"/>
        <c:numFmt formatCode="General" sourceLinked="1"/>
        <c:majorTickMark val="out"/>
        <c:minorTickMark val="none"/>
        <c:tickLblPos val="nextTo"/>
        <c:txPr>
          <a:bodyPr/>
          <a:lstStyle/>
          <a:p>
            <a:pPr>
              <a:defRPr sz="1600">
                <a:solidFill>
                  <a:srgbClr val="58646E"/>
                </a:solidFill>
              </a:defRPr>
            </a:pPr>
            <a:endParaRPr lang="en-US"/>
          </a:p>
        </c:txPr>
        <c:crossAx val="130251392"/>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%FEV1 improvement at 60min</c:v>
                </c:pt>
              </c:strCache>
            </c:strRef>
          </c:tx>
          <c:invertIfNegative val="0"/>
          <c:dPt>
            <c:idx val="0"/>
            <c:invertIfNegative val="0"/>
            <c:bubble3D val="0"/>
            <c:spPr>
              <a:solidFill>
                <a:srgbClr val="00B050"/>
              </a:solidFill>
            </c:spPr>
            <c:extLst>
              <c:ext xmlns:c16="http://schemas.microsoft.com/office/drawing/2014/chart" uri="{C3380CC4-5D6E-409C-BE32-E72D297353CC}">
                <c16:uniqueId val="{00000001-6EEF-414A-A0B4-4F9DCF52D911}"/>
              </c:ext>
            </c:extLst>
          </c:dPt>
          <c:dPt>
            <c:idx val="1"/>
            <c:invertIfNegative val="0"/>
            <c:bubble3D val="0"/>
            <c:spPr>
              <a:solidFill>
                <a:schemeClr val="accent1">
                  <a:lumMod val="40000"/>
                  <a:lumOff val="60000"/>
                </a:schemeClr>
              </a:solidFill>
            </c:spPr>
            <c:extLst>
              <c:ext xmlns:c16="http://schemas.microsoft.com/office/drawing/2014/chart" uri="{C3380CC4-5D6E-409C-BE32-E72D297353CC}">
                <c16:uniqueId val="{00000003-6EEF-414A-A0B4-4F9DCF52D911}"/>
              </c:ext>
            </c:extLst>
          </c:dPt>
          <c:dLbls>
            <c:dLbl>
              <c:idx val="0"/>
              <c:spPr/>
              <c:txPr>
                <a:bodyPr/>
                <a:lstStyle/>
                <a:p>
                  <a:pPr>
                    <a:defRPr sz="2400" b="1">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EEF-414A-A0B4-4F9DCF52D911}"/>
                </c:ext>
              </c:extLst>
            </c:dLbl>
            <c:spPr>
              <a:noFill/>
              <a:ln>
                <a:noFill/>
              </a:ln>
              <a:effectLst/>
            </c:spPr>
            <c:txPr>
              <a:bodyPr/>
              <a:lstStyle/>
              <a:p>
                <a:pPr>
                  <a:defRPr sz="2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Fenoterol + Ipratropium</c:v>
                </c:pt>
                <c:pt idx="1">
                  <c:v>Salbutamol</c:v>
                </c:pt>
              </c:strCache>
            </c:strRef>
          </c:cat>
          <c:val>
            <c:numRef>
              <c:f>Sheet1!$B$2:$B$3</c:f>
              <c:numCache>
                <c:formatCode>0%</c:formatCode>
                <c:ptCount val="2"/>
                <c:pt idx="0">
                  <c:v>0.27</c:v>
                </c:pt>
                <c:pt idx="1">
                  <c:v>0.18</c:v>
                </c:pt>
              </c:numCache>
            </c:numRef>
          </c:val>
          <c:extLst>
            <c:ext xmlns:c16="http://schemas.microsoft.com/office/drawing/2014/chart" uri="{C3380CC4-5D6E-409C-BE32-E72D297353CC}">
              <c16:uniqueId val="{00000004-6EEF-414A-A0B4-4F9DCF52D911}"/>
            </c:ext>
          </c:extLst>
        </c:ser>
        <c:dLbls>
          <c:showLegendKey val="0"/>
          <c:showVal val="0"/>
          <c:showCatName val="0"/>
          <c:showSerName val="0"/>
          <c:showPercent val="0"/>
          <c:showBubbleSize val="0"/>
        </c:dLbls>
        <c:gapWidth val="73"/>
        <c:axId val="519748224"/>
        <c:axId val="519758208"/>
      </c:barChart>
      <c:catAx>
        <c:axId val="519748224"/>
        <c:scaling>
          <c:orientation val="minMax"/>
        </c:scaling>
        <c:delete val="0"/>
        <c:axPos val="b"/>
        <c:numFmt formatCode="General" sourceLinked="0"/>
        <c:majorTickMark val="out"/>
        <c:minorTickMark val="none"/>
        <c:tickLblPos val="nextTo"/>
        <c:crossAx val="519758208"/>
        <c:crosses val="autoZero"/>
        <c:auto val="1"/>
        <c:lblAlgn val="ctr"/>
        <c:lblOffset val="100"/>
        <c:noMultiLvlLbl val="0"/>
      </c:catAx>
      <c:valAx>
        <c:axId val="519758208"/>
        <c:scaling>
          <c:orientation val="minMax"/>
          <c:max val="0.35000000000000003"/>
          <c:min val="0.1"/>
        </c:scaling>
        <c:delete val="0"/>
        <c:axPos val="l"/>
        <c:numFmt formatCode="0%" sourceLinked="1"/>
        <c:majorTickMark val="out"/>
        <c:minorTickMark val="none"/>
        <c:tickLblPos val="nextTo"/>
        <c:crossAx val="519748224"/>
        <c:crosses val="autoZero"/>
        <c:crossBetween val="between"/>
        <c:majorUnit val="5.000000000000001E-2"/>
      </c:valAx>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rgbClr val="0000FF"/>
                </a:solidFill>
                <a:latin typeface="+mn-lt"/>
                <a:ea typeface="+mn-ea"/>
                <a:cs typeface="+mn-cs"/>
              </a:defRPr>
            </a:pPr>
            <a:r>
              <a:rPr lang="en-US" sz="2400" b="1" dirty="0">
                <a:solidFill>
                  <a:schemeClr val="tx1"/>
                </a:solidFill>
                <a:latin typeface="+mj-lt"/>
              </a:rPr>
              <a:t>% </a:t>
            </a:r>
            <a:r>
              <a:rPr lang="en-US" sz="2400" b="1" dirty="0" err="1">
                <a:solidFill>
                  <a:schemeClr val="tx1"/>
                </a:solidFill>
                <a:latin typeface="+mj-lt"/>
              </a:rPr>
              <a:t>bệnh</a:t>
            </a:r>
            <a:r>
              <a:rPr lang="en-US" sz="2400" b="1" dirty="0">
                <a:solidFill>
                  <a:schemeClr val="tx1"/>
                </a:solidFill>
                <a:latin typeface="+mj-lt"/>
              </a:rPr>
              <a:t> </a:t>
            </a:r>
            <a:r>
              <a:rPr lang="en-US" sz="2400" b="1" dirty="0" err="1">
                <a:solidFill>
                  <a:schemeClr val="tx1"/>
                </a:solidFill>
                <a:latin typeface="+mj-lt"/>
              </a:rPr>
              <a:t>nhân</a:t>
            </a:r>
            <a:r>
              <a:rPr lang="en-US" sz="2400" b="1" dirty="0">
                <a:solidFill>
                  <a:schemeClr val="tx1"/>
                </a:solidFill>
                <a:latin typeface="+mj-lt"/>
              </a:rPr>
              <a:t> </a:t>
            </a:r>
            <a:r>
              <a:rPr lang="en-US" sz="2400" b="1" dirty="0" err="1">
                <a:solidFill>
                  <a:schemeClr val="tx1"/>
                </a:solidFill>
                <a:latin typeface="+mj-lt"/>
              </a:rPr>
              <a:t>có</a:t>
            </a:r>
            <a:r>
              <a:rPr lang="en-US" sz="2400" b="1" dirty="0">
                <a:solidFill>
                  <a:schemeClr val="tx1"/>
                </a:solidFill>
                <a:latin typeface="+mj-lt"/>
              </a:rPr>
              <a:t> </a:t>
            </a:r>
            <a:r>
              <a:rPr lang="en-US" sz="2400" b="1" dirty="0" err="1">
                <a:solidFill>
                  <a:schemeClr val="tx1"/>
                </a:solidFill>
                <a:latin typeface="+mj-lt"/>
              </a:rPr>
              <a:t>đợt</a:t>
            </a:r>
            <a:r>
              <a:rPr lang="en-US" sz="2400" b="1" dirty="0">
                <a:solidFill>
                  <a:schemeClr val="tx1"/>
                </a:solidFill>
                <a:latin typeface="+mj-lt"/>
              </a:rPr>
              <a:t> </a:t>
            </a:r>
            <a:r>
              <a:rPr lang="en-US" sz="2400" b="1" dirty="0" err="1">
                <a:solidFill>
                  <a:schemeClr val="tx1"/>
                </a:solidFill>
                <a:latin typeface="+mj-lt"/>
              </a:rPr>
              <a:t>cấp</a:t>
            </a:r>
            <a:r>
              <a:rPr lang="en-US" sz="2400" b="1" dirty="0">
                <a:solidFill>
                  <a:schemeClr val="tx1"/>
                </a:solidFill>
                <a:latin typeface="+mj-lt"/>
              </a:rPr>
              <a:t> COPD</a:t>
            </a:r>
          </a:p>
        </c:rich>
      </c:tx>
      <c:layout>
        <c:manualLayout>
          <c:xMode val="edge"/>
          <c:yMode val="edge"/>
          <c:x val="0.27986111111111112"/>
          <c:y val="6.7796610169491525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0000FF"/>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bệnh nhân có đợt cấp</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Salbutamol</c:v>
                </c:pt>
                <c:pt idx="1">
                  <c:v>Ipratropium</c:v>
                </c:pt>
                <c:pt idx="2">
                  <c:v>Ipratropium/Salbutamol</c:v>
                </c:pt>
              </c:strCache>
            </c:strRef>
          </c:cat>
          <c:val>
            <c:numRef>
              <c:f>Sheet1!$B$2:$B$4</c:f>
              <c:numCache>
                <c:formatCode>General</c:formatCode>
                <c:ptCount val="3"/>
                <c:pt idx="0">
                  <c:v>18</c:v>
                </c:pt>
                <c:pt idx="1">
                  <c:v>12</c:v>
                </c:pt>
                <c:pt idx="2">
                  <c:v>12</c:v>
                </c:pt>
              </c:numCache>
            </c:numRef>
          </c:val>
          <c:extLst>
            <c:ext xmlns:c16="http://schemas.microsoft.com/office/drawing/2014/chart" uri="{C3380CC4-5D6E-409C-BE32-E72D297353CC}">
              <c16:uniqueId val="{00000000-8AE8-43F1-BBF9-79EF708DEAAB}"/>
            </c:ext>
          </c:extLst>
        </c:ser>
        <c:dLbls>
          <c:showLegendKey val="0"/>
          <c:showVal val="0"/>
          <c:showCatName val="0"/>
          <c:showSerName val="0"/>
          <c:showPercent val="0"/>
          <c:showBubbleSize val="0"/>
        </c:dLbls>
        <c:gapWidth val="219"/>
        <c:overlap val="-27"/>
        <c:axId val="591724032"/>
        <c:axId val="591727312"/>
      </c:barChart>
      <c:catAx>
        <c:axId val="591724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1727312"/>
        <c:crosses val="autoZero"/>
        <c:auto val="1"/>
        <c:lblAlgn val="ctr"/>
        <c:lblOffset val="100"/>
        <c:noMultiLvlLbl val="0"/>
      </c:catAx>
      <c:valAx>
        <c:axId val="591727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591724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33009666146416E-2"/>
          <c:y val="0"/>
          <c:w val="0.9034803505795872"/>
          <c:h val="1"/>
        </c:manualLayout>
      </c:layout>
      <c:doughnutChart>
        <c:varyColors val="1"/>
        <c:ser>
          <c:idx val="0"/>
          <c:order val="0"/>
          <c:tx>
            <c:strRef>
              <c:f>Sheet1!$B$1</c:f>
              <c:strCache>
                <c:ptCount val="1"/>
                <c:pt idx="0">
                  <c:v>Sales</c:v>
                </c:pt>
              </c:strCache>
            </c:strRef>
          </c:tx>
          <c:dPt>
            <c:idx val="0"/>
            <c:bubble3D val="0"/>
            <c:spPr>
              <a:solidFill>
                <a:srgbClr val="549E39">
                  <a:lumMod val="40000"/>
                  <a:lumOff val="60000"/>
                </a:srgbClr>
              </a:solidFill>
            </c:spPr>
            <c:extLst>
              <c:ext xmlns:c16="http://schemas.microsoft.com/office/drawing/2014/chart" uri="{C3380CC4-5D6E-409C-BE32-E72D297353CC}">
                <c16:uniqueId val="{00000001-1B21-44AD-83BC-7903B8DB8813}"/>
              </c:ext>
            </c:extLst>
          </c:dPt>
          <c:dPt>
            <c:idx val="1"/>
            <c:bubble3D val="0"/>
            <c:spPr>
              <a:noFill/>
            </c:spPr>
            <c:extLst>
              <c:ext xmlns:c16="http://schemas.microsoft.com/office/drawing/2014/chart" uri="{C3380CC4-5D6E-409C-BE32-E72D297353CC}">
                <c16:uniqueId val="{00000003-1B21-44AD-83BC-7903B8DB8813}"/>
              </c:ext>
            </c:extLst>
          </c:dPt>
          <c:cat>
            <c:strRef>
              <c:f>Sheet1!$A$2:$A$3</c:f>
              <c:strCache>
                <c:ptCount val="2"/>
                <c:pt idx="0">
                  <c:v>1st Qtr</c:v>
                </c:pt>
                <c:pt idx="1">
                  <c:v>2nd Qtr</c:v>
                </c:pt>
              </c:strCache>
            </c:strRef>
          </c:cat>
          <c:val>
            <c:numRef>
              <c:f>Sheet1!$B$2:$B$3</c:f>
              <c:numCache>
                <c:formatCode>General</c:formatCode>
                <c:ptCount val="2"/>
                <c:pt idx="0">
                  <c:v>60</c:v>
                </c:pt>
                <c:pt idx="1">
                  <c:v>45</c:v>
                </c:pt>
              </c:numCache>
            </c:numRef>
          </c:val>
          <c:extLst>
            <c:ext xmlns:c16="http://schemas.microsoft.com/office/drawing/2014/chart" uri="{C3380CC4-5D6E-409C-BE32-E72D297353CC}">
              <c16:uniqueId val="{00000004-1B21-44AD-83BC-7903B8DB8813}"/>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B768F-95AE-4208-9932-1B7E4F771BBF}"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B4FBA505-3E30-4785-A9F1-8D3A3B3DC56A}">
      <dgm:prSet custT="1"/>
      <dgm:spPr/>
      <dgm:t>
        <a:bodyPr/>
        <a:lstStyle/>
        <a:p>
          <a:endParaRPr lang="en-US" sz="2400" dirty="0"/>
        </a:p>
      </dgm:t>
    </dgm:pt>
    <dgm:pt modelId="{5CB58964-55B5-4332-84D6-DF9C4B437A8C}" type="parTrans" cxnId="{F5557A3E-41FB-4C1F-A724-40476377D1AB}">
      <dgm:prSet/>
      <dgm:spPr/>
      <dgm:t>
        <a:bodyPr/>
        <a:lstStyle/>
        <a:p>
          <a:endParaRPr lang="en-US" sz="2400"/>
        </a:p>
      </dgm:t>
    </dgm:pt>
    <dgm:pt modelId="{37A6C7B8-FE51-4A93-A47B-FE10F172797A}" type="sibTrans" cxnId="{F5557A3E-41FB-4C1F-A724-40476377D1AB}">
      <dgm:prSet/>
      <dgm:spPr/>
      <dgm:t>
        <a:bodyPr/>
        <a:lstStyle/>
        <a:p>
          <a:endParaRPr lang="en-US" sz="2400"/>
        </a:p>
      </dgm:t>
    </dgm:pt>
    <dgm:pt modelId="{DF07EC93-F73E-4456-A08A-68F92A8C9201}">
      <dgm:prSet custT="1"/>
      <dgm:spPr/>
      <dgm:t>
        <a:bodyPr/>
        <a:lstStyle/>
        <a:p>
          <a:endParaRPr lang="en-US" sz="2400" dirty="0"/>
        </a:p>
      </dgm:t>
    </dgm:pt>
    <dgm:pt modelId="{E3C02E62-F538-4D02-82FB-813E5D13D886}" type="parTrans" cxnId="{91350A23-A65B-4E7D-ACB3-7154C5B55B64}">
      <dgm:prSet/>
      <dgm:spPr/>
      <dgm:t>
        <a:bodyPr/>
        <a:lstStyle/>
        <a:p>
          <a:endParaRPr lang="en-US" sz="2400"/>
        </a:p>
      </dgm:t>
    </dgm:pt>
    <dgm:pt modelId="{2C6FBFA7-1F6E-442D-9784-859B7FE871B6}" type="sibTrans" cxnId="{91350A23-A65B-4E7D-ACB3-7154C5B55B64}">
      <dgm:prSet/>
      <dgm:spPr/>
      <dgm:t>
        <a:bodyPr/>
        <a:lstStyle/>
        <a:p>
          <a:endParaRPr lang="en-US" sz="2400"/>
        </a:p>
      </dgm:t>
    </dgm:pt>
    <dgm:pt modelId="{3930459D-3FC8-455B-9D26-5912B496835F}">
      <dgm:prSet custT="1"/>
      <dgm:spPr/>
      <dgm:t>
        <a:bodyPr/>
        <a:lstStyle/>
        <a:p>
          <a:endParaRPr lang="en-US" sz="2400" dirty="0"/>
        </a:p>
      </dgm:t>
    </dgm:pt>
    <dgm:pt modelId="{D4C980C6-1A6F-41CE-8557-0D35E6B5CE05}" type="parTrans" cxnId="{D7584BED-AA5C-4706-BB91-D74A9BD98E45}">
      <dgm:prSet/>
      <dgm:spPr/>
      <dgm:t>
        <a:bodyPr/>
        <a:lstStyle/>
        <a:p>
          <a:endParaRPr lang="en-US" sz="2400"/>
        </a:p>
      </dgm:t>
    </dgm:pt>
    <dgm:pt modelId="{2DC9A7B1-0619-4513-B38E-DA61552192AE}" type="sibTrans" cxnId="{D7584BED-AA5C-4706-BB91-D74A9BD98E45}">
      <dgm:prSet/>
      <dgm:spPr/>
      <dgm:t>
        <a:bodyPr/>
        <a:lstStyle/>
        <a:p>
          <a:endParaRPr lang="en-US" sz="2400"/>
        </a:p>
      </dgm:t>
    </dgm:pt>
    <dgm:pt modelId="{A7A2EA1A-B823-4650-A304-FD55B6391EB5}">
      <dgm:prSet custT="1"/>
      <dgm:spPr/>
      <dgm:t>
        <a:bodyPr/>
        <a:lstStyle/>
        <a:p>
          <a:r>
            <a:rPr lang="en-GB" sz="2400" dirty="0"/>
            <a:t>GOLD </a:t>
          </a:r>
          <a:r>
            <a:rPr lang="vi-VN" sz="2400" dirty="0"/>
            <a:t>2023: </a:t>
          </a:r>
          <a:r>
            <a:rPr lang="en-GB" sz="2400" dirty="0" err="1"/>
            <a:t>vai</a:t>
          </a:r>
          <a:r>
            <a:rPr lang="en-GB" sz="2400" dirty="0"/>
            <a:t> </a:t>
          </a:r>
          <a:r>
            <a:rPr lang="en-GB" sz="2400" dirty="0" err="1"/>
            <a:t>trò</a:t>
          </a:r>
          <a:r>
            <a:rPr lang="en-GB" sz="2400" dirty="0"/>
            <a:t> </a:t>
          </a:r>
          <a:r>
            <a:rPr lang="en-GB" sz="2400" dirty="0" err="1"/>
            <a:t>phối</a:t>
          </a:r>
          <a:r>
            <a:rPr lang="en-GB" sz="2400" dirty="0"/>
            <a:t> </a:t>
          </a:r>
          <a:r>
            <a:rPr lang="en-GB" sz="2400" dirty="0" err="1"/>
            <a:t>hợp</a:t>
          </a:r>
          <a:r>
            <a:rPr lang="en-GB" sz="2400" dirty="0"/>
            <a:t> SAMA/SABA </a:t>
          </a:r>
          <a:r>
            <a:rPr lang="en-GB" sz="2400" dirty="0" err="1"/>
            <a:t>trong</a:t>
          </a:r>
          <a:r>
            <a:rPr lang="en-GB" sz="2400" dirty="0"/>
            <a:t> </a:t>
          </a:r>
          <a:r>
            <a:rPr lang="en-GB" sz="2400" dirty="0" err="1"/>
            <a:t>điều</a:t>
          </a:r>
          <a:r>
            <a:rPr lang="en-GB" sz="2400" dirty="0"/>
            <a:t> </a:t>
          </a:r>
          <a:r>
            <a:rPr lang="en-GB" sz="2400" dirty="0" err="1"/>
            <a:t>trị</a:t>
          </a:r>
          <a:r>
            <a:rPr lang="en-GB" sz="2400" dirty="0"/>
            <a:t> </a:t>
          </a:r>
          <a:r>
            <a:rPr lang="en-GB" sz="2400" dirty="0" err="1"/>
            <a:t>copd</a:t>
          </a:r>
          <a:endParaRPr lang="en-US" sz="2400" dirty="0"/>
        </a:p>
      </dgm:t>
    </dgm:pt>
    <dgm:pt modelId="{EFD04E52-C1F9-40C3-902D-230E52F2829E}" type="parTrans" cxnId="{7B3C6E9E-3227-470A-8B7A-73E2CB0CC6BC}">
      <dgm:prSet/>
      <dgm:spPr/>
      <dgm:t>
        <a:bodyPr/>
        <a:lstStyle/>
        <a:p>
          <a:endParaRPr lang="en-US" sz="2400"/>
        </a:p>
      </dgm:t>
    </dgm:pt>
    <dgm:pt modelId="{883C68DA-94A1-4BA0-873B-DDAC1100ECEA}" type="sibTrans" cxnId="{7B3C6E9E-3227-470A-8B7A-73E2CB0CC6BC}">
      <dgm:prSet/>
      <dgm:spPr/>
      <dgm:t>
        <a:bodyPr/>
        <a:lstStyle/>
        <a:p>
          <a:endParaRPr lang="en-US" sz="2400"/>
        </a:p>
      </dgm:t>
    </dgm:pt>
    <dgm:pt modelId="{6F155A0F-49E7-45ED-B0BB-2F5FDB914888}">
      <dgm:prSet custT="1"/>
      <dgm:spPr/>
      <dgm:t>
        <a:bodyPr/>
        <a:lstStyle/>
        <a:p>
          <a:r>
            <a:rPr lang="vi-VN" sz="2400"/>
            <a:t>N</a:t>
          </a:r>
          <a:r>
            <a:rPr lang="en-US" sz="2400"/>
            <a:t>hững điểm mới trong quản lý hen từ gina 2022</a:t>
          </a:r>
        </a:p>
      </dgm:t>
    </dgm:pt>
    <dgm:pt modelId="{B0B3E6DD-CB24-48D5-991D-0569EB4C0BF3}" type="parTrans" cxnId="{2F336661-F9E9-43D1-A76D-E9CF73932869}">
      <dgm:prSet/>
      <dgm:spPr/>
      <dgm:t>
        <a:bodyPr/>
        <a:lstStyle/>
        <a:p>
          <a:endParaRPr lang="en-US" sz="2400"/>
        </a:p>
      </dgm:t>
    </dgm:pt>
    <dgm:pt modelId="{FEB7622A-3E0F-4F65-85D7-5B6C0072BB3D}" type="sibTrans" cxnId="{2F336661-F9E9-43D1-A76D-E9CF73932869}">
      <dgm:prSet/>
      <dgm:spPr/>
      <dgm:t>
        <a:bodyPr/>
        <a:lstStyle/>
        <a:p>
          <a:endParaRPr lang="en-US" sz="2400"/>
        </a:p>
      </dgm:t>
    </dgm:pt>
    <dgm:pt modelId="{F7DD60FD-AD6A-4B60-A448-D0BDEC5642EB}">
      <dgm:prSet custT="1"/>
      <dgm:spPr/>
      <dgm:t>
        <a:bodyPr/>
        <a:lstStyle/>
        <a:p>
          <a:r>
            <a:rPr lang="vi-VN" sz="2400" dirty="0"/>
            <a:t>Dữ liệu lâm sàng </a:t>
          </a:r>
          <a:r>
            <a:rPr lang="en-US" sz="2400" dirty="0" err="1"/>
            <a:t>phối</a:t>
          </a:r>
          <a:r>
            <a:rPr lang="en-US" sz="2400" dirty="0"/>
            <a:t> </a:t>
          </a:r>
          <a:r>
            <a:rPr lang="en-US" sz="2400" dirty="0" err="1"/>
            <a:t>hợp</a:t>
          </a:r>
          <a:r>
            <a:rPr lang="en-US" sz="2400" dirty="0"/>
            <a:t> SABA/SAMA</a:t>
          </a:r>
          <a:r>
            <a:rPr lang="vi-VN" sz="2400" dirty="0"/>
            <a:t> </a:t>
          </a:r>
          <a:r>
            <a:rPr lang="en-US" sz="2400" dirty="0" err="1"/>
            <a:t>trong</a:t>
          </a:r>
          <a:r>
            <a:rPr lang="en-US" sz="2400" dirty="0"/>
            <a:t> </a:t>
          </a:r>
          <a:r>
            <a:rPr lang="vi-VN" sz="2400" dirty="0"/>
            <a:t>quản lý </a:t>
          </a:r>
          <a:r>
            <a:rPr lang="en-US" sz="2400" dirty="0" err="1"/>
            <a:t>bệnh</a:t>
          </a:r>
          <a:r>
            <a:rPr lang="en-US" sz="2400" dirty="0"/>
            <a:t> </a:t>
          </a:r>
          <a:r>
            <a:rPr lang="en-US" sz="2400" dirty="0" err="1"/>
            <a:t>lý</a:t>
          </a:r>
          <a:r>
            <a:rPr lang="en-US" sz="2400" dirty="0"/>
            <a:t> </a:t>
          </a:r>
          <a:r>
            <a:rPr lang="en-US" sz="2400" dirty="0" err="1"/>
            <a:t>tắc</a:t>
          </a:r>
          <a:r>
            <a:rPr lang="en-US" sz="2400" dirty="0"/>
            <a:t> </a:t>
          </a:r>
          <a:r>
            <a:rPr lang="en-US" sz="2400" dirty="0" err="1"/>
            <a:t>nghẽn</a:t>
          </a:r>
          <a:r>
            <a:rPr lang="en-US" sz="2400" dirty="0"/>
            <a:t> </a:t>
          </a:r>
          <a:r>
            <a:rPr lang="en-US" sz="2400" dirty="0" err="1"/>
            <a:t>đường</a:t>
          </a:r>
          <a:r>
            <a:rPr lang="en-US" sz="2400" dirty="0"/>
            <a:t> </a:t>
          </a:r>
          <a:r>
            <a:rPr lang="en-US" sz="2400" dirty="0" err="1"/>
            <a:t>hô</a:t>
          </a:r>
          <a:r>
            <a:rPr lang="en-US" sz="2400" dirty="0"/>
            <a:t> </a:t>
          </a:r>
          <a:r>
            <a:rPr lang="en-US" sz="2400" dirty="0" err="1"/>
            <a:t>hấp</a:t>
          </a:r>
          <a:endParaRPr lang="en-US" sz="2400" dirty="0"/>
        </a:p>
      </dgm:t>
    </dgm:pt>
    <dgm:pt modelId="{4961BAE0-3C9B-4543-AAD2-C19FE6F81ABC}" type="parTrans" cxnId="{43206F5F-7BEB-4C0F-9ADF-707E553D4377}">
      <dgm:prSet/>
      <dgm:spPr/>
      <dgm:t>
        <a:bodyPr/>
        <a:lstStyle/>
        <a:p>
          <a:endParaRPr lang="en-US" sz="2400"/>
        </a:p>
      </dgm:t>
    </dgm:pt>
    <dgm:pt modelId="{9882A233-309E-454E-BDF3-7EA873DE65FB}" type="sibTrans" cxnId="{43206F5F-7BEB-4C0F-9ADF-707E553D4377}">
      <dgm:prSet/>
      <dgm:spPr/>
      <dgm:t>
        <a:bodyPr/>
        <a:lstStyle/>
        <a:p>
          <a:endParaRPr lang="en-US" sz="2400"/>
        </a:p>
      </dgm:t>
    </dgm:pt>
    <dgm:pt modelId="{C8E60C9D-E061-480A-91AC-61F37474637C}" type="pres">
      <dgm:prSet presAssocID="{75CB768F-95AE-4208-9932-1B7E4F771BBF}" presName="linearFlow" presStyleCnt="0">
        <dgm:presLayoutVars>
          <dgm:dir/>
          <dgm:animLvl val="lvl"/>
          <dgm:resizeHandles val="exact"/>
        </dgm:presLayoutVars>
      </dgm:prSet>
      <dgm:spPr/>
    </dgm:pt>
    <dgm:pt modelId="{7A61C760-DC47-48C0-8EC3-1B138B14F9A2}" type="pres">
      <dgm:prSet presAssocID="{B4FBA505-3E30-4785-A9F1-8D3A3B3DC56A}" presName="composite" presStyleCnt="0"/>
      <dgm:spPr/>
    </dgm:pt>
    <dgm:pt modelId="{E4CA45C8-E13D-494E-8233-9F9357033182}" type="pres">
      <dgm:prSet presAssocID="{B4FBA505-3E30-4785-A9F1-8D3A3B3DC56A}" presName="parentText" presStyleLbl="alignNode1" presStyleIdx="0" presStyleCnt="3">
        <dgm:presLayoutVars>
          <dgm:chMax val="1"/>
          <dgm:bulletEnabled val="1"/>
        </dgm:presLayoutVars>
      </dgm:prSet>
      <dgm:spPr/>
    </dgm:pt>
    <dgm:pt modelId="{D34E8E39-C430-4F60-BDDD-A20FDCD8AB6A}" type="pres">
      <dgm:prSet presAssocID="{B4FBA505-3E30-4785-A9F1-8D3A3B3DC56A}" presName="descendantText" presStyleLbl="alignAcc1" presStyleIdx="0" presStyleCnt="3">
        <dgm:presLayoutVars>
          <dgm:bulletEnabled val="1"/>
        </dgm:presLayoutVars>
      </dgm:prSet>
      <dgm:spPr/>
    </dgm:pt>
    <dgm:pt modelId="{09B96B63-5D2E-45EE-9AE3-C944F018E8CB}" type="pres">
      <dgm:prSet presAssocID="{37A6C7B8-FE51-4A93-A47B-FE10F172797A}" presName="sp" presStyleCnt="0"/>
      <dgm:spPr/>
    </dgm:pt>
    <dgm:pt modelId="{E7A6CE4E-A784-43BE-A1F5-34FD071F570C}" type="pres">
      <dgm:prSet presAssocID="{DF07EC93-F73E-4456-A08A-68F92A8C9201}" presName="composite" presStyleCnt="0"/>
      <dgm:spPr/>
    </dgm:pt>
    <dgm:pt modelId="{01928D09-67DD-4373-9D0C-983F16384C31}" type="pres">
      <dgm:prSet presAssocID="{DF07EC93-F73E-4456-A08A-68F92A8C9201}" presName="parentText" presStyleLbl="alignNode1" presStyleIdx="1" presStyleCnt="3">
        <dgm:presLayoutVars>
          <dgm:chMax val="1"/>
          <dgm:bulletEnabled val="1"/>
        </dgm:presLayoutVars>
      </dgm:prSet>
      <dgm:spPr/>
    </dgm:pt>
    <dgm:pt modelId="{26045B9B-33CF-4FC5-BF66-9A61E77EA47E}" type="pres">
      <dgm:prSet presAssocID="{DF07EC93-F73E-4456-A08A-68F92A8C9201}" presName="descendantText" presStyleLbl="alignAcc1" presStyleIdx="1" presStyleCnt="3">
        <dgm:presLayoutVars>
          <dgm:bulletEnabled val="1"/>
        </dgm:presLayoutVars>
      </dgm:prSet>
      <dgm:spPr/>
    </dgm:pt>
    <dgm:pt modelId="{6910A157-6254-4ACC-9502-ED0F226B1650}" type="pres">
      <dgm:prSet presAssocID="{2C6FBFA7-1F6E-442D-9784-859B7FE871B6}" presName="sp" presStyleCnt="0"/>
      <dgm:spPr/>
    </dgm:pt>
    <dgm:pt modelId="{5256A6AF-380C-4F33-8CFA-04D43F81901F}" type="pres">
      <dgm:prSet presAssocID="{3930459D-3FC8-455B-9D26-5912B496835F}" presName="composite" presStyleCnt="0"/>
      <dgm:spPr/>
    </dgm:pt>
    <dgm:pt modelId="{1F47C0B5-27F7-4AB8-B371-DB7298F38CD4}" type="pres">
      <dgm:prSet presAssocID="{3930459D-3FC8-455B-9D26-5912B496835F}" presName="parentText" presStyleLbl="alignNode1" presStyleIdx="2" presStyleCnt="3">
        <dgm:presLayoutVars>
          <dgm:chMax val="1"/>
          <dgm:bulletEnabled val="1"/>
        </dgm:presLayoutVars>
      </dgm:prSet>
      <dgm:spPr/>
    </dgm:pt>
    <dgm:pt modelId="{748A9667-B52F-4569-A7B5-D1968B28B722}" type="pres">
      <dgm:prSet presAssocID="{3930459D-3FC8-455B-9D26-5912B496835F}" presName="descendantText" presStyleLbl="alignAcc1" presStyleIdx="2" presStyleCnt="3">
        <dgm:presLayoutVars>
          <dgm:bulletEnabled val="1"/>
        </dgm:presLayoutVars>
      </dgm:prSet>
      <dgm:spPr/>
    </dgm:pt>
  </dgm:ptLst>
  <dgm:cxnLst>
    <dgm:cxn modelId="{05B9910A-E7FB-4452-BB6C-91B21ED03BF5}" type="presOf" srcId="{6F155A0F-49E7-45ED-B0BB-2F5FDB914888}" destId="{26045B9B-33CF-4FC5-BF66-9A61E77EA47E}" srcOrd="0" destOrd="0" presId="urn:microsoft.com/office/officeart/2005/8/layout/chevron2"/>
    <dgm:cxn modelId="{4967890F-5AAA-48CD-9CA1-CEE793187B99}" type="presOf" srcId="{A7A2EA1A-B823-4650-A304-FD55B6391EB5}" destId="{D34E8E39-C430-4F60-BDDD-A20FDCD8AB6A}" srcOrd="0" destOrd="0" presId="urn:microsoft.com/office/officeart/2005/8/layout/chevron2"/>
    <dgm:cxn modelId="{91350A23-A65B-4E7D-ACB3-7154C5B55B64}" srcId="{75CB768F-95AE-4208-9932-1B7E4F771BBF}" destId="{DF07EC93-F73E-4456-A08A-68F92A8C9201}" srcOrd="1" destOrd="0" parTransId="{E3C02E62-F538-4D02-82FB-813E5D13D886}" sibTransId="{2C6FBFA7-1F6E-442D-9784-859B7FE871B6}"/>
    <dgm:cxn modelId="{DF05A525-DBD3-4906-A1D2-B56DBAFFF18B}" type="presOf" srcId="{3930459D-3FC8-455B-9D26-5912B496835F}" destId="{1F47C0B5-27F7-4AB8-B371-DB7298F38CD4}" srcOrd="0" destOrd="0" presId="urn:microsoft.com/office/officeart/2005/8/layout/chevron2"/>
    <dgm:cxn modelId="{F5557A3E-41FB-4C1F-A724-40476377D1AB}" srcId="{75CB768F-95AE-4208-9932-1B7E4F771BBF}" destId="{B4FBA505-3E30-4785-A9F1-8D3A3B3DC56A}" srcOrd="0" destOrd="0" parTransId="{5CB58964-55B5-4332-84D6-DF9C4B437A8C}" sibTransId="{37A6C7B8-FE51-4A93-A47B-FE10F172797A}"/>
    <dgm:cxn modelId="{43206F5F-7BEB-4C0F-9ADF-707E553D4377}" srcId="{3930459D-3FC8-455B-9D26-5912B496835F}" destId="{F7DD60FD-AD6A-4B60-A448-D0BDEC5642EB}" srcOrd="0" destOrd="0" parTransId="{4961BAE0-3C9B-4543-AAD2-C19FE6F81ABC}" sibTransId="{9882A233-309E-454E-BDF3-7EA873DE65FB}"/>
    <dgm:cxn modelId="{2F336661-F9E9-43D1-A76D-E9CF73932869}" srcId="{DF07EC93-F73E-4456-A08A-68F92A8C9201}" destId="{6F155A0F-49E7-45ED-B0BB-2F5FDB914888}" srcOrd="0" destOrd="0" parTransId="{B0B3E6DD-CB24-48D5-991D-0569EB4C0BF3}" sibTransId="{FEB7622A-3E0F-4F65-85D7-5B6C0072BB3D}"/>
    <dgm:cxn modelId="{2D099293-8ABE-4883-A741-1C08C2CB2A7B}" type="presOf" srcId="{DF07EC93-F73E-4456-A08A-68F92A8C9201}" destId="{01928D09-67DD-4373-9D0C-983F16384C31}" srcOrd="0" destOrd="0" presId="urn:microsoft.com/office/officeart/2005/8/layout/chevron2"/>
    <dgm:cxn modelId="{7B3C6E9E-3227-470A-8B7A-73E2CB0CC6BC}" srcId="{B4FBA505-3E30-4785-A9F1-8D3A3B3DC56A}" destId="{A7A2EA1A-B823-4650-A304-FD55B6391EB5}" srcOrd="0" destOrd="0" parTransId="{EFD04E52-C1F9-40C3-902D-230E52F2829E}" sibTransId="{883C68DA-94A1-4BA0-873B-DDAC1100ECEA}"/>
    <dgm:cxn modelId="{6F5E31CA-65DC-4374-8C98-C867FEB8102F}" type="presOf" srcId="{B4FBA505-3E30-4785-A9F1-8D3A3B3DC56A}" destId="{E4CA45C8-E13D-494E-8233-9F9357033182}" srcOrd="0" destOrd="0" presId="urn:microsoft.com/office/officeart/2005/8/layout/chevron2"/>
    <dgm:cxn modelId="{DE0E17E3-E794-4017-B72D-7034CB0A7592}" type="presOf" srcId="{75CB768F-95AE-4208-9932-1B7E4F771BBF}" destId="{C8E60C9D-E061-480A-91AC-61F37474637C}" srcOrd="0" destOrd="0" presId="urn:microsoft.com/office/officeart/2005/8/layout/chevron2"/>
    <dgm:cxn modelId="{577995E3-0465-41DC-BB3C-D46F755E8B1C}" type="presOf" srcId="{F7DD60FD-AD6A-4B60-A448-D0BDEC5642EB}" destId="{748A9667-B52F-4569-A7B5-D1968B28B722}" srcOrd="0" destOrd="0" presId="urn:microsoft.com/office/officeart/2005/8/layout/chevron2"/>
    <dgm:cxn modelId="{D7584BED-AA5C-4706-BB91-D74A9BD98E45}" srcId="{75CB768F-95AE-4208-9932-1B7E4F771BBF}" destId="{3930459D-3FC8-455B-9D26-5912B496835F}" srcOrd="2" destOrd="0" parTransId="{D4C980C6-1A6F-41CE-8557-0D35E6B5CE05}" sibTransId="{2DC9A7B1-0619-4513-B38E-DA61552192AE}"/>
    <dgm:cxn modelId="{54445600-2BBB-4AA7-8DAF-B504313A9D50}" type="presParOf" srcId="{C8E60C9D-E061-480A-91AC-61F37474637C}" destId="{7A61C760-DC47-48C0-8EC3-1B138B14F9A2}" srcOrd="0" destOrd="0" presId="urn:microsoft.com/office/officeart/2005/8/layout/chevron2"/>
    <dgm:cxn modelId="{F6007A39-0C4D-4A02-824D-3184881FE5BB}" type="presParOf" srcId="{7A61C760-DC47-48C0-8EC3-1B138B14F9A2}" destId="{E4CA45C8-E13D-494E-8233-9F9357033182}" srcOrd="0" destOrd="0" presId="urn:microsoft.com/office/officeart/2005/8/layout/chevron2"/>
    <dgm:cxn modelId="{DBCD8838-4B2C-4646-A4DF-0BB86BB6FDB2}" type="presParOf" srcId="{7A61C760-DC47-48C0-8EC3-1B138B14F9A2}" destId="{D34E8E39-C430-4F60-BDDD-A20FDCD8AB6A}" srcOrd="1" destOrd="0" presId="urn:microsoft.com/office/officeart/2005/8/layout/chevron2"/>
    <dgm:cxn modelId="{14FF0F18-C57A-48E5-845F-557A82AE2EE5}" type="presParOf" srcId="{C8E60C9D-E061-480A-91AC-61F37474637C}" destId="{09B96B63-5D2E-45EE-9AE3-C944F018E8CB}" srcOrd="1" destOrd="0" presId="urn:microsoft.com/office/officeart/2005/8/layout/chevron2"/>
    <dgm:cxn modelId="{096A20AE-8C0B-43CC-ACE1-B7EE58A5AC9B}" type="presParOf" srcId="{C8E60C9D-E061-480A-91AC-61F37474637C}" destId="{E7A6CE4E-A784-43BE-A1F5-34FD071F570C}" srcOrd="2" destOrd="0" presId="urn:microsoft.com/office/officeart/2005/8/layout/chevron2"/>
    <dgm:cxn modelId="{66640CDA-A853-4BAB-A68C-C65DB056A8EE}" type="presParOf" srcId="{E7A6CE4E-A784-43BE-A1F5-34FD071F570C}" destId="{01928D09-67DD-4373-9D0C-983F16384C31}" srcOrd="0" destOrd="0" presId="urn:microsoft.com/office/officeart/2005/8/layout/chevron2"/>
    <dgm:cxn modelId="{5AE4E74F-281D-47EE-AB67-18A342EBB593}" type="presParOf" srcId="{E7A6CE4E-A784-43BE-A1F5-34FD071F570C}" destId="{26045B9B-33CF-4FC5-BF66-9A61E77EA47E}" srcOrd="1" destOrd="0" presId="urn:microsoft.com/office/officeart/2005/8/layout/chevron2"/>
    <dgm:cxn modelId="{1AB1258C-85C4-4D1C-8C16-28DD99041E9F}" type="presParOf" srcId="{C8E60C9D-E061-480A-91AC-61F37474637C}" destId="{6910A157-6254-4ACC-9502-ED0F226B1650}" srcOrd="3" destOrd="0" presId="urn:microsoft.com/office/officeart/2005/8/layout/chevron2"/>
    <dgm:cxn modelId="{CA7F9324-82AB-4D6C-8D89-AE1735AD1A6D}" type="presParOf" srcId="{C8E60C9D-E061-480A-91AC-61F37474637C}" destId="{5256A6AF-380C-4F33-8CFA-04D43F81901F}" srcOrd="4" destOrd="0" presId="urn:microsoft.com/office/officeart/2005/8/layout/chevron2"/>
    <dgm:cxn modelId="{CCABB7CC-1AD8-4D73-8033-7C5F3222F9C2}" type="presParOf" srcId="{5256A6AF-380C-4F33-8CFA-04D43F81901F}" destId="{1F47C0B5-27F7-4AB8-B371-DB7298F38CD4}" srcOrd="0" destOrd="0" presId="urn:microsoft.com/office/officeart/2005/8/layout/chevron2"/>
    <dgm:cxn modelId="{A140B5AF-C1E3-4177-A9D1-95940909A10A}" type="presParOf" srcId="{5256A6AF-380C-4F33-8CFA-04D43F81901F}" destId="{748A9667-B52F-4569-A7B5-D1968B28B72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2F6161-1ADA-48BE-B9A6-73E78018A516}" type="doc">
      <dgm:prSet loTypeId="urn:microsoft.com/office/officeart/2005/8/layout/cycle6" loCatId="relationship" qsTypeId="urn:microsoft.com/office/officeart/2005/8/quickstyle/simple1" qsCatId="simple" csTypeId="urn:microsoft.com/office/officeart/2005/8/colors/accent5_3" csCatId="accent5" phldr="1"/>
      <dgm:spPr/>
      <dgm:t>
        <a:bodyPr/>
        <a:lstStyle/>
        <a:p>
          <a:endParaRPr lang="en-US"/>
        </a:p>
      </dgm:t>
    </dgm:pt>
    <dgm:pt modelId="{E93A8000-13D2-4A81-AB25-71B7DE9D0507}">
      <dgm:prSet phldrT="[Text]" custT="1"/>
      <dgm:spPr>
        <a:xfrm>
          <a:off x="2779681" y="1096"/>
          <a:ext cx="1512423" cy="983075"/>
        </a:xfrm>
        <a:prstGeom prst="roundRect">
          <a:avLst/>
        </a:prstGeom>
        <a:solidFill>
          <a:srgbClr val="B3B340">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400" dirty="0" err="1">
              <a:solidFill>
                <a:srgbClr val="FFFFFF"/>
              </a:solidFill>
              <a:latin typeface="Arial" panose="020B0604020202020204" pitchFamily="34" charset="0"/>
              <a:ea typeface="+mn-ea"/>
              <a:cs typeface="Arial" panose="020B0604020202020204" pitchFamily="34" charset="0"/>
            </a:rPr>
            <a:t>Nữ</a:t>
          </a:r>
          <a:r>
            <a:rPr lang="en-US" sz="2400" dirty="0">
              <a:solidFill>
                <a:srgbClr val="FFFFFF"/>
              </a:solidFill>
              <a:latin typeface="Arial" panose="020B0604020202020204" pitchFamily="34" charset="0"/>
              <a:ea typeface="+mn-ea"/>
              <a:cs typeface="Arial" panose="020B0604020202020204" pitchFamily="34" charset="0"/>
            </a:rPr>
            <a:t> </a:t>
          </a:r>
          <a:r>
            <a:rPr lang="en-US" sz="2400" dirty="0" err="1">
              <a:solidFill>
                <a:srgbClr val="FFFFFF"/>
              </a:solidFill>
              <a:latin typeface="Arial" panose="020B0604020202020204" pitchFamily="34" charset="0"/>
              <a:ea typeface="+mn-ea"/>
              <a:cs typeface="Arial" panose="020B0604020202020204" pitchFamily="34" charset="0"/>
            </a:rPr>
            <a:t>giới</a:t>
          </a:r>
          <a:r>
            <a:rPr lang="en-US" sz="2400" dirty="0">
              <a:solidFill>
                <a:srgbClr val="FFFFFF"/>
              </a:solidFill>
              <a:latin typeface="Arial" panose="020B0604020202020204" pitchFamily="34" charset="0"/>
              <a:ea typeface="+mn-ea"/>
              <a:cs typeface="Arial" panose="020B0604020202020204" pitchFamily="34" charset="0"/>
            </a:rPr>
            <a:t> </a:t>
          </a:r>
          <a:r>
            <a:rPr lang="en-US" sz="1800" baseline="30000" dirty="0">
              <a:solidFill>
                <a:srgbClr val="FFFFFF"/>
              </a:solidFill>
              <a:latin typeface="Arial" panose="020B0604020202020204" pitchFamily="34" charset="0"/>
              <a:ea typeface="+mn-ea"/>
              <a:cs typeface="Arial" panose="020B0604020202020204" pitchFamily="34" charset="0"/>
            </a:rPr>
            <a:t>2</a:t>
          </a:r>
          <a:endParaRPr lang="en-US" sz="2400" dirty="0">
            <a:solidFill>
              <a:srgbClr val="FFFFFF"/>
            </a:solidFill>
            <a:latin typeface="Arial" panose="020B0604020202020204" pitchFamily="34" charset="0"/>
            <a:ea typeface="+mn-ea"/>
            <a:cs typeface="Arial" panose="020B0604020202020204" pitchFamily="34" charset="0"/>
          </a:endParaRPr>
        </a:p>
      </dgm:t>
    </dgm:pt>
    <dgm:pt modelId="{766785AF-E212-4DCD-A8FB-46556CCF10B6}" type="parTrans" cxnId="{1A7C015E-27DA-430C-9C87-0B995E561431}">
      <dgm:prSet/>
      <dgm:spPr/>
      <dgm:t>
        <a:bodyPr/>
        <a:lstStyle/>
        <a:p>
          <a:endParaRPr lang="en-US"/>
        </a:p>
      </dgm:t>
    </dgm:pt>
    <dgm:pt modelId="{0C33182D-DE0F-4EAE-8376-D10DC18FC3A0}" type="sibTrans" cxnId="{1A7C015E-27DA-430C-9C87-0B995E561431}">
      <dgm:prSet/>
      <dgm:spPr>
        <a:xfrm>
          <a:off x="1569764" y="492633"/>
          <a:ext cx="3932258" cy="3932258"/>
        </a:xfrm>
        <a:custGeom>
          <a:avLst/>
          <a:gdLst/>
          <a:ahLst/>
          <a:cxnLst/>
          <a:rect l="0" t="0" r="0" b="0"/>
          <a:pathLst>
            <a:path>
              <a:moveTo>
                <a:pt x="2732756" y="155619"/>
              </a:moveTo>
              <a:arcTo wR="1966129" hR="1966129" stAng="17576960" swAng="1964005"/>
            </a:path>
          </a:pathLst>
        </a:custGeom>
        <a:noFill/>
        <a:ln w="6350" cap="flat" cmpd="sng" algn="ctr">
          <a:solidFill>
            <a:srgbClr val="B3B340">
              <a:shade val="90000"/>
              <a:hueOff val="0"/>
              <a:satOff val="0"/>
              <a:lumOff val="0"/>
              <a:alphaOff val="0"/>
            </a:srgbClr>
          </a:solidFill>
          <a:prstDash val="solid"/>
          <a:miter lim="800000"/>
        </a:ln>
        <a:effectLst/>
      </dgm:spPr>
      <dgm:t>
        <a:bodyPr/>
        <a:lstStyle/>
        <a:p>
          <a:endParaRPr lang="en-US"/>
        </a:p>
      </dgm:t>
    </dgm:pt>
    <dgm:pt modelId="{2B794A5E-DD5D-418B-A95C-731E97E37CF2}">
      <dgm:prSet phldrT="[Text]" custT="1"/>
      <dgm:spPr>
        <a:xfrm>
          <a:off x="4649581" y="1359658"/>
          <a:ext cx="1512423" cy="983075"/>
        </a:xfrm>
        <a:prstGeom prst="roundRect">
          <a:avLst/>
        </a:prstGeom>
        <a:solidFill>
          <a:srgbClr val="B3B340">
            <a:shade val="80000"/>
            <a:hueOff val="0"/>
            <a:satOff val="-3657"/>
            <a:lumOff val="7036"/>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400" dirty="0" err="1">
              <a:solidFill>
                <a:srgbClr val="FFFFFF"/>
              </a:solidFill>
              <a:latin typeface="Arial" panose="020B0604020202020204" pitchFamily="34" charset="0"/>
              <a:ea typeface="+mn-ea"/>
              <a:cs typeface="Arial" panose="020B0604020202020204" pitchFamily="34" charset="0"/>
            </a:rPr>
            <a:t>Tuổi</a:t>
          </a:r>
          <a:r>
            <a:rPr lang="en-US" sz="2400" dirty="0">
              <a:solidFill>
                <a:srgbClr val="FFFFFF"/>
              </a:solidFill>
              <a:latin typeface="Arial" panose="020B0604020202020204" pitchFamily="34" charset="0"/>
              <a:ea typeface="+mn-ea"/>
              <a:cs typeface="Arial" panose="020B0604020202020204" pitchFamily="34" charset="0"/>
            </a:rPr>
            <a:t> </a:t>
          </a:r>
          <a:r>
            <a:rPr lang="en-US" sz="2400" dirty="0" err="1">
              <a:solidFill>
                <a:srgbClr val="FFFFFF"/>
              </a:solidFill>
              <a:latin typeface="Arial" panose="020B0604020202020204" pitchFamily="34" charset="0"/>
              <a:ea typeface="+mn-ea"/>
              <a:cs typeface="Arial" panose="020B0604020202020204" pitchFamily="34" charset="0"/>
            </a:rPr>
            <a:t>cao</a:t>
          </a:r>
          <a:r>
            <a:rPr lang="en-US" sz="2400" dirty="0">
              <a:solidFill>
                <a:srgbClr val="FFFFFF"/>
              </a:solidFill>
              <a:latin typeface="Arial" panose="020B0604020202020204" pitchFamily="34" charset="0"/>
              <a:ea typeface="+mn-ea"/>
              <a:cs typeface="Arial" panose="020B0604020202020204" pitchFamily="34" charset="0"/>
            </a:rPr>
            <a:t> </a:t>
          </a:r>
          <a:r>
            <a:rPr lang="en-US" sz="1600" baseline="30000" dirty="0">
              <a:solidFill>
                <a:srgbClr val="FFFFFF"/>
              </a:solidFill>
              <a:latin typeface="Arial" panose="020B0604020202020204" pitchFamily="34" charset="0"/>
              <a:ea typeface="+mn-ea"/>
              <a:cs typeface="Arial" panose="020B0604020202020204" pitchFamily="34" charset="0"/>
            </a:rPr>
            <a:t>2</a:t>
          </a:r>
          <a:endParaRPr lang="en-US" sz="2400" dirty="0">
            <a:solidFill>
              <a:srgbClr val="FFFFFF"/>
            </a:solidFill>
            <a:latin typeface="Arial" panose="020B0604020202020204" pitchFamily="34" charset="0"/>
            <a:ea typeface="+mn-ea"/>
            <a:cs typeface="Arial" panose="020B0604020202020204" pitchFamily="34" charset="0"/>
          </a:endParaRPr>
        </a:p>
      </dgm:t>
    </dgm:pt>
    <dgm:pt modelId="{11B04FDB-D835-489E-A142-F7A6C5B45B84}" type="parTrans" cxnId="{D429852F-F359-4AF0-832B-1571B41B4FE9}">
      <dgm:prSet/>
      <dgm:spPr/>
      <dgm:t>
        <a:bodyPr/>
        <a:lstStyle/>
        <a:p>
          <a:endParaRPr lang="en-US"/>
        </a:p>
      </dgm:t>
    </dgm:pt>
    <dgm:pt modelId="{CBE23CAA-A95E-4299-99C6-F23D42206A0D}" type="sibTrans" cxnId="{D429852F-F359-4AF0-832B-1571B41B4FE9}">
      <dgm:prSet/>
      <dgm:spPr>
        <a:xfrm>
          <a:off x="1569764" y="492633"/>
          <a:ext cx="3932258" cy="3932258"/>
        </a:xfrm>
        <a:custGeom>
          <a:avLst/>
          <a:gdLst/>
          <a:ahLst/>
          <a:cxnLst/>
          <a:rect l="0" t="0" r="0" b="0"/>
          <a:pathLst>
            <a:path>
              <a:moveTo>
                <a:pt x="3929534" y="1862677"/>
              </a:moveTo>
              <a:arcTo wR="1966129" hR="1966129" stAng="21419033" swAng="2198199"/>
            </a:path>
          </a:pathLst>
        </a:custGeom>
        <a:noFill/>
        <a:ln w="6350" cap="flat" cmpd="sng" algn="ctr">
          <a:solidFill>
            <a:srgbClr val="B3B340">
              <a:shade val="90000"/>
              <a:hueOff val="0"/>
              <a:satOff val="-3585"/>
              <a:lumOff val="6428"/>
              <a:alphaOff val="0"/>
            </a:srgbClr>
          </a:solidFill>
          <a:prstDash val="solid"/>
          <a:miter lim="800000"/>
        </a:ln>
        <a:effectLst/>
      </dgm:spPr>
      <dgm:t>
        <a:bodyPr/>
        <a:lstStyle/>
        <a:p>
          <a:endParaRPr lang="en-US"/>
        </a:p>
      </dgm:t>
    </dgm:pt>
    <dgm:pt modelId="{8EA4F21D-2C1C-40FF-AC90-8899D2D023DE}">
      <dgm:prSet phldrT="[Text]" custT="1"/>
      <dgm:spPr>
        <a:xfrm>
          <a:off x="3935343" y="3557857"/>
          <a:ext cx="1512423" cy="983075"/>
        </a:xfrm>
        <a:prstGeom prst="roundRect">
          <a:avLst/>
        </a:prstGeom>
        <a:solidFill>
          <a:srgbClr val="B3B340">
            <a:shade val="80000"/>
            <a:hueOff val="0"/>
            <a:satOff val="-7314"/>
            <a:lumOff val="14073"/>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400" dirty="0">
              <a:solidFill>
                <a:srgbClr val="FFFFFF"/>
              </a:solidFill>
              <a:latin typeface="Arial" panose="020B0604020202020204" pitchFamily="34" charset="0"/>
              <a:ea typeface="+mn-ea"/>
              <a:cs typeface="Arial" panose="020B0604020202020204" pitchFamily="34" charset="0"/>
            </a:rPr>
            <a:t>Sau </a:t>
          </a:r>
          <a:r>
            <a:rPr lang="en-US" sz="2400" dirty="0" err="1">
              <a:solidFill>
                <a:srgbClr val="FFFFFF"/>
              </a:solidFill>
              <a:latin typeface="Arial" panose="020B0604020202020204" pitchFamily="34" charset="0"/>
              <a:ea typeface="+mn-ea"/>
              <a:cs typeface="Arial" panose="020B0604020202020204" pitchFamily="34" charset="0"/>
            </a:rPr>
            <a:t>đợt</a:t>
          </a:r>
          <a:r>
            <a:rPr lang="en-US" sz="2400" dirty="0">
              <a:solidFill>
                <a:srgbClr val="FFFFFF"/>
              </a:solidFill>
              <a:latin typeface="Arial" panose="020B0604020202020204" pitchFamily="34" charset="0"/>
              <a:ea typeface="+mn-ea"/>
              <a:cs typeface="Arial" panose="020B0604020202020204" pitchFamily="34" charset="0"/>
            </a:rPr>
            <a:t> </a:t>
          </a:r>
          <a:r>
            <a:rPr lang="en-US" sz="2400" dirty="0" err="1">
              <a:solidFill>
                <a:srgbClr val="FFFFFF"/>
              </a:solidFill>
              <a:latin typeface="Arial" panose="020B0604020202020204" pitchFamily="34" charset="0"/>
              <a:ea typeface="+mn-ea"/>
              <a:cs typeface="Arial" panose="020B0604020202020204" pitchFamily="34" charset="0"/>
            </a:rPr>
            <a:t>cấp</a:t>
          </a:r>
          <a:r>
            <a:rPr lang="en-US" sz="2400" dirty="0">
              <a:solidFill>
                <a:srgbClr val="FFFFFF"/>
              </a:solidFill>
              <a:latin typeface="Arial" panose="020B0604020202020204" pitchFamily="34" charset="0"/>
              <a:ea typeface="+mn-ea"/>
              <a:cs typeface="Arial" panose="020B0604020202020204" pitchFamily="34" charset="0"/>
            </a:rPr>
            <a:t> </a:t>
          </a:r>
          <a:r>
            <a:rPr lang="en-US" sz="1600" baseline="30000" dirty="0">
              <a:solidFill>
                <a:srgbClr val="FFFFFF"/>
              </a:solidFill>
              <a:latin typeface="Arial" panose="020B0604020202020204" pitchFamily="34" charset="0"/>
              <a:ea typeface="+mn-ea"/>
              <a:cs typeface="Arial" panose="020B0604020202020204" pitchFamily="34" charset="0"/>
            </a:rPr>
            <a:t>3</a:t>
          </a:r>
          <a:endParaRPr lang="en-US" sz="2400" dirty="0">
            <a:solidFill>
              <a:srgbClr val="FFFFFF"/>
            </a:solidFill>
            <a:latin typeface="Arial" panose="020B0604020202020204" pitchFamily="34" charset="0"/>
            <a:ea typeface="+mn-ea"/>
            <a:cs typeface="Arial" panose="020B0604020202020204" pitchFamily="34" charset="0"/>
          </a:endParaRPr>
        </a:p>
      </dgm:t>
    </dgm:pt>
    <dgm:pt modelId="{78902012-F47B-49C8-867A-E1DD2B681DED}" type="parTrans" cxnId="{2A01282E-47C2-43B5-9EE1-E4B401196F4F}">
      <dgm:prSet/>
      <dgm:spPr/>
      <dgm:t>
        <a:bodyPr/>
        <a:lstStyle/>
        <a:p>
          <a:endParaRPr lang="en-US"/>
        </a:p>
      </dgm:t>
    </dgm:pt>
    <dgm:pt modelId="{07BD4BD2-942B-484A-B5FB-D5DB114A682F}" type="sibTrans" cxnId="{2A01282E-47C2-43B5-9EE1-E4B401196F4F}">
      <dgm:prSet/>
      <dgm:spPr>
        <a:xfrm>
          <a:off x="1569764" y="492633"/>
          <a:ext cx="3932258" cy="3932258"/>
        </a:xfrm>
        <a:custGeom>
          <a:avLst/>
          <a:gdLst/>
          <a:ahLst/>
          <a:cxnLst/>
          <a:rect l="0" t="0" r="0" b="0"/>
          <a:pathLst>
            <a:path>
              <a:moveTo>
                <a:pt x="2357753" y="3892860"/>
              </a:moveTo>
              <a:arcTo wR="1966129" hR="1966129" stAng="4710640" swAng="1378720"/>
            </a:path>
          </a:pathLst>
        </a:custGeom>
        <a:noFill/>
        <a:ln w="6350" cap="flat" cmpd="sng" algn="ctr">
          <a:solidFill>
            <a:srgbClr val="B3B340">
              <a:shade val="90000"/>
              <a:hueOff val="0"/>
              <a:satOff val="-7170"/>
              <a:lumOff val="12855"/>
              <a:alphaOff val="0"/>
            </a:srgbClr>
          </a:solidFill>
          <a:prstDash val="solid"/>
          <a:miter lim="800000"/>
        </a:ln>
        <a:effectLst/>
      </dgm:spPr>
      <dgm:t>
        <a:bodyPr/>
        <a:lstStyle/>
        <a:p>
          <a:endParaRPr lang="en-US"/>
        </a:p>
      </dgm:t>
    </dgm:pt>
    <dgm:pt modelId="{338CA08E-C03C-48A9-9E98-B49F7E4DE3DF}">
      <dgm:prSet phldrT="[Text]" custT="1"/>
      <dgm:spPr>
        <a:xfrm>
          <a:off x="1624020" y="3557857"/>
          <a:ext cx="1512423" cy="983075"/>
        </a:xfrm>
        <a:prstGeom prst="roundRect">
          <a:avLst/>
        </a:prstGeom>
        <a:solidFill>
          <a:srgbClr val="B3B340">
            <a:shade val="80000"/>
            <a:hueOff val="0"/>
            <a:satOff val="-10971"/>
            <a:lumOff val="21109"/>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000" dirty="0" err="1">
              <a:solidFill>
                <a:srgbClr val="FFFFFF"/>
              </a:solidFill>
              <a:latin typeface="Arial" panose="020B0604020202020204" pitchFamily="34" charset="0"/>
              <a:ea typeface="+mn-ea"/>
              <a:cs typeface="Arial" panose="020B0604020202020204" pitchFamily="34" charset="0"/>
            </a:rPr>
            <a:t>Căng</a:t>
          </a:r>
          <a:r>
            <a:rPr lang="en-US" sz="2000" dirty="0">
              <a:solidFill>
                <a:srgbClr val="FFFFFF"/>
              </a:solidFill>
              <a:latin typeface="Arial" panose="020B0604020202020204" pitchFamily="34" charset="0"/>
              <a:ea typeface="+mn-ea"/>
              <a:cs typeface="Arial" panose="020B0604020202020204" pitchFamily="34" charset="0"/>
            </a:rPr>
            <a:t> </a:t>
          </a:r>
          <a:r>
            <a:rPr lang="en-US" sz="2000" dirty="0" err="1">
              <a:solidFill>
                <a:srgbClr val="FFFFFF"/>
              </a:solidFill>
              <a:latin typeface="Arial" panose="020B0604020202020204" pitchFamily="34" charset="0"/>
              <a:ea typeface="+mn-ea"/>
              <a:cs typeface="Arial" panose="020B0604020202020204" pitchFamily="34" charset="0"/>
            </a:rPr>
            <a:t>phồng</a:t>
          </a:r>
          <a:r>
            <a:rPr lang="en-US" sz="2000" dirty="0">
              <a:solidFill>
                <a:srgbClr val="FFFFFF"/>
              </a:solidFill>
              <a:latin typeface="Arial" panose="020B0604020202020204" pitchFamily="34" charset="0"/>
              <a:ea typeface="+mn-ea"/>
              <a:cs typeface="Arial" panose="020B0604020202020204" pitchFamily="34" charset="0"/>
            </a:rPr>
            <a:t> </a:t>
          </a:r>
          <a:r>
            <a:rPr lang="en-US" sz="2000" dirty="0" err="1">
              <a:solidFill>
                <a:srgbClr val="FFFFFF"/>
              </a:solidFill>
              <a:latin typeface="Arial" panose="020B0604020202020204" pitchFamily="34" charset="0"/>
              <a:ea typeface="+mn-ea"/>
              <a:cs typeface="Arial" panose="020B0604020202020204" pitchFamily="34" charset="0"/>
            </a:rPr>
            <a:t>phổi</a:t>
          </a:r>
          <a:r>
            <a:rPr lang="en-US" sz="2000" dirty="0">
              <a:solidFill>
                <a:srgbClr val="FFFFFF"/>
              </a:solidFill>
              <a:latin typeface="Arial" panose="020B0604020202020204" pitchFamily="34" charset="0"/>
              <a:ea typeface="+mn-ea"/>
              <a:cs typeface="Arial" panose="020B0604020202020204" pitchFamily="34" charset="0"/>
            </a:rPr>
            <a:t> </a:t>
          </a:r>
          <a:r>
            <a:rPr lang="en-US" sz="1600" baseline="30000" dirty="0">
              <a:solidFill>
                <a:srgbClr val="FFFFFF"/>
              </a:solidFill>
              <a:latin typeface="Arial" panose="020B0604020202020204" pitchFamily="34" charset="0"/>
              <a:ea typeface="+mn-ea"/>
              <a:cs typeface="Arial" panose="020B0604020202020204" pitchFamily="34" charset="0"/>
            </a:rPr>
            <a:t>4</a:t>
          </a:r>
          <a:endParaRPr lang="en-US" sz="2000" dirty="0">
            <a:solidFill>
              <a:srgbClr val="FFFFFF"/>
            </a:solidFill>
            <a:latin typeface="Arial" panose="020B0604020202020204" pitchFamily="34" charset="0"/>
            <a:ea typeface="+mn-ea"/>
            <a:cs typeface="Arial" panose="020B0604020202020204" pitchFamily="34" charset="0"/>
          </a:endParaRPr>
        </a:p>
      </dgm:t>
    </dgm:pt>
    <dgm:pt modelId="{89CFC246-EC97-4DA1-A49A-E08F604DB30A}" type="parTrans" cxnId="{29D9D600-4A3A-4C84-8587-F2B123B34C80}">
      <dgm:prSet/>
      <dgm:spPr/>
      <dgm:t>
        <a:bodyPr/>
        <a:lstStyle/>
        <a:p>
          <a:endParaRPr lang="en-US"/>
        </a:p>
      </dgm:t>
    </dgm:pt>
    <dgm:pt modelId="{EBDDF66E-0B91-441B-8808-5813E5A381CA}" type="sibTrans" cxnId="{29D9D600-4A3A-4C84-8587-F2B123B34C80}">
      <dgm:prSet/>
      <dgm:spPr>
        <a:xfrm>
          <a:off x="1569764" y="492633"/>
          <a:ext cx="3932258" cy="3932258"/>
        </a:xfrm>
        <a:custGeom>
          <a:avLst/>
          <a:gdLst/>
          <a:ahLst/>
          <a:cxnLst/>
          <a:rect l="0" t="0" r="0" b="0"/>
          <a:pathLst>
            <a:path>
              <a:moveTo>
                <a:pt x="328888" y="3054755"/>
              </a:moveTo>
              <a:arcTo wR="1966129" hR="1966129" stAng="8782768" swAng="2198199"/>
            </a:path>
          </a:pathLst>
        </a:custGeom>
        <a:noFill/>
        <a:ln w="6350" cap="flat" cmpd="sng" algn="ctr">
          <a:solidFill>
            <a:srgbClr val="B3B340">
              <a:shade val="90000"/>
              <a:hueOff val="0"/>
              <a:satOff val="-10755"/>
              <a:lumOff val="19283"/>
              <a:alphaOff val="0"/>
            </a:srgbClr>
          </a:solidFill>
          <a:prstDash val="solid"/>
          <a:miter lim="800000"/>
        </a:ln>
        <a:effectLst/>
      </dgm:spPr>
      <dgm:t>
        <a:bodyPr/>
        <a:lstStyle/>
        <a:p>
          <a:endParaRPr lang="en-US"/>
        </a:p>
      </dgm:t>
    </dgm:pt>
    <dgm:pt modelId="{18060698-CF0D-4968-BAB4-09C69E8AF380}">
      <dgm:prSet phldrT="[Text]" custT="1"/>
      <dgm:spPr>
        <a:xfrm>
          <a:off x="909782" y="1359658"/>
          <a:ext cx="1512423" cy="983075"/>
        </a:xfrm>
        <a:prstGeom prst="roundRect">
          <a:avLst/>
        </a:prstGeom>
        <a:solidFill>
          <a:srgbClr val="B3B340">
            <a:shade val="80000"/>
            <a:hueOff val="0"/>
            <a:satOff val="-14628"/>
            <a:lumOff val="28146"/>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400" dirty="0" err="1">
              <a:solidFill>
                <a:srgbClr val="FFFFFF"/>
              </a:solidFill>
              <a:latin typeface="Arial" panose="020B0604020202020204" pitchFamily="34" charset="0"/>
              <a:ea typeface="+mn-ea"/>
              <a:cs typeface="Arial" panose="020B0604020202020204" pitchFamily="34" charset="0"/>
            </a:rPr>
            <a:t>Thấp</a:t>
          </a:r>
          <a:r>
            <a:rPr lang="en-US" sz="2400" dirty="0">
              <a:solidFill>
                <a:srgbClr val="FFFFFF"/>
              </a:solidFill>
              <a:latin typeface="Arial" panose="020B0604020202020204" pitchFamily="34" charset="0"/>
              <a:ea typeface="+mn-ea"/>
              <a:cs typeface="Arial" panose="020B0604020202020204" pitchFamily="34" charset="0"/>
            </a:rPr>
            <a:t> </a:t>
          </a:r>
          <a:r>
            <a:rPr lang="en-US" sz="2400" dirty="0" err="1">
              <a:solidFill>
                <a:srgbClr val="FFFFFF"/>
              </a:solidFill>
              <a:latin typeface="Arial" panose="020B0604020202020204" pitchFamily="34" charset="0"/>
              <a:ea typeface="+mn-ea"/>
              <a:cs typeface="Arial" panose="020B0604020202020204" pitchFamily="34" charset="0"/>
            </a:rPr>
            <a:t>bé</a:t>
          </a:r>
          <a:r>
            <a:rPr lang="en-US" sz="2400" dirty="0">
              <a:solidFill>
                <a:srgbClr val="FFFFFF"/>
              </a:solidFill>
              <a:latin typeface="Arial" panose="020B0604020202020204" pitchFamily="34" charset="0"/>
              <a:ea typeface="+mn-ea"/>
              <a:cs typeface="Arial" panose="020B0604020202020204" pitchFamily="34" charset="0"/>
            </a:rPr>
            <a:t> </a:t>
          </a:r>
          <a:r>
            <a:rPr lang="en-US" sz="1600" baseline="30000" dirty="0">
              <a:solidFill>
                <a:srgbClr val="FFFFFF"/>
              </a:solidFill>
              <a:latin typeface="Arial" panose="020B0604020202020204" pitchFamily="34" charset="0"/>
              <a:ea typeface="+mn-ea"/>
              <a:cs typeface="Arial" panose="020B0604020202020204" pitchFamily="34" charset="0"/>
            </a:rPr>
            <a:t>5</a:t>
          </a:r>
          <a:endParaRPr lang="en-US" sz="2400" dirty="0">
            <a:solidFill>
              <a:srgbClr val="FFFFFF"/>
            </a:solidFill>
            <a:latin typeface="Arial" panose="020B0604020202020204" pitchFamily="34" charset="0"/>
            <a:ea typeface="+mn-ea"/>
            <a:cs typeface="Arial" panose="020B0604020202020204" pitchFamily="34" charset="0"/>
          </a:endParaRPr>
        </a:p>
      </dgm:t>
    </dgm:pt>
    <dgm:pt modelId="{29B4BCDF-BF30-4830-B089-86AF5CD0A038}" type="parTrans" cxnId="{C7568A15-963B-44D8-8B7B-520C3A5F094E}">
      <dgm:prSet/>
      <dgm:spPr/>
      <dgm:t>
        <a:bodyPr/>
        <a:lstStyle/>
        <a:p>
          <a:endParaRPr lang="en-US"/>
        </a:p>
      </dgm:t>
    </dgm:pt>
    <dgm:pt modelId="{01D4AB7F-4C21-41C9-8161-660B641F0449}" type="sibTrans" cxnId="{C7568A15-963B-44D8-8B7B-520C3A5F094E}">
      <dgm:prSet/>
      <dgm:spPr>
        <a:xfrm>
          <a:off x="1569764" y="492633"/>
          <a:ext cx="3932258" cy="3932258"/>
        </a:xfrm>
        <a:custGeom>
          <a:avLst/>
          <a:gdLst/>
          <a:ahLst/>
          <a:cxnLst/>
          <a:rect l="0" t="0" r="0" b="0"/>
          <a:pathLst>
            <a:path>
              <a:moveTo>
                <a:pt x="342246" y="857675"/>
              </a:moveTo>
              <a:arcTo wR="1966129" hR="1966129" stAng="12859034" swAng="1964005"/>
            </a:path>
          </a:pathLst>
        </a:custGeom>
        <a:noFill/>
        <a:ln w="6350" cap="flat" cmpd="sng" algn="ctr">
          <a:solidFill>
            <a:srgbClr val="B3B340">
              <a:shade val="90000"/>
              <a:hueOff val="0"/>
              <a:satOff val="-14340"/>
              <a:lumOff val="25711"/>
              <a:alphaOff val="0"/>
            </a:srgbClr>
          </a:solidFill>
          <a:prstDash val="solid"/>
          <a:miter lim="800000"/>
        </a:ln>
        <a:effectLst/>
      </dgm:spPr>
      <dgm:t>
        <a:bodyPr/>
        <a:lstStyle/>
        <a:p>
          <a:endParaRPr lang="en-US"/>
        </a:p>
      </dgm:t>
    </dgm:pt>
    <dgm:pt modelId="{65B6D6C6-308E-4A72-8422-B9788B21CC53}" type="pres">
      <dgm:prSet presAssocID="{632F6161-1ADA-48BE-B9A6-73E78018A516}" presName="cycle" presStyleCnt="0">
        <dgm:presLayoutVars>
          <dgm:dir/>
          <dgm:resizeHandles val="exact"/>
        </dgm:presLayoutVars>
      </dgm:prSet>
      <dgm:spPr/>
    </dgm:pt>
    <dgm:pt modelId="{C6B68FE6-9222-419D-B0F5-DB74AC2A2128}" type="pres">
      <dgm:prSet presAssocID="{E93A8000-13D2-4A81-AB25-71B7DE9D0507}" presName="node" presStyleLbl="node1" presStyleIdx="0" presStyleCnt="5">
        <dgm:presLayoutVars>
          <dgm:bulletEnabled val="1"/>
        </dgm:presLayoutVars>
      </dgm:prSet>
      <dgm:spPr/>
    </dgm:pt>
    <dgm:pt modelId="{AC2AAEB5-12AD-44C6-A855-EC81AA9C4BD1}" type="pres">
      <dgm:prSet presAssocID="{E93A8000-13D2-4A81-AB25-71B7DE9D0507}" presName="spNode" presStyleCnt="0"/>
      <dgm:spPr/>
    </dgm:pt>
    <dgm:pt modelId="{28DF0186-CFD9-478D-A91D-2643A5BAD618}" type="pres">
      <dgm:prSet presAssocID="{0C33182D-DE0F-4EAE-8376-D10DC18FC3A0}" presName="sibTrans" presStyleLbl="sibTrans1D1" presStyleIdx="0" presStyleCnt="5"/>
      <dgm:spPr/>
    </dgm:pt>
    <dgm:pt modelId="{D1AF894C-1696-4281-9E86-4EC7671F751E}" type="pres">
      <dgm:prSet presAssocID="{2B794A5E-DD5D-418B-A95C-731E97E37CF2}" presName="node" presStyleLbl="node1" presStyleIdx="1" presStyleCnt="5">
        <dgm:presLayoutVars>
          <dgm:bulletEnabled val="1"/>
        </dgm:presLayoutVars>
      </dgm:prSet>
      <dgm:spPr/>
    </dgm:pt>
    <dgm:pt modelId="{D5A6F419-153D-4FD9-891D-2D4E867B5CD1}" type="pres">
      <dgm:prSet presAssocID="{2B794A5E-DD5D-418B-A95C-731E97E37CF2}" presName="spNode" presStyleCnt="0"/>
      <dgm:spPr/>
    </dgm:pt>
    <dgm:pt modelId="{D3AECF2A-B117-43B1-A4D1-DD81B0428BD3}" type="pres">
      <dgm:prSet presAssocID="{CBE23CAA-A95E-4299-99C6-F23D42206A0D}" presName="sibTrans" presStyleLbl="sibTrans1D1" presStyleIdx="1" presStyleCnt="5"/>
      <dgm:spPr/>
    </dgm:pt>
    <dgm:pt modelId="{09DA1A9B-13D5-4096-8DA9-4909C8F26F6E}" type="pres">
      <dgm:prSet presAssocID="{8EA4F21D-2C1C-40FF-AC90-8899D2D023DE}" presName="node" presStyleLbl="node1" presStyleIdx="2" presStyleCnt="5">
        <dgm:presLayoutVars>
          <dgm:bulletEnabled val="1"/>
        </dgm:presLayoutVars>
      </dgm:prSet>
      <dgm:spPr/>
    </dgm:pt>
    <dgm:pt modelId="{DA8E9A04-2AAD-403C-ADF0-349A74BDDBD1}" type="pres">
      <dgm:prSet presAssocID="{8EA4F21D-2C1C-40FF-AC90-8899D2D023DE}" presName="spNode" presStyleCnt="0"/>
      <dgm:spPr/>
    </dgm:pt>
    <dgm:pt modelId="{25D8C95E-04E2-4AD5-BD7F-407C6C04A4A1}" type="pres">
      <dgm:prSet presAssocID="{07BD4BD2-942B-484A-B5FB-D5DB114A682F}" presName="sibTrans" presStyleLbl="sibTrans1D1" presStyleIdx="2" presStyleCnt="5"/>
      <dgm:spPr/>
    </dgm:pt>
    <dgm:pt modelId="{EDE6C316-D961-476C-AFF8-65E2DB2EB11C}" type="pres">
      <dgm:prSet presAssocID="{338CA08E-C03C-48A9-9E98-B49F7E4DE3DF}" presName="node" presStyleLbl="node1" presStyleIdx="3" presStyleCnt="5">
        <dgm:presLayoutVars>
          <dgm:bulletEnabled val="1"/>
        </dgm:presLayoutVars>
      </dgm:prSet>
      <dgm:spPr/>
    </dgm:pt>
    <dgm:pt modelId="{EA157EFC-BA86-4A48-91F4-9D0E317AAF02}" type="pres">
      <dgm:prSet presAssocID="{338CA08E-C03C-48A9-9E98-B49F7E4DE3DF}" presName="spNode" presStyleCnt="0"/>
      <dgm:spPr/>
    </dgm:pt>
    <dgm:pt modelId="{5293D1DD-7439-4441-9DD3-31D8A912A6F8}" type="pres">
      <dgm:prSet presAssocID="{EBDDF66E-0B91-441B-8808-5813E5A381CA}" presName="sibTrans" presStyleLbl="sibTrans1D1" presStyleIdx="3" presStyleCnt="5"/>
      <dgm:spPr/>
    </dgm:pt>
    <dgm:pt modelId="{E3ABD43D-0A06-4D08-A0EA-67AE0A14DC64}" type="pres">
      <dgm:prSet presAssocID="{18060698-CF0D-4968-BAB4-09C69E8AF380}" presName="node" presStyleLbl="node1" presStyleIdx="4" presStyleCnt="5">
        <dgm:presLayoutVars>
          <dgm:bulletEnabled val="1"/>
        </dgm:presLayoutVars>
      </dgm:prSet>
      <dgm:spPr/>
    </dgm:pt>
    <dgm:pt modelId="{61202349-7DDC-43B7-BF4B-C02F67E8F27A}" type="pres">
      <dgm:prSet presAssocID="{18060698-CF0D-4968-BAB4-09C69E8AF380}" presName="spNode" presStyleCnt="0"/>
      <dgm:spPr/>
    </dgm:pt>
    <dgm:pt modelId="{BE66A844-16EB-471D-8AEE-AC7C5812D116}" type="pres">
      <dgm:prSet presAssocID="{01D4AB7F-4C21-41C9-8161-660B641F0449}" presName="sibTrans" presStyleLbl="sibTrans1D1" presStyleIdx="4" presStyleCnt="5"/>
      <dgm:spPr/>
    </dgm:pt>
  </dgm:ptLst>
  <dgm:cxnLst>
    <dgm:cxn modelId="{29D9D600-4A3A-4C84-8587-F2B123B34C80}" srcId="{632F6161-1ADA-48BE-B9A6-73E78018A516}" destId="{338CA08E-C03C-48A9-9E98-B49F7E4DE3DF}" srcOrd="3" destOrd="0" parTransId="{89CFC246-EC97-4DA1-A49A-E08F604DB30A}" sibTransId="{EBDDF66E-0B91-441B-8808-5813E5A381CA}"/>
    <dgm:cxn modelId="{9170D10C-AECF-4C7F-92DF-4EAE9406C860}" type="presOf" srcId="{01D4AB7F-4C21-41C9-8161-660B641F0449}" destId="{BE66A844-16EB-471D-8AEE-AC7C5812D116}" srcOrd="0" destOrd="0" presId="urn:microsoft.com/office/officeart/2005/8/layout/cycle6"/>
    <dgm:cxn modelId="{C7568A15-963B-44D8-8B7B-520C3A5F094E}" srcId="{632F6161-1ADA-48BE-B9A6-73E78018A516}" destId="{18060698-CF0D-4968-BAB4-09C69E8AF380}" srcOrd="4" destOrd="0" parTransId="{29B4BCDF-BF30-4830-B089-86AF5CD0A038}" sibTransId="{01D4AB7F-4C21-41C9-8161-660B641F0449}"/>
    <dgm:cxn modelId="{3B0C2E19-B1BF-46A4-B7D2-19FE0BBB3147}" type="presOf" srcId="{0C33182D-DE0F-4EAE-8376-D10DC18FC3A0}" destId="{28DF0186-CFD9-478D-A91D-2643A5BAD618}" srcOrd="0" destOrd="0" presId="urn:microsoft.com/office/officeart/2005/8/layout/cycle6"/>
    <dgm:cxn modelId="{2AAB9E19-BD9B-4690-A979-E56B07A7E292}" type="presOf" srcId="{18060698-CF0D-4968-BAB4-09C69E8AF380}" destId="{E3ABD43D-0A06-4D08-A0EA-67AE0A14DC64}" srcOrd="0" destOrd="0" presId="urn:microsoft.com/office/officeart/2005/8/layout/cycle6"/>
    <dgm:cxn modelId="{2A01282E-47C2-43B5-9EE1-E4B401196F4F}" srcId="{632F6161-1ADA-48BE-B9A6-73E78018A516}" destId="{8EA4F21D-2C1C-40FF-AC90-8899D2D023DE}" srcOrd="2" destOrd="0" parTransId="{78902012-F47B-49C8-867A-E1DD2B681DED}" sibTransId="{07BD4BD2-942B-484A-B5FB-D5DB114A682F}"/>
    <dgm:cxn modelId="{D429852F-F359-4AF0-832B-1571B41B4FE9}" srcId="{632F6161-1ADA-48BE-B9A6-73E78018A516}" destId="{2B794A5E-DD5D-418B-A95C-731E97E37CF2}" srcOrd="1" destOrd="0" parTransId="{11B04FDB-D835-489E-A142-F7A6C5B45B84}" sibTransId="{CBE23CAA-A95E-4299-99C6-F23D42206A0D}"/>
    <dgm:cxn modelId="{2A619136-892D-4C8D-A347-CEC4B7A50E7E}" type="presOf" srcId="{EBDDF66E-0B91-441B-8808-5813E5A381CA}" destId="{5293D1DD-7439-4441-9DD3-31D8A912A6F8}" srcOrd="0" destOrd="0" presId="urn:microsoft.com/office/officeart/2005/8/layout/cycle6"/>
    <dgm:cxn modelId="{1A7C015E-27DA-430C-9C87-0B995E561431}" srcId="{632F6161-1ADA-48BE-B9A6-73E78018A516}" destId="{E93A8000-13D2-4A81-AB25-71B7DE9D0507}" srcOrd="0" destOrd="0" parTransId="{766785AF-E212-4DCD-A8FB-46556CCF10B6}" sibTransId="{0C33182D-DE0F-4EAE-8376-D10DC18FC3A0}"/>
    <dgm:cxn modelId="{B9AAC667-275A-4ED4-95BE-F89330BCC2B6}" type="presOf" srcId="{2B794A5E-DD5D-418B-A95C-731E97E37CF2}" destId="{D1AF894C-1696-4281-9E86-4EC7671F751E}" srcOrd="0" destOrd="0" presId="urn:microsoft.com/office/officeart/2005/8/layout/cycle6"/>
    <dgm:cxn modelId="{D9CE897A-4998-4423-B061-F62C527271AA}" type="presOf" srcId="{8EA4F21D-2C1C-40FF-AC90-8899D2D023DE}" destId="{09DA1A9B-13D5-4096-8DA9-4909C8F26F6E}" srcOrd="0" destOrd="0" presId="urn:microsoft.com/office/officeart/2005/8/layout/cycle6"/>
    <dgm:cxn modelId="{E8B26E8E-C894-4D43-901F-9E7C8779C22A}" type="presOf" srcId="{07BD4BD2-942B-484A-B5FB-D5DB114A682F}" destId="{25D8C95E-04E2-4AD5-BD7F-407C6C04A4A1}" srcOrd="0" destOrd="0" presId="urn:microsoft.com/office/officeart/2005/8/layout/cycle6"/>
    <dgm:cxn modelId="{536CEDC9-BB8A-416A-919E-83F247D4EC89}" type="presOf" srcId="{338CA08E-C03C-48A9-9E98-B49F7E4DE3DF}" destId="{EDE6C316-D961-476C-AFF8-65E2DB2EB11C}" srcOrd="0" destOrd="0" presId="urn:microsoft.com/office/officeart/2005/8/layout/cycle6"/>
    <dgm:cxn modelId="{5C9687D8-371E-4A12-88DF-8353B6B11CCE}" type="presOf" srcId="{632F6161-1ADA-48BE-B9A6-73E78018A516}" destId="{65B6D6C6-308E-4A72-8422-B9788B21CC53}" srcOrd="0" destOrd="0" presId="urn:microsoft.com/office/officeart/2005/8/layout/cycle6"/>
    <dgm:cxn modelId="{12F3F3D9-A7CB-49C2-8685-F22C579E598A}" type="presOf" srcId="{E93A8000-13D2-4A81-AB25-71B7DE9D0507}" destId="{C6B68FE6-9222-419D-B0F5-DB74AC2A2128}" srcOrd="0" destOrd="0" presId="urn:microsoft.com/office/officeart/2005/8/layout/cycle6"/>
    <dgm:cxn modelId="{206FCEF8-8CFF-4B92-B0E7-4F1298E0D201}" type="presOf" srcId="{CBE23CAA-A95E-4299-99C6-F23D42206A0D}" destId="{D3AECF2A-B117-43B1-A4D1-DD81B0428BD3}" srcOrd="0" destOrd="0" presId="urn:microsoft.com/office/officeart/2005/8/layout/cycle6"/>
    <dgm:cxn modelId="{9F12ADA3-2650-4E19-B143-37D2EE69DA9A}" type="presParOf" srcId="{65B6D6C6-308E-4A72-8422-B9788B21CC53}" destId="{C6B68FE6-9222-419D-B0F5-DB74AC2A2128}" srcOrd="0" destOrd="0" presId="urn:microsoft.com/office/officeart/2005/8/layout/cycle6"/>
    <dgm:cxn modelId="{AD29D8CD-B24B-486F-9C75-8EFFDC9D5A30}" type="presParOf" srcId="{65B6D6C6-308E-4A72-8422-B9788B21CC53}" destId="{AC2AAEB5-12AD-44C6-A855-EC81AA9C4BD1}" srcOrd="1" destOrd="0" presId="urn:microsoft.com/office/officeart/2005/8/layout/cycle6"/>
    <dgm:cxn modelId="{A65C9F29-AE6F-478C-8A62-895FBBF6D6FA}" type="presParOf" srcId="{65B6D6C6-308E-4A72-8422-B9788B21CC53}" destId="{28DF0186-CFD9-478D-A91D-2643A5BAD618}" srcOrd="2" destOrd="0" presId="urn:microsoft.com/office/officeart/2005/8/layout/cycle6"/>
    <dgm:cxn modelId="{99B242C3-FC3C-481B-A254-B490F5E78361}" type="presParOf" srcId="{65B6D6C6-308E-4A72-8422-B9788B21CC53}" destId="{D1AF894C-1696-4281-9E86-4EC7671F751E}" srcOrd="3" destOrd="0" presId="urn:microsoft.com/office/officeart/2005/8/layout/cycle6"/>
    <dgm:cxn modelId="{9878CF51-CBEC-49DD-A535-6F803A3EED80}" type="presParOf" srcId="{65B6D6C6-308E-4A72-8422-B9788B21CC53}" destId="{D5A6F419-153D-4FD9-891D-2D4E867B5CD1}" srcOrd="4" destOrd="0" presId="urn:microsoft.com/office/officeart/2005/8/layout/cycle6"/>
    <dgm:cxn modelId="{1FE7B0E9-07D0-4A64-9947-9ABD51083A81}" type="presParOf" srcId="{65B6D6C6-308E-4A72-8422-B9788B21CC53}" destId="{D3AECF2A-B117-43B1-A4D1-DD81B0428BD3}" srcOrd="5" destOrd="0" presId="urn:microsoft.com/office/officeart/2005/8/layout/cycle6"/>
    <dgm:cxn modelId="{F4F473E8-7544-4B03-99DB-9772EB6D7928}" type="presParOf" srcId="{65B6D6C6-308E-4A72-8422-B9788B21CC53}" destId="{09DA1A9B-13D5-4096-8DA9-4909C8F26F6E}" srcOrd="6" destOrd="0" presId="urn:microsoft.com/office/officeart/2005/8/layout/cycle6"/>
    <dgm:cxn modelId="{269F206C-2F01-4925-8B8C-395C91498B49}" type="presParOf" srcId="{65B6D6C6-308E-4A72-8422-B9788B21CC53}" destId="{DA8E9A04-2AAD-403C-ADF0-349A74BDDBD1}" srcOrd="7" destOrd="0" presId="urn:microsoft.com/office/officeart/2005/8/layout/cycle6"/>
    <dgm:cxn modelId="{3F4E4B9E-7EB0-4FC2-94D7-C100DC2A6945}" type="presParOf" srcId="{65B6D6C6-308E-4A72-8422-B9788B21CC53}" destId="{25D8C95E-04E2-4AD5-BD7F-407C6C04A4A1}" srcOrd="8" destOrd="0" presId="urn:microsoft.com/office/officeart/2005/8/layout/cycle6"/>
    <dgm:cxn modelId="{5B5AE05E-26BE-4A1C-A466-61D6633288EC}" type="presParOf" srcId="{65B6D6C6-308E-4A72-8422-B9788B21CC53}" destId="{EDE6C316-D961-476C-AFF8-65E2DB2EB11C}" srcOrd="9" destOrd="0" presId="urn:microsoft.com/office/officeart/2005/8/layout/cycle6"/>
    <dgm:cxn modelId="{0FC566F6-2327-46CB-B9A3-60C01DB57696}" type="presParOf" srcId="{65B6D6C6-308E-4A72-8422-B9788B21CC53}" destId="{EA157EFC-BA86-4A48-91F4-9D0E317AAF02}" srcOrd="10" destOrd="0" presId="urn:microsoft.com/office/officeart/2005/8/layout/cycle6"/>
    <dgm:cxn modelId="{E0BA69B1-AFF1-4BC5-B17F-43C2BFF4BDDC}" type="presParOf" srcId="{65B6D6C6-308E-4A72-8422-B9788B21CC53}" destId="{5293D1DD-7439-4441-9DD3-31D8A912A6F8}" srcOrd="11" destOrd="0" presId="urn:microsoft.com/office/officeart/2005/8/layout/cycle6"/>
    <dgm:cxn modelId="{F9E87B2E-606B-4659-8B55-622CE887DBE7}" type="presParOf" srcId="{65B6D6C6-308E-4A72-8422-B9788B21CC53}" destId="{E3ABD43D-0A06-4D08-A0EA-67AE0A14DC64}" srcOrd="12" destOrd="0" presId="urn:microsoft.com/office/officeart/2005/8/layout/cycle6"/>
    <dgm:cxn modelId="{111DB551-450D-421C-A154-0DE119A36505}" type="presParOf" srcId="{65B6D6C6-308E-4A72-8422-B9788B21CC53}" destId="{61202349-7DDC-43B7-BF4B-C02F67E8F27A}" srcOrd="13" destOrd="0" presId="urn:microsoft.com/office/officeart/2005/8/layout/cycle6"/>
    <dgm:cxn modelId="{5ECE9CEF-9890-48FF-96F8-C124A0D05329}" type="presParOf" srcId="{65B6D6C6-308E-4A72-8422-B9788B21CC53}" destId="{BE66A844-16EB-471D-8AEE-AC7C5812D116}"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13EA22-2332-4DDC-B551-9AAA8E0B2745}" type="doc">
      <dgm:prSet loTypeId="urn:microsoft.com/office/officeart/2005/8/layout/chevron2" loCatId="list" qsTypeId="urn:microsoft.com/office/officeart/2005/8/quickstyle/simple2" qsCatId="simple" csTypeId="urn:microsoft.com/office/officeart/2005/8/colors/colorful3" csCatId="colorful" phldr="1"/>
      <dgm:spPr/>
      <dgm:t>
        <a:bodyPr/>
        <a:lstStyle/>
        <a:p>
          <a:endParaRPr lang="en-US"/>
        </a:p>
      </dgm:t>
    </dgm:pt>
    <dgm:pt modelId="{D8A8E791-D8AB-4FF6-9679-F40EEBF29E78}">
      <dgm:prSet phldrT="[Text]"/>
      <dgm:spPr>
        <a:xfrm rot="5400000">
          <a:off x="-219471" y="219479"/>
          <a:ext cx="1463145" cy="1024202"/>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b="1" dirty="0">
              <a:solidFill>
                <a:sysClr val="window" lastClr="FFFFFF"/>
              </a:solidFill>
              <a:latin typeface="Arial" panose="020B0604020202020204" pitchFamily="34" charset="0"/>
              <a:ea typeface="+mn-ea"/>
              <a:cs typeface="Arial" panose="020B0604020202020204" pitchFamily="34" charset="0"/>
            </a:rPr>
            <a:t>1</a:t>
          </a:r>
        </a:p>
      </dgm:t>
    </dgm:pt>
    <dgm:pt modelId="{72D386DE-0032-4EDA-9AFD-E376F276BDF4}" type="parTrans" cxnId="{A39A441C-D80C-4D1B-AD54-42A030D7E196}">
      <dgm:prSet/>
      <dgm:spPr/>
      <dgm:t>
        <a:bodyPr/>
        <a:lstStyle/>
        <a:p>
          <a:endParaRPr lang="en-US"/>
        </a:p>
      </dgm:t>
    </dgm:pt>
    <dgm:pt modelId="{60033E36-8DBB-4264-9A0D-841F41B24876}" type="sibTrans" cxnId="{A39A441C-D80C-4D1B-AD54-42A030D7E196}">
      <dgm:prSet/>
      <dgm:spPr/>
      <dgm:t>
        <a:bodyPr/>
        <a:lstStyle/>
        <a:p>
          <a:endParaRPr lang="en-US"/>
        </a:p>
      </dgm:t>
    </dgm:pt>
    <dgm:pt modelId="{B15B2103-7945-457E-9221-4D31C91276EB}">
      <dgm:prSet phldrT="[Text]" custT="1"/>
      <dgm:spPr>
        <a:xfrm rot="5400000">
          <a:off x="4455607" y="-3431397"/>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pPr>
            <a:buNone/>
          </a:pP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Cơ</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sở</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phối</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hợp</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gm:t>
    </dgm:pt>
    <dgm:pt modelId="{4E846019-B019-4868-9F21-A9D8C5AFB935}" type="parTrans" cxnId="{CD129D8F-27F7-4CD0-96C1-AE2AA5367091}">
      <dgm:prSet/>
      <dgm:spPr/>
      <dgm:t>
        <a:bodyPr/>
        <a:lstStyle/>
        <a:p>
          <a:endParaRPr lang="en-US"/>
        </a:p>
      </dgm:t>
    </dgm:pt>
    <dgm:pt modelId="{74476AFF-07A9-4B29-8B44-BF44FF439CAB}" type="sibTrans" cxnId="{CD129D8F-27F7-4CD0-96C1-AE2AA5367091}">
      <dgm:prSet/>
      <dgm:spPr/>
      <dgm:t>
        <a:bodyPr/>
        <a:lstStyle/>
        <a:p>
          <a:endParaRPr lang="en-US"/>
        </a:p>
      </dgm:t>
    </dgm:pt>
    <dgm:pt modelId="{6305D065-2FFE-43CB-907A-51FD46E38CDB}">
      <dgm:prSet phldrT="[Text]"/>
      <dgm:spPr>
        <a:xfrm rot="5400000">
          <a:off x="-219471" y="1537981"/>
          <a:ext cx="1463145" cy="1024202"/>
        </a:xfrm>
        <a:prstGeom prst="chevron">
          <a:avLst/>
        </a:prstGeom>
        <a:solidFill>
          <a:srgbClr val="9BBB59">
            <a:hueOff val="3750088"/>
            <a:satOff val="-5627"/>
            <a:lumOff val="-915"/>
            <a:alphaOff val="0"/>
          </a:srgbClr>
        </a:solidFill>
        <a:ln w="25400" cap="flat" cmpd="sng" algn="ctr">
          <a:solidFill>
            <a:srgbClr val="9BBB59">
              <a:hueOff val="3750088"/>
              <a:satOff val="-5627"/>
              <a:lumOff val="-915"/>
              <a:alphaOff val="0"/>
            </a:srgbClr>
          </a:solidFill>
          <a:prstDash val="solid"/>
        </a:ln>
        <a:effectLst>
          <a:outerShdw blurRad="40000" dist="20000" dir="5400000" rotWithShape="0">
            <a:srgbClr val="000000">
              <a:alpha val="38000"/>
            </a:srgbClr>
          </a:outerShdw>
        </a:effectLst>
      </dgm:spPr>
      <dgm:t>
        <a:bodyPr/>
        <a:lstStyle/>
        <a:p>
          <a:pPr>
            <a:buNone/>
          </a:pPr>
          <a:r>
            <a:rPr lang="en-US" b="1" dirty="0">
              <a:solidFill>
                <a:sysClr val="window" lastClr="FFFFFF"/>
              </a:solidFill>
              <a:latin typeface="Arial" panose="020B0604020202020204" pitchFamily="34" charset="0"/>
              <a:ea typeface="+mn-ea"/>
              <a:cs typeface="Arial" panose="020B0604020202020204" pitchFamily="34" charset="0"/>
            </a:rPr>
            <a:t>2</a:t>
          </a:r>
        </a:p>
      </dgm:t>
    </dgm:pt>
    <dgm:pt modelId="{863605F1-5563-49E5-80CE-7537946C4E25}" type="parTrans" cxnId="{75B8EF63-862C-4490-8B2B-AE299FE0CA7C}">
      <dgm:prSet/>
      <dgm:spPr/>
      <dgm:t>
        <a:bodyPr/>
        <a:lstStyle/>
        <a:p>
          <a:endParaRPr lang="en-US"/>
        </a:p>
      </dgm:t>
    </dgm:pt>
    <dgm:pt modelId="{6E2320FC-A833-4999-BD9E-C824984E544B}" type="sibTrans" cxnId="{75B8EF63-862C-4490-8B2B-AE299FE0CA7C}">
      <dgm:prSet/>
      <dgm:spPr/>
      <dgm:t>
        <a:bodyPr/>
        <a:lstStyle/>
        <a:p>
          <a:endParaRPr lang="en-US"/>
        </a:p>
      </dgm:t>
    </dgm:pt>
    <dgm:pt modelId="{56507C4E-903D-4D32-948A-DE93644E7A8F}">
      <dgm:prSet phldrT="[Text]" custT="1"/>
      <dgm:spPr>
        <a:xfrm rot="5400000">
          <a:off x="4455607" y="-2112895"/>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3750088"/>
              <a:satOff val="-5627"/>
              <a:lumOff val="-915"/>
              <a:alphaOff val="0"/>
            </a:srgbClr>
          </a:solidFill>
          <a:prstDash val="solid"/>
        </a:ln>
        <a:effectLst/>
      </dgm:spPr>
      <dgm:t>
        <a:bodyPr/>
        <a:lstStyle/>
        <a:p>
          <a:pPr>
            <a:buNone/>
          </a:pP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Dữ</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liệu</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điều</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trị</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duy</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trì</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COPD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và</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hen</a:t>
          </a:r>
        </a:p>
      </dgm:t>
    </dgm:pt>
    <dgm:pt modelId="{81423E3E-767F-420F-8DDE-68431FF348B7}" type="parTrans" cxnId="{2ED2A717-9D20-4646-BBA2-1F093D29BA06}">
      <dgm:prSet/>
      <dgm:spPr/>
      <dgm:t>
        <a:bodyPr/>
        <a:lstStyle/>
        <a:p>
          <a:endParaRPr lang="en-US"/>
        </a:p>
      </dgm:t>
    </dgm:pt>
    <dgm:pt modelId="{E9B995D6-44DB-4E5E-99B4-CC0FBBD43E1E}" type="sibTrans" cxnId="{2ED2A717-9D20-4646-BBA2-1F093D29BA06}">
      <dgm:prSet/>
      <dgm:spPr/>
      <dgm:t>
        <a:bodyPr/>
        <a:lstStyle/>
        <a:p>
          <a:endParaRPr lang="en-US"/>
        </a:p>
      </dgm:t>
    </dgm:pt>
    <dgm:pt modelId="{3FB14B0E-3F53-41A5-ADF1-17664BA0A0DC}">
      <dgm:prSet phldrT="[Text]" custT="1"/>
      <dgm:spPr>
        <a:xfrm rot="5400000">
          <a:off x="-219471" y="2856483"/>
          <a:ext cx="1463145" cy="1024202"/>
        </a:xfrm>
        <a:prstGeom prst="chevron">
          <a:avLst/>
        </a:prstGeom>
        <a:solidFill>
          <a:srgbClr val="9BBB59">
            <a:hueOff val="7500176"/>
            <a:satOff val="-11253"/>
            <a:lumOff val="-1830"/>
            <a:alphaOff val="0"/>
          </a:srgbClr>
        </a:solidFill>
        <a:ln w="25400" cap="flat" cmpd="sng" algn="ctr">
          <a:solidFill>
            <a:srgbClr val="9BBB59">
              <a:hueOff val="7500176"/>
              <a:satOff val="-11253"/>
              <a:lumOff val="-1830"/>
              <a:alphaOff val="0"/>
            </a:srgbClr>
          </a:solidFill>
          <a:prstDash val="solid"/>
        </a:ln>
        <a:effectLst>
          <a:outerShdw blurRad="40000" dist="20000" dir="5400000" rotWithShape="0">
            <a:srgbClr val="000000">
              <a:alpha val="38000"/>
            </a:srgbClr>
          </a:outerShdw>
        </a:effectLst>
      </dgm:spPr>
      <dgm:t>
        <a:bodyPr/>
        <a:lstStyle/>
        <a:p>
          <a:pPr marL="0" lvl="0" indent="0" algn="ctr" defTabSz="1244600">
            <a:lnSpc>
              <a:spcPct val="90000"/>
            </a:lnSpc>
            <a:spcBef>
              <a:spcPct val="0"/>
            </a:spcBef>
            <a:spcAft>
              <a:spcPct val="35000"/>
            </a:spcAft>
            <a:buNone/>
          </a:pPr>
          <a:r>
            <a:rPr lang="en-US" sz="2800" b="1" kern="1200" dirty="0">
              <a:solidFill>
                <a:prstClr val="white"/>
              </a:solidFill>
              <a:latin typeface="Arial" panose="020B0604020202020204" pitchFamily="34" charset="0"/>
              <a:ea typeface="+mn-ea"/>
              <a:cs typeface="Arial" panose="020B0604020202020204" pitchFamily="34" charset="0"/>
            </a:rPr>
            <a:t>3</a:t>
          </a:r>
        </a:p>
      </dgm:t>
    </dgm:pt>
    <dgm:pt modelId="{E622A7D8-087F-454A-8AC9-97255FC6EE8C}" type="parTrans" cxnId="{C8603468-1BA4-4A91-83A9-C83355441431}">
      <dgm:prSet/>
      <dgm:spPr/>
      <dgm:t>
        <a:bodyPr/>
        <a:lstStyle/>
        <a:p>
          <a:endParaRPr lang="en-US"/>
        </a:p>
      </dgm:t>
    </dgm:pt>
    <dgm:pt modelId="{903BBF21-A09B-469C-B8FF-FEC1721963CE}" type="sibTrans" cxnId="{C8603468-1BA4-4A91-83A9-C83355441431}">
      <dgm:prSet/>
      <dgm:spPr/>
      <dgm:t>
        <a:bodyPr/>
        <a:lstStyle/>
        <a:p>
          <a:endParaRPr lang="en-US"/>
        </a:p>
      </dgm:t>
    </dgm:pt>
    <dgm:pt modelId="{CE315FC3-F316-4452-92D8-BB45F79EE838}">
      <dgm:prSet phldrT="[Text]" custT="1"/>
      <dgm:spPr>
        <a:xfrm rot="5400000">
          <a:off x="4455607" y="-794394"/>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7500176"/>
              <a:satOff val="-11253"/>
              <a:lumOff val="-1830"/>
              <a:alphaOff val="0"/>
            </a:srgbClr>
          </a:solidFill>
          <a:prstDash val="solid"/>
        </a:ln>
        <a:effectLst/>
      </dgm:spPr>
      <dgm:t>
        <a:bodyPr/>
        <a:lstStyle/>
        <a:p>
          <a:pPr>
            <a:buNone/>
          </a:pP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Bình</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xịt</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định</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liều</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áp</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lực</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của</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các</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gm:t>
    </dgm:pt>
    <dgm:pt modelId="{0862C086-0C9E-40CD-BFB7-8C0E3B39B45B}" type="parTrans" cxnId="{2DE7F89F-CB8B-4E92-81C4-2ADF4B9B4AD6}">
      <dgm:prSet/>
      <dgm:spPr/>
      <dgm:t>
        <a:bodyPr/>
        <a:lstStyle/>
        <a:p>
          <a:endParaRPr lang="en-US"/>
        </a:p>
      </dgm:t>
    </dgm:pt>
    <dgm:pt modelId="{A31682AC-3358-403B-AE7C-26F2CFDB6D62}" type="sibTrans" cxnId="{2DE7F89F-CB8B-4E92-81C4-2ADF4B9B4AD6}">
      <dgm:prSet/>
      <dgm:spPr/>
      <dgm:t>
        <a:bodyPr/>
        <a:lstStyle/>
        <a:p>
          <a:endParaRPr lang="en-US"/>
        </a:p>
      </dgm:t>
    </dgm:pt>
    <dgm:pt modelId="{002C150F-B728-4C1B-B46E-3727699F7C17}" type="pres">
      <dgm:prSet presAssocID="{5713EA22-2332-4DDC-B551-9AAA8E0B2745}" presName="linearFlow" presStyleCnt="0">
        <dgm:presLayoutVars>
          <dgm:dir/>
          <dgm:animLvl val="lvl"/>
          <dgm:resizeHandles val="exact"/>
        </dgm:presLayoutVars>
      </dgm:prSet>
      <dgm:spPr/>
    </dgm:pt>
    <dgm:pt modelId="{233842EC-4E80-4C84-BE7F-CA8AFCF78816}" type="pres">
      <dgm:prSet presAssocID="{D8A8E791-D8AB-4FF6-9679-F40EEBF29E78}" presName="composite" presStyleCnt="0"/>
      <dgm:spPr/>
    </dgm:pt>
    <dgm:pt modelId="{227F8E1B-F11B-4948-A9DA-857DE7BDFF91}" type="pres">
      <dgm:prSet presAssocID="{D8A8E791-D8AB-4FF6-9679-F40EEBF29E78}" presName="parentText" presStyleLbl="alignNode1" presStyleIdx="0" presStyleCnt="3">
        <dgm:presLayoutVars>
          <dgm:chMax val="1"/>
          <dgm:bulletEnabled val="1"/>
        </dgm:presLayoutVars>
      </dgm:prSet>
      <dgm:spPr/>
    </dgm:pt>
    <dgm:pt modelId="{80F10517-8749-424D-BC4F-AD92351602EE}" type="pres">
      <dgm:prSet presAssocID="{D8A8E791-D8AB-4FF6-9679-F40EEBF29E78}" presName="descendantText" presStyleLbl="alignAcc1" presStyleIdx="0" presStyleCnt="3">
        <dgm:presLayoutVars>
          <dgm:bulletEnabled val="1"/>
        </dgm:presLayoutVars>
      </dgm:prSet>
      <dgm:spPr/>
    </dgm:pt>
    <dgm:pt modelId="{28EDCEB7-47EB-47EE-96CE-A1F1FF25750A}" type="pres">
      <dgm:prSet presAssocID="{60033E36-8DBB-4264-9A0D-841F41B24876}" presName="sp" presStyleCnt="0"/>
      <dgm:spPr/>
    </dgm:pt>
    <dgm:pt modelId="{5AE6C4D5-8038-42D7-A8E2-96CE1E176560}" type="pres">
      <dgm:prSet presAssocID="{6305D065-2FFE-43CB-907A-51FD46E38CDB}" presName="composite" presStyleCnt="0"/>
      <dgm:spPr/>
    </dgm:pt>
    <dgm:pt modelId="{D1A7FA31-E356-4537-9066-64837E0C9446}" type="pres">
      <dgm:prSet presAssocID="{6305D065-2FFE-43CB-907A-51FD46E38CDB}" presName="parentText" presStyleLbl="alignNode1" presStyleIdx="1" presStyleCnt="3">
        <dgm:presLayoutVars>
          <dgm:chMax val="1"/>
          <dgm:bulletEnabled val="1"/>
        </dgm:presLayoutVars>
      </dgm:prSet>
      <dgm:spPr/>
    </dgm:pt>
    <dgm:pt modelId="{21CA3725-74A8-47C8-9A53-ECE7BC5B84C8}" type="pres">
      <dgm:prSet presAssocID="{6305D065-2FFE-43CB-907A-51FD46E38CDB}" presName="descendantText" presStyleLbl="alignAcc1" presStyleIdx="1" presStyleCnt="3">
        <dgm:presLayoutVars>
          <dgm:bulletEnabled val="1"/>
        </dgm:presLayoutVars>
      </dgm:prSet>
      <dgm:spPr/>
    </dgm:pt>
    <dgm:pt modelId="{27ECBA23-84D0-4EF0-A3E2-7B325D1B0DAC}" type="pres">
      <dgm:prSet presAssocID="{6E2320FC-A833-4999-BD9E-C824984E544B}" presName="sp" presStyleCnt="0"/>
      <dgm:spPr/>
    </dgm:pt>
    <dgm:pt modelId="{ABF9D7A8-1A6E-49E1-AE10-F96F36B44DD0}" type="pres">
      <dgm:prSet presAssocID="{3FB14B0E-3F53-41A5-ADF1-17664BA0A0DC}" presName="composite" presStyleCnt="0"/>
      <dgm:spPr/>
    </dgm:pt>
    <dgm:pt modelId="{19120686-6A93-405A-9155-0CBDAE9A039D}" type="pres">
      <dgm:prSet presAssocID="{3FB14B0E-3F53-41A5-ADF1-17664BA0A0DC}" presName="parentText" presStyleLbl="alignNode1" presStyleIdx="2" presStyleCnt="3">
        <dgm:presLayoutVars>
          <dgm:chMax val="1"/>
          <dgm:bulletEnabled val="1"/>
        </dgm:presLayoutVars>
      </dgm:prSet>
      <dgm:spPr/>
    </dgm:pt>
    <dgm:pt modelId="{7B7D4DDF-63C7-415F-AA8C-F0F64B064758}" type="pres">
      <dgm:prSet presAssocID="{3FB14B0E-3F53-41A5-ADF1-17664BA0A0DC}" presName="descendantText" presStyleLbl="alignAcc1" presStyleIdx="2" presStyleCnt="3">
        <dgm:presLayoutVars>
          <dgm:bulletEnabled val="1"/>
        </dgm:presLayoutVars>
      </dgm:prSet>
      <dgm:spPr/>
    </dgm:pt>
  </dgm:ptLst>
  <dgm:cxnLst>
    <dgm:cxn modelId="{2ED2A717-9D20-4646-BBA2-1F093D29BA06}" srcId="{6305D065-2FFE-43CB-907A-51FD46E38CDB}" destId="{56507C4E-903D-4D32-948A-DE93644E7A8F}" srcOrd="0" destOrd="0" parTransId="{81423E3E-767F-420F-8DDE-68431FF348B7}" sibTransId="{E9B995D6-44DB-4E5E-99B4-CC0FBBD43E1E}"/>
    <dgm:cxn modelId="{A39A441C-D80C-4D1B-AD54-42A030D7E196}" srcId="{5713EA22-2332-4DDC-B551-9AAA8E0B2745}" destId="{D8A8E791-D8AB-4FF6-9679-F40EEBF29E78}" srcOrd="0" destOrd="0" parTransId="{72D386DE-0032-4EDA-9AFD-E376F276BDF4}" sibTransId="{60033E36-8DBB-4264-9A0D-841F41B24876}"/>
    <dgm:cxn modelId="{204C5F33-0888-4FF3-A3C0-6D464C715326}" type="presOf" srcId="{CE315FC3-F316-4452-92D8-BB45F79EE838}" destId="{7B7D4DDF-63C7-415F-AA8C-F0F64B064758}" srcOrd="0" destOrd="0" presId="urn:microsoft.com/office/officeart/2005/8/layout/chevron2"/>
    <dgm:cxn modelId="{75B8EF63-862C-4490-8B2B-AE299FE0CA7C}" srcId="{5713EA22-2332-4DDC-B551-9AAA8E0B2745}" destId="{6305D065-2FFE-43CB-907A-51FD46E38CDB}" srcOrd="1" destOrd="0" parTransId="{863605F1-5563-49E5-80CE-7537946C4E25}" sibTransId="{6E2320FC-A833-4999-BD9E-C824984E544B}"/>
    <dgm:cxn modelId="{4E75C766-77CF-4F67-A9FD-A5BBD7B8013A}" type="presOf" srcId="{B15B2103-7945-457E-9221-4D31C91276EB}" destId="{80F10517-8749-424D-BC4F-AD92351602EE}" srcOrd="0" destOrd="0" presId="urn:microsoft.com/office/officeart/2005/8/layout/chevron2"/>
    <dgm:cxn modelId="{C8603468-1BA4-4A91-83A9-C83355441431}" srcId="{5713EA22-2332-4DDC-B551-9AAA8E0B2745}" destId="{3FB14B0E-3F53-41A5-ADF1-17664BA0A0DC}" srcOrd="2" destOrd="0" parTransId="{E622A7D8-087F-454A-8AC9-97255FC6EE8C}" sibTransId="{903BBF21-A09B-469C-B8FF-FEC1721963CE}"/>
    <dgm:cxn modelId="{807D9580-1853-4A82-B20A-985F0BFC8338}" type="presOf" srcId="{D8A8E791-D8AB-4FF6-9679-F40EEBF29E78}" destId="{227F8E1B-F11B-4948-A9DA-857DE7BDFF91}" srcOrd="0" destOrd="0" presId="urn:microsoft.com/office/officeart/2005/8/layout/chevron2"/>
    <dgm:cxn modelId="{CD129D8F-27F7-4CD0-96C1-AE2AA5367091}" srcId="{D8A8E791-D8AB-4FF6-9679-F40EEBF29E78}" destId="{B15B2103-7945-457E-9221-4D31C91276EB}" srcOrd="0" destOrd="0" parTransId="{4E846019-B019-4868-9F21-A9D8C5AFB935}" sibTransId="{74476AFF-07A9-4B29-8B44-BF44FF439CAB}"/>
    <dgm:cxn modelId="{2DE7F89F-CB8B-4E92-81C4-2ADF4B9B4AD6}" srcId="{3FB14B0E-3F53-41A5-ADF1-17664BA0A0DC}" destId="{CE315FC3-F316-4452-92D8-BB45F79EE838}" srcOrd="0" destOrd="0" parTransId="{0862C086-0C9E-40CD-BFB7-8C0E3B39B45B}" sibTransId="{A31682AC-3358-403B-AE7C-26F2CFDB6D62}"/>
    <dgm:cxn modelId="{9F36E4AD-FE28-4D19-A7ED-E31568CF41FE}" type="presOf" srcId="{3FB14B0E-3F53-41A5-ADF1-17664BA0A0DC}" destId="{19120686-6A93-405A-9155-0CBDAE9A039D}" srcOrd="0" destOrd="0" presId="urn:microsoft.com/office/officeart/2005/8/layout/chevron2"/>
    <dgm:cxn modelId="{99DAFAAF-0EF8-47DB-9786-8051153F403D}" type="presOf" srcId="{5713EA22-2332-4DDC-B551-9AAA8E0B2745}" destId="{002C150F-B728-4C1B-B46E-3727699F7C17}" srcOrd="0" destOrd="0" presId="urn:microsoft.com/office/officeart/2005/8/layout/chevron2"/>
    <dgm:cxn modelId="{BB68FDC3-607A-43DC-AF35-CF9CECA5F581}" type="presOf" srcId="{6305D065-2FFE-43CB-907A-51FD46E38CDB}" destId="{D1A7FA31-E356-4537-9066-64837E0C9446}" srcOrd="0" destOrd="0" presId="urn:microsoft.com/office/officeart/2005/8/layout/chevron2"/>
    <dgm:cxn modelId="{81144AD7-9BCA-43E3-B4F0-CE47D1F1680B}" type="presOf" srcId="{56507C4E-903D-4D32-948A-DE93644E7A8F}" destId="{21CA3725-74A8-47C8-9A53-ECE7BC5B84C8}" srcOrd="0" destOrd="0" presId="urn:microsoft.com/office/officeart/2005/8/layout/chevron2"/>
    <dgm:cxn modelId="{F61DFD2D-4ECD-42DB-A3D9-9975D94AFB7A}" type="presParOf" srcId="{002C150F-B728-4C1B-B46E-3727699F7C17}" destId="{233842EC-4E80-4C84-BE7F-CA8AFCF78816}" srcOrd="0" destOrd="0" presId="urn:microsoft.com/office/officeart/2005/8/layout/chevron2"/>
    <dgm:cxn modelId="{FD533D62-1DEA-4B42-8398-5CDB1E3EDC50}" type="presParOf" srcId="{233842EC-4E80-4C84-BE7F-CA8AFCF78816}" destId="{227F8E1B-F11B-4948-A9DA-857DE7BDFF91}" srcOrd="0" destOrd="0" presId="urn:microsoft.com/office/officeart/2005/8/layout/chevron2"/>
    <dgm:cxn modelId="{FF438FA8-54DC-4806-9116-16015DB3F92A}" type="presParOf" srcId="{233842EC-4E80-4C84-BE7F-CA8AFCF78816}" destId="{80F10517-8749-424D-BC4F-AD92351602EE}" srcOrd="1" destOrd="0" presId="urn:microsoft.com/office/officeart/2005/8/layout/chevron2"/>
    <dgm:cxn modelId="{441B4D42-B6B7-488E-8097-D1A1142F39FD}" type="presParOf" srcId="{002C150F-B728-4C1B-B46E-3727699F7C17}" destId="{28EDCEB7-47EB-47EE-96CE-A1F1FF25750A}" srcOrd="1" destOrd="0" presId="urn:microsoft.com/office/officeart/2005/8/layout/chevron2"/>
    <dgm:cxn modelId="{4FD73E6A-69DC-4702-B09A-A4CB1263B359}" type="presParOf" srcId="{002C150F-B728-4C1B-B46E-3727699F7C17}" destId="{5AE6C4D5-8038-42D7-A8E2-96CE1E176560}" srcOrd="2" destOrd="0" presId="urn:microsoft.com/office/officeart/2005/8/layout/chevron2"/>
    <dgm:cxn modelId="{E24E211D-C452-40EF-87FC-09AF0C904382}" type="presParOf" srcId="{5AE6C4D5-8038-42D7-A8E2-96CE1E176560}" destId="{D1A7FA31-E356-4537-9066-64837E0C9446}" srcOrd="0" destOrd="0" presId="urn:microsoft.com/office/officeart/2005/8/layout/chevron2"/>
    <dgm:cxn modelId="{A55AF331-90EB-4639-AE33-998CD4C9A088}" type="presParOf" srcId="{5AE6C4D5-8038-42D7-A8E2-96CE1E176560}" destId="{21CA3725-74A8-47C8-9A53-ECE7BC5B84C8}" srcOrd="1" destOrd="0" presId="urn:microsoft.com/office/officeart/2005/8/layout/chevron2"/>
    <dgm:cxn modelId="{59F541BC-405C-4AA5-9654-DF81F50C7D14}" type="presParOf" srcId="{002C150F-B728-4C1B-B46E-3727699F7C17}" destId="{27ECBA23-84D0-4EF0-A3E2-7B325D1B0DAC}" srcOrd="3" destOrd="0" presId="urn:microsoft.com/office/officeart/2005/8/layout/chevron2"/>
    <dgm:cxn modelId="{3029F1EE-08CC-49D8-B4FF-E9DB46E2AD75}" type="presParOf" srcId="{002C150F-B728-4C1B-B46E-3727699F7C17}" destId="{ABF9D7A8-1A6E-49E1-AE10-F96F36B44DD0}" srcOrd="4" destOrd="0" presId="urn:microsoft.com/office/officeart/2005/8/layout/chevron2"/>
    <dgm:cxn modelId="{0F87CD6C-D407-4E9C-8D6B-8C215E434ADC}" type="presParOf" srcId="{ABF9D7A8-1A6E-49E1-AE10-F96F36B44DD0}" destId="{19120686-6A93-405A-9155-0CBDAE9A039D}" srcOrd="0" destOrd="0" presId="urn:microsoft.com/office/officeart/2005/8/layout/chevron2"/>
    <dgm:cxn modelId="{BE8051B5-FC70-4792-9200-2153AF000387}" type="presParOf" srcId="{ABF9D7A8-1A6E-49E1-AE10-F96F36B44DD0}" destId="{7B7D4DDF-63C7-415F-AA8C-F0F64B06475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713EA22-2332-4DDC-B551-9AAA8E0B2745}" type="doc">
      <dgm:prSet loTypeId="urn:microsoft.com/office/officeart/2005/8/layout/chevron2" loCatId="list" qsTypeId="urn:microsoft.com/office/officeart/2005/8/quickstyle/simple2" qsCatId="simple" csTypeId="urn:microsoft.com/office/officeart/2005/8/colors/colorful3" csCatId="colorful" phldr="1"/>
      <dgm:spPr/>
      <dgm:t>
        <a:bodyPr/>
        <a:lstStyle/>
        <a:p>
          <a:endParaRPr lang="en-US"/>
        </a:p>
      </dgm:t>
    </dgm:pt>
    <dgm:pt modelId="{D8A8E791-D8AB-4FF6-9679-F40EEBF29E78}">
      <dgm:prSet phldrT="[Text]"/>
      <dgm:spPr>
        <a:xfrm rot="5400000">
          <a:off x="-219471" y="219479"/>
          <a:ext cx="1463145" cy="1024202"/>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b="1" dirty="0">
              <a:solidFill>
                <a:sysClr val="window" lastClr="FFFFFF"/>
              </a:solidFill>
              <a:latin typeface="Arial" panose="020B0604020202020204" pitchFamily="34" charset="0"/>
              <a:ea typeface="+mn-ea"/>
              <a:cs typeface="Arial" panose="020B0604020202020204" pitchFamily="34" charset="0"/>
            </a:rPr>
            <a:t>1</a:t>
          </a:r>
        </a:p>
      </dgm:t>
    </dgm:pt>
    <dgm:pt modelId="{72D386DE-0032-4EDA-9AFD-E376F276BDF4}" type="parTrans" cxnId="{A39A441C-D80C-4D1B-AD54-42A030D7E196}">
      <dgm:prSet/>
      <dgm:spPr/>
      <dgm:t>
        <a:bodyPr/>
        <a:lstStyle/>
        <a:p>
          <a:endParaRPr lang="en-US"/>
        </a:p>
      </dgm:t>
    </dgm:pt>
    <dgm:pt modelId="{60033E36-8DBB-4264-9A0D-841F41B24876}" type="sibTrans" cxnId="{A39A441C-D80C-4D1B-AD54-42A030D7E196}">
      <dgm:prSet/>
      <dgm:spPr/>
      <dgm:t>
        <a:bodyPr/>
        <a:lstStyle/>
        <a:p>
          <a:endParaRPr lang="en-US"/>
        </a:p>
      </dgm:t>
    </dgm:pt>
    <dgm:pt modelId="{B15B2103-7945-457E-9221-4D31C91276EB}">
      <dgm:prSet phldrT="[Text]" custT="1"/>
      <dgm:spPr>
        <a:xfrm rot="5400000">
          <a:off x="4455607" y="-3431397"/>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pPr>
            <a:buNone/>
          </a:pP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Cơ</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sở</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phối</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hợp</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gm:t>
    </dgm:pt>
    <dgm:pt modelId="{4E846019-B019-4868-9F21-A9D8C5AFB935}" type="parTrans" cxnId="{CD129D8F-27F7-4CD0-96C1-AE2AA5367091}">
      <dgm:prSet/>
      <dgm:spPr/>
      <dgm:t>
        <a:bodyPr/>
        <a:lstStyle/>
        <a:p>
          <a:endParaRPr lang="en-US"/>
        </a:p>
      </dgm:t>
    </dgm:pt>
    <dgm:pt modelId="{74476AFF-07A9-4B29-8B44-BF44FF439CAB}" type="sibTrans" cxnId="{CD129D8F-27F7-4CD0-96C1-AE2AA5367091}">
      <dgm:prSet/>
      <dgm:spPr/>
      <dgm:t>
        <a:bodyPr/>
        <a:lstStyle/>
        <a:p>
          <a:endParaRPr lang="en-US"/>
        </a:p>
      </dgm:t>
    </dgm:pt>
    <dgm:pt modelId="{6305D065-2FFE-43CB-907A-51FD46E38CDB}">
      <dgm:prSet phldrT="[Text]"/>
      <dgm:spPr>
        <a:xfrm rot="5400000">
          <a:off x="-219471" y="1537981"/>
          <a:ext cx="1463145" cy="1024202"/>
        </a:xfrm>
        <a:prstGeom prst="chevron">
          <a:avLst/>
        </a:prstGeom>
        <a:solidFill>
          <a:srgbClr val="9BBB59">
            <a:hueOff val="3750088"/>
            <a:satOff val="-5627"/>
            <a:lumOff val="-915"/>
            <a:alphaOff val="0"/>
          </a:srgbClr>
        </a:solidFill>
        <a:ln w="25400" cap="flat" cmpd="sng" algn="ctr">
          <a:solidFill>
            <a:srgbClr val="9BBB59">
              <a:hueOff val="3750088"/>
              <a:satOff val="-5627"/>
              <a:lumOff val="-915"/>
              <a:alphaOff val="0"/>
            </a:srgbClr>
          </a:solidFill>
          <a:prstDash val="solid"/>
        </a:ln>
        <a:effectLst>
          <a:outerShdw blurRad="40000" dist="20000" dir="5400000" rotWithShape="0">
            <a:srgbClr val="000000">
              <a:alpha val="38000"/>
            </a:srgbClr>
          </a:outerShdw>
        </a:effectLst>
      </dgm:spPr>
      <dgm:t>
        <a:bodyPr/>
        <a:lstStyle/>
        <a:p>
          <a:pPr>
            <a:buNone/>
          </a:pPr>
          <a:r>
            <a:rPr lang="en-US" b="1" dirty="0">
              <a:solidFill>
                <a:sysClr val="window" lastClr="FFFFFF"/>
              </a:solidFill>
              <a:latin typeface="Arial" panose="020B0604020202020204" pitchFamily="34" charset="0"/>
              <a:ea typeface="+mn-ea"/>
              <a:cs typeface="Arial" panose="020B0604020202020204" pitchFamily="34" charset="0"/>
            </a:rPr>
            <a:t>2</a:t>
          </a:r>
        </a:p>
      </dgm:t>
    </dgm:pt>
    <dgm:pt modelId="{863605F1-5563-49E5-80CE-7537946C4E25}" type="parTrans" cxnId="{75B8EF63-862C-4490-8B2B-AE299FE0CA7C}">
      <dgm:prSet/>
      <dgm:spPr/>
      <dgm:t>
        <a:bodyPr/>
        <a:lstStyle/>
        <a:p>
          <a:endParaRPr lang="en-US"/>
        </a:p>
      </dgm:t>
    </dgm:pt>
    <dgm:pt modelId="{6E2320FC-A833-4999-BD9E-C824984E544B}" type="sibTrans" cxnId="{75B8EF63-862C-4490-8B2B-AE299FE0CA7C}">
      <dgm:prSet/>
      <dgm:spPr/>
      <dgm:t>
        <a:bodyPr/>
        <a:lstStyle/>
        <a:p>
          <a:endParaRPr lang="en-US"/>
        </a:p>
      </dgm:t>
    </dgm:pt>
    <dgm:pt modelId="{56507C4E-903D-4D32-948A-DE93644E7A8F}">
      <dgm:prSet phldrT="[Text]" custT="1"/>
      <dgm:spPr>
        <a:xfrm rot="5400000">
          <a:off x="4455607" y="-2112895"/>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3750088"/>
              <a:satOff val="-5627"/>
              <a:lumOff val="-915"/>
              <a:alphaOff val="0"/>
            </a:srgbClr>
          </a:solidFill>
          <a:prstDash val="solid"/>
        </a:ln>
        <a:effectLst/>
      </dgm:spPr>
      <dgm:t>
        <a:bodyPr/>
        <a:lstStyle/>
        <a:p>
          <a:pPr>
            <a:buNone/>
          </a:pP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Dữ</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liệu</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điều</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trị</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duy</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trì</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COPD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và</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hen</a:t>
          </a:r>
        </a:p>
      </dgm:t>
    </dgm:pt>
    <dgm:pt modelId="{81423E3E-767F-420F-8DDE-68431FF348B7}" type="parTrans" cxnId="{2ED2A717-9D20-4646-BBA2-1F093D29BA06}">
      <dgm:prSet/>
      <dgm:spPr/>
      <dgm:t>
        <a:bodyPr/>
        <a:lstStyle/>
        <a:p>
          <a:endParaRPr lang="en-US"/>
        </a:p>
      </dgm:t>
    </dgm:pt>
    <dgm:pt modelId="{E9B995D6-44DB-4E5E-99B4-CC0FBBD43E1E}" type="sibTrans" cxnId="{2ED2A717-9D20-4646-BBA2-1F093D29BA06}">
      <dgm:prSet/>
      <dgm:spPr/>
      <dgm:t>
        <a:bodyPr/>
        <a:lstStyle/>
        <a:p>
          <a:endParaRPr lang="en-US"/>
        </a:p>
      </dgm:t>
    </dgm:pt>
    <dgm:pt modelId="{3FB14B0E-3F53-41A5-ADF1-17664BA0A0DC}">
      <dgm:prSet phldrT="[Text]" custT="1"/>
      <dgm:spPr>
        <a:xfrm rot="5400000">
          <a:off x="-219471" y="2856483"/>
          <a:ext cx="1463145" cy="1024202"/>
        </a:xfrm>
        <a:prstGeom prst="chevron">
          <a:avLst/>
        </a:prstGeom>
        <a:solidFill>
          <a:srgbClr val="9BBB59">
            <a:hueOff val="7500176"/>
            <a:satOff val="-11253"/>
            <a:lumOff val="-1830"/>
            <a:alphaOff val="0"/>
          </a:srgbClr>
        </a:solidFill>
        <a:ln w="25400" cap="flat" cmpd="sng" algn="ctr">
          <a:solidFill>
            <a:srgbClr val="9BBB59">
              <a:hueOff val="7500176"/>
              <a:satOff val="-11253"/>
              <a:lumOff val="-1830"/>
              <a:alphaOff val="0"/>
            </a:srgbClr>
          </a:solidFill>
          <a:prstDash val="solid"/>
        </a:ln>
        <a:effectLst>
          <a:outerShdw blurRad="40000" dist="20000" dir="5400000" rotWithShape="0">
            <a:srgbClr val="000000">
              <a:alpha val="38000"/>
            </a:srgbClr>
          </a:outerShdw>
        </a:effectLst>
      </dgm:spPr>
      <dgm:t>
        <a:bodyPr/>
        <a:lstStyle/>
        <a:p>
          <a:pPr marL="0" lvl="0" indent="0" algn="ctr" defTabSz="1244600">
            <a:lnSpc>
              <a:spcPct val="90000"/>
            </a:lnSpc>
            <a:spcBef>
              <a:spcPct val="0"/>
            </a:spcBef>
            <a:spcAft>
              <a:spcPct val="35000"/>
            </a:spcAft>
            <a:buNone/>
          </a:pPr>
          <a:r>
            <a:rPr lang="en-US" sz="2800" b="1" kern="1200" dirty="0">
              <a:solidFill>
                <a:prstClr val="white"/>
              </a:solidFill>
              <a:latin typeface="Arial" panose="020B0604020202020204" pitchFamily="34" charset="0"/>
              <a:ea typeface="+mn-ea"/>
              <a:cs typeface="Arial" panose="020B0604020202020204" pitchFamily="34" charset="0"/>
            </a:rPr>
            <a:t>3</a:t>
          </a:r>
        </a:p>
      </dgm:t>
    </dgm:pt>
    <dgm:pt modelId="{E622A7D8-087F-454A-8AC9-97255FC6EE8C}" type="parTrans" cxnId="{C8603468-1BA4-4A91-83A9-C83355441431}">
      <dgm:prSet/>
      <dgm:spPr/>
      <dgm:t>
        <a:bodyPr/>
        <a:lstStyle/>
        <a:p>
          <a:endParaRPr lang="en-US"/>
        </a:p>
      </dgm:t>
    </dgm:pt>
    <dgm:pt modelId="{903BBF21-A09B-469C-B8FF-FEC1721963CE}" type="sibTrans" cxnId="{C8603468-1BA4-4A91-83A9-C83355441431}">
      <dgm:prSet/>
      <dgm:spPr/>
      <dgm:t>
        <a:bodyPr/>
        <a:lstStyle/>
        <a:p>
          <a:endParaRPr lang="en-US"/>
        </a:p>
      </dgm:t>
    </dgm:pt>
    <dgm:pt modelId="{CE315FC3-F316-4452-92D8-BB45F79EE838}">
      <dgm:prSet phldrT="[Text]" custT="1"/>
      <dgm:spPr>
        <a:xfrm rot="5400000">
          <a:off x="4455607" y="-794394"/>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7500176"/>
              <a:satOff val="-11253"/>
              <a:lumOff val="-1830"/>
              <a:alphaOff val="0"/>
            </a:srgbClr>
          </a:solidFill>
          <a:prstDash val="solid"/>
        </a:ln>
        <a:effectLst/>
      </dgm:spPr>
      <dgm:t>
        <a:bodyPr/>
        <a:lstStyle/>
        <a:p>
          <a:pPr>
            <a:buNone/>
          </a:pP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Bình</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xịt</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định</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liều</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áp</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lực</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của</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các</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gm:t>
    </dgm:pt>
    <dgm:pt modelId="{0862C086-0C9E-40CD-BFB7-8C0E3B39B45B}" type="parTrans" cxnId="{2DE7F89F-CB8B-4E92-81C4-2ADF4B9B4AD6}">
      <dgm:prSet/>
      <dgm:spPr/>
      <dgm:t>
        <a:bodyPr/>
        <a:lstStyle/>
        <a:p>
          <a:endParaRPr lang="en-US"/>
        </a:p>
      </dgm:t>
    </dgm:pt>
    <dgm:pt modelId="{A31682AC-3358-403B-AE7C-26F2CFDB6D62}" type="sibTrans" cxnId="{2DE7F89F-CB8B-4E92-81C4-2ADF4B9B4AD6}">
      <dgm:prSet/>
      <dgm:spPr/>
      <dgm:t>
        <a:bodyPr/>
        <a:lstStyle/>
        <a:p>
          <a:endParaRPr lang="en-US"/>
        </a:p>
      </dgm:t>
    </dgm:pt>
    <dgm:pt modelId="{002C150F-B728-4C1B-B46E-3727699F7C17}" type="pres">
      <dgm:prSet presAssocID="{5713EA22-2332-4DDC-B551-9AAA8E0B2745}" presName="linearFlow" presStyleCnt="0">
        <dgm:presLayoutVars>
          <dgm:dir/>
          <dgm:animLvl val="lvl"/>
          <dgm:resizeHandles val="exact"/>
        </dgm:presLayoutVars>
      </dgm:prSet>
      <dgm:spPr/>
    </dgm:pt>
    <dgm:pt modelId="{233842EC-4E80-4C84-BE7F-CA8AFCF78816}" type="pres">
      <dgm:prSet presAssocID="{D8A8E791-D8AB-4FF6-9679-F40EEBF29E78}" presName="composite" presStyleCnt="0"/>
      <dgm:spPr/>
    </dgm:pt>
    <dgm:pt modelId="{227F8E1B-F11B-4948-A9DA-857DE7BDFF91}" type="pres">
      <dgm:prSet presAssocID="{D8A8E791-D8AB-4FF6-9679-F40EEBF29E78}" presName="parentText" presStyleLbl="alignNode1" presStyleIdx="0" presStyleCnt="3">
        <dgm:presLayoutVars>
          <dgm:chMax val="1"/>
          <dgm:bulletEnabled val="1"/>
        </dgm:presLayoutVars>
      </dgm:prSet>
      <dgm:spPr/>
    </dgm:pt>
    <dgm:pt modelId="{80F10517-8749-424D-BC4F-AD92351602EE}" type="pres">
      <dgm:prSet presAssocID="{D8A8E791-D8AB-4FF6-9679-F40EEBF29E78}" presName="descendantText" presStyleLbl="alignAcc1" presStyleIdx="0" presStyleCnt="3">
        <dgm:presLayoutVars>
          <dgm:bulletEnabled val="1"/>
        </dgm:presLayoutVars>
      </dgm:prSet>
      <dgm:spPr/>
    </dgm:pt>
    <dgm:pt modelId="{28EDCEB7-47EB-47EE-96CE-A1F1FF25750A}" type="pres">
      <dgm:prSet presAssocID="{60033E36-8DBB-4264-9A0D-841F41B24876}" presName="sp" presStyleCnt="0"/>
      <dgm:spPr/>
    </dgm:pt>
    <dgm:pt modelId="{5AE6C4D5-8038-42D7-A8E2-96CE1E176560}" type="pres">
      <dgm:prSet presAssocID="{6305D065-2FFE-43CB-907A-51FD46E38CDB}" presName="composite" presStyleCnt="0"/>
      <dgm:spPr/>
    </dgm:pt>
    <dgm:pt modelId="{D1A7FA31-E356-4537-9066-64837E0C9446}" type="pres">
      <dgm:prSet presAssocID="{6305D065-2FFE-43CB-907A-51FD46E38CDB}" presName="parentText" presStyleLbl="alignNode1" presStyleIdx="1" presStyleCnt="3">
        <dgm:presLayoutVars>
          <dgm:chMax val="1"/>
          <dgm:bulletEnabled val="1"/>
        </dgm:presLayoutVars>
      </dgm:prSet>
      <dgm:spPr/>
    </dgm:pt>
    <dgm:pt modelId="{21CA3725-74A8-47C8-9A53-ECE7BC5B84C8}" type="pres">
      <dgm:prSet presAssocID="{6305D065-2FFE-43CB-907A-51FD46E38CDB}" presName="descendantText" presStyleLbl="alignAcc1" presStyleIdx="1" presStyleCnt="3">
        <dgm:presLayoutVars>
          <dgm:bulletEnabled val="1"/>
        </dgm:presLayoutVars>
      </dgm:prSet>
      <dgm:spPr/>
    </dgm:pt>
    <dgm:pt modelId="{27ECBA23-84D0-4EF0-A3E2-7B325D1B0DAC}" type="pres">
      <dgm:prSet presAssocID="{6E2320FC-A833-4999-BD9E-C824984E544B}" presName="sp" presStyleCnt="0"/>
      <dgm:spPr/>
    </dgm:pt>
    <dgm:pt modelId="{ABF9D7A8-1A6E-49E1-AE10-F96F36B44DD0}" type="pres">
      <dgm:prSet presAssocID="{3FB14B0E-3F53-41A5-ADF1-17664BA0A0DC}" presName="composite" presStyleCnt="0"/>
      <dgm:spPr/>
    </dgm:pt>
    <dgm:pt modelId="{19120686-6A93-405A-9155-0CBDAE9A039D}" type="pres">
      <dgm:prSet presAssocID="{3FB14B0E-3F53-41A5-ADF1-17664BA0A0DC}" presName="parentText" presStyleLbl="alignNode1" presStyleIdx="2" presStyleCnt="3">
        <dgm:presLayoutVars>
          <dgm:chMax val="1"/>
          <dgm:bulletEnabled val="1"/>
        </dgm:presLayoutVars>
      </dgm:prSet>
      <dgm:spPr/>
    </dgm:pt>
    <dgm:pt modelId="{7B7D4DDF-63C7-415F-AA8C-F0F64B064758}" type="pres">
      <dgm:prSet presAssocID="{3FB14B0E-3F53-41A5-ADF1-17664BA0A0DC}" presName="descendantText" presStyleLbl="alignAcc1" presStyleIdx="2" presStyleCnt="3">
        <dgm:presLayoutVars>
          <dgm:bulletEnabled val="1"/>
        </dgm:presLayoutVars>
      </dgm:prSet>
      <dgm:spPr/>
    </dgm:pt>
  </dgm:ptLst>
  <dgm:cxnLst>
    <dgm:cxn modelId="{2ED2A717-9D20-4646-BBA2-1F093D29BA06}" srcId="{6305D065-2FFE-43CB-907A-51FD46E38CDB}" destId="{56507C4E-903D-4D32-948A-DE93644E7A8F}" srcOrd="0" destOrd="0" parTransId="{81423E3E-767F-420F-8DDE-68431FF348B7}" sibTransId="{E9B995D6-44DB-4E5E-99B4-CC0FBBD43E1E}"/>
    <dgm:cxn modelId="{A39A441C-D80C-4D1B-AD54-42A030D7E196}" srcId="{5713EA22-2332-4DDC-B551-9AAA8E0B2745}" destId="{D8A8E791-D8AB-4FF6-9679-F40EEBF29E78}" srcOrd="0" destOrd="0" parTransId="{72D386DE-0032-4EDA-9AFD-E376F276BDF4}" sibTransId="{60033E36-8DBB-4264-9A0D-841F41B24876}"/>
    <dgm:cxn modelId="{204C5F33-0888-4FF3-A3C0-6D464C715326}" type="presOf" srcId="{CE315FC3-F316-4452-92D8-BB45F79EE838}" destId="{7B7D4DDF-63C7-415F-AA8C-F0F64B064758}" srcOrd="0" destOrd="0" presId="urn:microsoft.com/office/officeart/2005/8/layout/chevron2"/>
    <dgm:cxn modelId="{75B8EF63-862C-4490-8B2B-AE299FE0CA7C}" srcId="{5713EA22-2332-4DDC-B551-9AAA8E0B2745}" destId="{6305D065-2FFE-43CB-907A-51FD46E38CDB}" srcOrd="1" destOrd="0" parTransId="{863605F1-5563-49E5-80CE-7537946C4E25}" sibTransId="{6E2320FC-A833-4999-BD9E-C824984E544B}"/>
    <dgm:cxn modelId="{4E75C766-77CF-4F67-A9FD-A5BBD7B8013A}" type="presOf" srcId="{B15B2103-7945-457E-9221-4D31C91276EB}" destId="{80F10517-8749-424D-BC4F-AD92351602EE}" srcOrd="0" destOrd="0" presId="urn:microsoft.com/office/officeart/2005/8/layout/chevron2"/>
    <dgm:cxn modelId="{C8603468-1BA4-4A91-83A9-C83355441431}" srcId="{5713EA22-2332-4DDC-B551-9AAA8E0B2745}" destId="{3FB14B0E-3F53-41A5-ADF1-17664BA0A0DC}" srcOrd="2" destOrd="0" parTransId="{E622A7D8-087F-454A-8AC9-97255FC6EE8C}" sibTransId="{903BBF21-A09B-469C-B8FF-FEC1721963CE}"/>
    <dgm:cxn modelId="{807D9580-1853-4A82-B20A-985F0BFC8338}" type="presOf" srcId="{D8A8E791-D8AB-4FF6-9679-F40EEBF29E78}" destId="{227F8E1B-F11B-4948-A9DA-857DE7BDFF91}" srcOrd="0" destOrd="0" presId="urn:microsoft.com/office/officeart/2005/8/layout/chevron2"/>
    <dgm:cxn modelId="{CD129D8F-27F7-4CD0-96C1-AE2AA5367091}" srcId="{D8A8E791-D8AB-4FF6-9679-F40EEBF29E78}" destId="{B15B2103-7945-457E-9221-4D31C91276EB}" srcOrd="0" destOrd="0" parTransId="{4E846019-B019-4868-9F21-A9D8C5AFB935}" sibTransId="{74476AFF-07A9-4B29-8B44-BF44FF439CAB}"/>
    <dgm:cxn modelId="{2DE7F89F-CB8B-4E92-81C4-2ADF4B9B4AD6}" srcId="{3FB14B0E-3F53-41A5-ADF1-17664BA0A0DC}" destId="{CE315FC3-F316-4452-92D8-BB45F79EE838}" srcOrd="0" destOrd="0" parTransId="{0862C086-0C9E-40CD-BFB7-8C0E3B39B45B}" sibTransId="{A31682AC-3358-403B-AE7C-26F2CFDB6D62}"/>
    <dgm:cxn modelId="{9F36E4AD-FE28-4D19-A7ED-E31568CF41FE}" type="presOf" srcId="{3FB14B0E-3F53-41A5-ADF1-17664BA0A0DC}" destId="{19120686-6A93-405A-9155-0CBDAE9A039D}" srcOrd="0" destOrd="0" presId="urn:microsoft.com/office/officeart/2005/8/layout/chevron2"/>
    <dgm:cxn modelId="{99DAFAAF-0EF8-47DB-9786-8051153F403D}" type="presOf" srcId="{5713EA22-2332-4DDC-B551-9AAA8E0B2745}" destId="{002C150F-B728-4C1B-B46E-3727699F7C17}" srcOrd="0" destOrd="0" presId="urn:microsoft.com/office/officeart/2005/8/layout/chevron2"/>
    <dgm:cxn modelId="{BB68FDC3-607A-43DC-AF35-CF9CECA5F581}" type="presOf" srcId="{6305D065-2FFE-43CB-907A-51FD46E38CDB}" destId="{D1A7FA31-E356-4537-9066-64837E0C9446}" srcOrd="0" destOrd="0" presId="urn:microsoft.com/office/officeart/2005/8/layout/chevron2"/>
    <dgm:cxn modelId="{81144AD7-9BCA-43E3-B4F0-CE47D1F1680B}" type="presOf" srcId="{56507C4E-903D-4D32-948A-DE93644E7A8F}" destId="{21CA3725-74A8-47C8-9A53-ECE7BC5B84C8}" srcOrd="0" destOrd="0" presId="urn:microsoft.com/office/officeart/2005/8/layout/chevron2"/>
    <dgm:cxn modelId="{F61DFD2D-4ECD-42DB-A3D9-9975D94AFB7A}" type="presParOf" srcId="{002C150F-B728-4C1B-B46E-3727699F7C17}" destId="{233842EC-4E80-4C84-BE7F-CA8AFCF78816}" srcOrd="0" destOrd="0" presId="urn:microsoft.com/office/officeart/2005/8/layout/chevron2"/>
    <dgm:cxn modelId="{FD533D62-1DEA-4B42-8398-5CDB1E3EDC50}" type="presParOf" srcId="{233842EC-4E80-4C84-BE7F-CA8AFCF78816}" destId="{227F8E1B-F11B-4948-A9DA-857DE7BDFF91}" srcOrd="0" destOrd="0" presId="urn:microsoft.com/office/officeart/2005/8/layout/chevron2"/>
    <dgm:cxn modelId="{FF438FA8-54DC-4806-9116-16015DB3F92A}" type="presParOf" srcId="{233842EC-4E80-4C84-BE7F-CA8AFCF78816}" destId="{80F10517-8749-424D-BC4F-AD92351602EE}" srcOrd="1" destOrd="0" presId="urn:microsoft.com/office/officeart/2005/8/layout/chevron2"/>
    <dgm:cxn modelId="{441B4D42-B6B7-488E-8097-D1A1142F39FD}" type="presParOf" srcId="{002C150F-B728-4C1B-B46E-3727699F7C17}" destId="{28EDCEB7-47EB-47EE-96CE-A1F1FF25750A}" srcOrd="1" destOrd="0" presId="urn:microsoft.com/office/officeart/2005/8/layout/chevron2"/>
    <dgm:cxn modelId="{4FD73E6A-69DC-4702-B09A-A4CB1263B359}" type="presParOf" srcId="{002C150F-B728-4C1B-B46E-3727699F7C17}" destId="{5AE6C4D5-8038-42D7-A8E2-96CE1E176560}" srcOrd="2" destOrd="0" presId="urn:microsoft.com/office/officeart/2005/8/layout/chevron2"/>
    <dgm:cxn modelId="{E24E211D-C452-40EF-87FC-09AF0C904382}" type="presParOf" srcId="{5AE6C4D5-8038-42D7-A8E2-96CE1E176560}" destId="{D1A7FA31-E356-4537-9066-64837E0C9446}" srcOrd="0" destOrd="0" presId="urn:microsoft.com/office/officeart/2005/8/layout/chevron2"/>
    <dgm:cxn modelId="{A55AF331-90EB-4639-AE33-998CD4C9A088}" type="presParOf" srcId="{5AE6C4D5-8038-42D7-A8E2-96CE1E176560}" destId="{21CA3725-74A8-47C8-9A53-ECE7BC5B84C8}" srcOrd="1" destOrd="0" presId="urn:microsoft.com/office/officeart/2005/8/layout/chevron2"/>
    <dgm:cxn modelId="{59F541BC-405C-4AA5-9654-DF81F50C7D14}" type="presParOf" srcId="{002C150F-B728-4C1B-B46E-3727699F7C17}" destId="{27ECBA23-84D0-4EF0-A3E2-7B325D1B0DAC}" srcOrd="3" destOrd="0" presId="urn:microsoft.com/office/officeart/2005/8/layout/chevron2"/>
    <dgm:cxn modelId="{3029F1EE-08CC-49D8-B4FF-E9DB46E2AD75}" type="presParOf" srcId="{002C150F-B728-4C1B-B46E-3727699F7C17}" destId="{ABF9D7A8-1A6E-49E1-AE10-F96F36B44DD0}" srcOrd="4" destOrd="0" presId="urn:microsoft.com/office/officeart/2005/8/layout/chevron2"/>
    <dgm:cxn modelId="{0F87CD6C-D407-4E9C-8D6B-8C215E434ADC}" type="presParOf" srcId="{ABF9D7A8-1A6E-49E1-AE10-F96F36B44DD0}" destId="{19120686-6A93-405A-9155-0CBDAE9A039D}" srcOrd="0" destOrd="0" presId="urn:microsoft.com/office/officeart/2005/8/layout/chevron2"/>
    <dgm:cxn modelId="{BE8051B5-FC70-4792-9200-2153AF000387}" type="presParOf" srcId="{ABF9D7A8-1A6E-49E1-AE10-F96F36B44DD0}" destId="{7B7D4DDF-63C7-415F-AA8C-F0F64B06475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713EA22-2332-4DDC-B551-9AAA8E0B2745}" type="doc">
      <dgm:prSet loTypeId="urn:microsoft.com/office/officeart/2005/8/layout/chevron2" loCatId="list" qsTypeId="urn:microsoft.com/office/officeart/2005/8/quickstyle/simple2" qsCatId="simple" csTypeId="urn:microsoft.com/office/officeart/2005/8/colors/colorful3" csCatId="colorful" phldr="1"/>
      <dgm:spPr/>
      <dgm:t>
        <a:bodyPr/>
        <a:lstStyle/>
        <a:p>
          <a:endParaRPr lang="en-US"/>
        </a:p>
      </dgm:t>
    </dgm:pt>
    <dgm:pt modelId="{D8A8E791-D8AB-4FF6-9679-F40EEBF29E78}">
      <dgm:prSet phldrT="[Text]"/>
      <dgm:spPr>
        <a:xfrm rot="5400000">
          <a:off x="-219471" y="219479"/>
          <a:ext cx="1463145" cy="1024202"/>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b="1" dirty="0">
              <a:solidFill>
                <a:sysClr val="window" lastClr="FFFFFF"/>
              </a:solidFill>
              <a:latin typeface="Arial" panose="020B0604020202020204" pitchFamily="34" charset="0"/>
              <a:ea typeface="+mn-ea"/>
              <a:cs typeface="Arial" panose="020B0604020202020204" pitchFamily="34" charset="0"/>
            </a:rPr>
            <a:t>1</a:t>
          </a:r>
        </a:p>
      </dgm:t>
    </dgm:pt>
    <dgm:pt modelId="{72D386DE-0032-4EDA-9AFD-E376F276BDF4}" type="parTrans" cxnId="{A39A441C-D80C-4D1B-AD54-42A030D7E196}">
      <dgm:prSet/>
      <dgm:spPr/>
      <dgm:t>
        <a:bodyPr/>
        <a:lstStyle/>
        <a:p>
          <a:endParaRPr lang="en-US"/>
        </a:p>
      </dgm:t>
    </dgm:pt>
    <dgm:pt modelId="{60033E36-8DBB-4264-9A0D-841F41B24876}" type="sibTrans" cxnId="{A39A441C-D80C-4D1B-AD54-42A030D7E196}">
      <dgm:prSet/>
      <dgm:spPr/>
      <dgm:t>
        <a:bodyPr/>
        <a:lstStyle/>
        <a:p>
          <a:endParaRPr lang="en-US"/>
        </a:p>
      </dgm:t>
    </dgm:pt>
    <dgm:pt modelId="{B15B2103-7945-457E-9221-4D31C91276EB}">
      <dgm:prSet phldrT="[Text]" custT="1"/>
      <dgm:spPr>
        <a:xfrm rot="5400000">
          <a:off x="4455607" y="-3431397"/>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pPr>
            <a:buNone/>
          </a:pP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Cơ</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sở</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phối</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hợp</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gm:t>
    </dgm:pt>
    <dgm:pt modelId="{4E846019-B019-4868-9F21-A9D8C5AFB935}" type="parTrans" cxnId="{CD129D8F-27F7-4CD0-96C1-AE2AA5367091}">
      <dgm:prSet/>
      <dgm:spPr/>
      <dgm:t>
        <a:bodyPr/>
        <a:lstStyle/>
        <a:p>
          <a:endParaRPr lang="en-US"/>
        </a:p>
      </dgm:t>
    </dgm:pt>
    <dgm:pt modelId="{74476AFF-07A9-4B29-8B44-BF44FF439CAB}" type="sibTrans" cxnId="{CD129D8F-27F7-4CD0-96C1-AE2AA5367091}">
      <dgm:prSet/>
      <dgm:spPr/>
      <dgm:t>
        <a:bodyPr/>
        <a:lstStyle/>
        <a:p>
          <a:endParaRPr lang="en-US"/>
        </a:p>
      </dgm:t>
    </dgm:pt>
    <dgm:pt modelId="{6305D065-2FFE-43CB-907A-51FD46E38CDB}">
      <dgm:prSet phldrT="[Text]"/>
      <dgm:spPr>
        <a:xfrm rot="5400000">
          <a:off x="-219471" y="1537981"/>
          <a:ext cx="1463145" cy="1024202"/>
        </a:xfrm>
        <a:prstGeom prst="chevron">
          <a:avLst/>
        </a:prstGeom>
        <a:solidFill>
          <a:srgbClr val="9BBB59">
            <a:hueOff val="3750088"/>
            <a:satOff val="-5627"/>
            <a:lumOff val="-915"/>
            <a:alphaOff val="0"/>
          </a:srgbClr>
        </a:solidFill>
        <a:ln w="25400" cap="flat" cmpd="sng" algn="ctr">
          <a:solidFill>
            <a:srgbClr val="9BBB59">
              <a:hueOff val="3750088"/>
              <a:satOff val="-5627"/>
              <a:lumOff val="-915"/>
              <a:alphaOff val="0"/>
            </a:srgbClr>
          </a:solidFill>
          <a:prstDash val="solid"/>
        </a:ln>
        <a:effectLst>
          <a:outerShdw blurRad="40000" dist="20000" dir="5400000" rotWithShape="0">
            <a:srgbClr val="000000">
              <a:alpha val="38000"/>
            </a:srgbClr>
          </a:outerShdw>
        </a:effectLst>
      </dgm:spPr>
      <dgm:t>
        <a:bodyPr/>
        <a:lstStyle/>
        <a:p>
          <a:pPr>
            <a:buNone/>
          </a:pPr>
          <a:r>
            <a:rPr lang="en-US" b="1" dirty="0">
              <a:solidFill>
                <a:sysClr val="window" lastClr="FFFFFF"/>
              </a:solidFill>
              <a:latin typeface="Arial" panose="020B0604020202020204" pitchFamily="34" charset="0"/>
              <a:ea typeface="+mn-ea"/>
              <a:cs typeface="Arial" panose="020B0604020202020204" pitchFamily="34" charset="0"/>
            </a:rPr>
            <a:t>2</a:t>
          </a:r>
        </a:p>
      </dgm:t>
    </dgm:pt>
    <dgm:pt modelId="{863605F1-5563-49E5-80CE-7537946C4E25}" type="parTrans" cxnId="{75B8EF63-862C-4490-8B2B-AE299FE0CA7C}">
      <dgm:prSet/>
      <dgm:spPr/>
      <dgm:t>
        <a:bodyPr/>
        <a:lstStyle/>
        <a:p>
          <a:endParaRPr lang="en-US"/>
        </a:p>
      </dgm:t>
    </dgm:pt>
    <dgm:pt modelId="{6E2320FC-A833-4999-BD9E-C824984E544B}" type="sibTrans" cxnId="{75B8EF63-862C-4490-8B2B-AE299FE0CA7C}">
      <dgm:prSet/>
      <dgm:spPr/>
      <dgm:t>
        <a:bodyPr/>
        <a:lstStyle/>
        <a:p>
          <a:endParaRPr lang="en-US"/>
        </a:p>
      </dgm:t>
    </dgm:pt>
    <dgm:pt modelId="{56507C4E-903D-4D32-948A-DE93644E7A8F}">
      <dgm:prSet phldrT="[Text]" custT="1"/>
      <dgm:spPr>
        <a:xfrm rot="5400000">
          <a:off x="4455607" y="-2112895"/>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3750088"/>
              <a:satOff val="-5627"/>
              <a:lumOff val="-915"/>
              <a:alphaOff val="0"/>
            </a:srgbClr>
          </a:solidFill>
          <a:prstDash val="solid"/>
        </a:ln>
        <a:effectLst/>
      </dgm:spPr>
      <dgm:t>
        <a:bodyPr/>
        <a:lstStyle/>
        <a:p>
          <a:pPr>
            <a:buNone/>
          </a:pP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Dữ</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liệu</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điều</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trị</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duy</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trì</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COPD </a:t>
          </a:r>
          <a:r>
            <a:rPr lang="en-US" sz="2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và</a:t>
          </a:r>
          <a:r>
            <a:rPr lang="en-US" sz="2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hen</a:t>
          </a:r>
        </a:p>
      </dgm:t>
    </dgm:pt>
    <dgm:pt modelId="{81423E3E-767F-420F-8DDE-68431FF348B7}" type="parTrans" cxnId="{2ED2A717-9D20-4646-BBA2-1F093D29BA06}">
      <dgm:prSet/>
      <dgm:spPr/>
      <dgm:t>
        <a:bodyPr/>
        <a:lstStyle/>
        <a:p>
          <a:endParaRPr lang="en-US"/>
        </a:p>
      </dgm:t>
    </dgm:pt>
    <dgm:pt modelId="{E9B995D6-44DB-4E5E-99B4-CC0FBBD43E1E}" type="sibTrans" cxnId="{2ED2A717-9D20-4646-BBA2-1F093D29BA06}">
      <dgm:prSet/>
      <dgm:spPr/>
      <dgm:t>
        <a:bodyPr/>
        <a:lstStyle/>
        <a:p>
          <a:endParaRPr lang="en-US"/>
        </a:p>
      </dgm:t>
    </dgm:pt>
    <dgm:pt modelId="{3FB14B0E-3F53-41A5-ADF1-17664BA0A0DC}">
      <dgm:prSet phldrT="[Text]" custT="1"/>
      <dgm:spPr>
        <a:xfrm rot="5400000">
          <a:off x="-219471" y="2856483"/>
          <a:ext cx="1463145" cy="1024202"/>
        </a:xfrm>
        <a:prstGeom prst="chevron">
          <a:avLst/>
        </a:prstGeom>
        <a:solidFill>
          <a:srgbClr val="9BBB59">
            <a:hueOff val="7500176"/>
            <a:satOff val="-11253"/>
            <a:lumOff val="-1830"/>
            <a:alphaOff val="0"/>
          </a:srgbClr>
        </a:solidFill>
        <a:ln w="25400" cap="flat" cmpd="sng" algn="ctr">
          <a:solidFill>
            <a:srgbClr val="9BBB59">
              <a:hueOff val="7500176"/>
              <a:satOff val="-11253"/>
              <a:lumOff val="-1830"/>
              <a:alphaOff val="0"/>
            </a:srgbClr>
          </a:solidFill>
          <a:prstDash val="solid"/>
        </a:ln>
        <a:effectLst>
          <a:outerShdw blurRad="40000" dist="20000" dir="5400000" rotWithShape="0">
            <a:srgbClr val="000000">
              <a:alpha val="38000"/>
            </a:srgbClr>
          </a:outerShdw>
        </a:effectLst>
      </dgm:spPr>
      <dgm:t>
        <a:bodyPr/>
        <a:lstStyle/>
        <a:p>
          <a:pPr marL="0" lvl="0" indent="0" algn="ctr" defTabSz="1244600">
            <a:lnSpc>
              <a:spcPct val="90000"/>
            </a:lnSpc>
            <a:spcBef>
              <a:spcPct val="0"/>
            </a:spcBef>
            <a:spcAft>
              <a:spcPct val="35000"/>
            </a:spcAft>
            <a:buNone/>
          </a:pPr>
          <a:r>
            <a:rPr lang="en-US" sz="2800" b="1" kern="1200" dirty="0">
              <a:solidFill>
                <a:prstClr val="white"/>
              </a:solidFill>
              <a:latin typeface="Arial" panose="020B0604020202020204" pitchFamily="34" charset="0"/>
              <a:ea typeface="+mn-ea"/>
              <a:cs typeface="Arial" panose="020B0604020202020204" pitchFamily="34" charset="0"/>
            </a:rPr>
            <a:t>3</a:t>
          </a:r>
        </a:p>
      </dgm:t>
    </dgm:pt>
    <dgm:pt modelId="{E622A7D8-087F-454A-8AC9-97255FC6EE8C}" type="parTrans" cxnId="{C8603468-1BA4-4A91-83A9-C83355441431}">
      <dgm:prSet/>
      <dgm:spPr/>
      <dgm:t>
        <a:bodyPr/>
        <a:lstStyle/>
        <a:p>
          <a:endParaRPr lang="en-US"/>
        </a:p>
      </dgm:t>
    </dgm:pt>
    <dgm:pt modelId="{903BBF21-A09B-469C-B8FF-FEC1721963CE}" type="sibTrans" cxnId="{C8603468-1BA4-4A91-83A9-C83355441431}">
      <dgm:prSet/>
      <dgm:spPr/>
      <dgm:t>
        <a:bodyPr/>
        <a:lstStyle/>
        <a:p>
          <a:endParaRPr lang="en-US"/>
        </a:p>
      </dgm:t>
    </dgm:pt>
    <dgm:pt modelId="{CE315FC3-F316-4452-92D8-BB45F79EE838}">
      <dgm:prSet phldrT="[Text]" custT="1"/>
      <dgm:spPr>
        <a:xfrm rot="5400000">
          <a:off x="4455607" y="-794394"/>
          <a:ext cx="951044" cy="7813855"/>
        </a:xfrm>
        <a:prstGeom prst="round2SameRect">
          <a:avLst/>
        </a:prstGeom>
        <a:solidFill>
          <a:sysClr val="window" lastClr="FFFFFF">
            <a:alpha val="90000"/>
            <a:hueOff val="0"/>
            <a:satOff val="0"/>
            <a:lumOff val="0"/>
            <a:alphaOff val="0"/>
          </a:sysClr>
        </a:solidFill>
        <a:ln w="25400" cap="flat" cmpd="sng" algn="ctr">
          <a:solidFill>
            <a:srgbClr val="9BBB59">
              <a:hueOff val="7500176"/>
              <a:satOff val="-11253"/>
              <a:lumOff val="-1830"/>
              <a:alphaOff val="0"/>
            </a:srgbClr>
          </a:solidFill>
          <a:prstDash val="solid"/>
        </a:ln>
        <a:effectLst/>
      </dgm:spPr>
      <dgm:t>
        <a:bodyPr/>
        <a:lstStyle/>
        <a:p>
          <a:pPr>
            <a:buNone/>
          </a:pP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Bình</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xịt</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định</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liều</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áp</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lực</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của</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các</a:t>
          </a:r>
          <a:r>
            <a:rPr lang="en-US" sz="2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gm:t>
    </dgm:pt>
    <dgm:pt modelId="{0862C086-0C9E-40CD-BFB7-8C0E3B39B45B}" type="parTrans" cxnId="{2DE7F89F-CB8B-4E92-81C4-2ADF4B9B4AD6}">
      <dgm:prSet/>
      <dgm:spPr/>
      <dgm:t>
        <a:bodyPr/>
        <a:lstStyle/>
        <a:p>
          <a:endParaRPr lang="en-US"/>
        </a:p>
      </dgm:t>
    </dgm:pt>
    <dgm:pt modelId="{A31682AC-3358-403B-AE7C-26F2CFDB6D62}" type="sibTrans" cxnId="{2DE7F89F-CB8B-4E92-81C4-2ADF4B9B4AD6}">
      <dgm:prSet/>
      <dgm:spPr/>
      <dgm:t>
        <a:bodyPr/>
        <a:lstStyle/>
        <a:p>
          <a:endParaRPr lang="en-US"/>
        </a:p>
      </dgm:t>
    </dgm:pt>
    <dgm:pt modelId="{002C150F-B728-4C1B-B46E-3727699F7C17}" type="pres">
      <dgm:prSet presAssocID="{5713EA22-2332-4DDC-B551-9AAA8E0B2745}" presName="linearFlow" presStyleCnt="0">
        <dgm:presLayoutVars>
          <dgm:dir/>
          <dgm:animLvl val="lvl"/>
          <dgm:resizeHandles val="exact"/>
        </dgm:presLayoutVars>
      </dgm:prSet>
      <dgm:spPr/>
    </dgm:pt>
    <dgm:pt modelId="{233842EC-4E80-4C84-BE7F-CA8AFCF78816}" type="pres">
      <dgm:prSet presAssocID="{D8A8E791-D8AB-4FF6-9679-F40EEBF29E78}" presName="composite" presStyleCnt="0"/>
      <dgm:spPr/>
    </dgm:pt>
    <dgm:pt modelId="{227F8E1B-F11B-4948-A9DA-857DE7BDFF91}" type="pres">
      <dgm:prSet presAssocID="{D8A8E791-D8AB-4FF6-9679-F40EEBF29E78}" presName="parentText" presStyleLbl="alignNode1" presStyleIdx="0" presStyleCnt="3">
        <dgm:presLayoutVars>
          <dgm:chMax val="1"/>
          <dgm:bulletEnabled val="1"/>
        </dgm:presLayoutVars>
      </dgm:prSet>
      <dgm:spPr/>
    </dgm:pt>
    <dgm:pt modelId="{80F10517-8749-424D-BC4F-AD92351602EE}" type="pres">
      <dgm:prSet presAssocID="{D8A8E791-D8AB-4FF6-9679-F40EEBF29E78}" presName="descendantText" presStyleLbl="alignAcc1" presStyleIdx="0" presStyleCnt="3">
        <dgm:presLayoutVars>
          <dgm:bulletEnabled val="1"/>
        </dgm:presLayoutVars>
      </dgm:prSet>
      <dgm:spPr/>
    </dgm:pt>
    <dgm:pt modelId="{28EDCEB7-47EB-47EE-96CE-A1F1FF25750A}" type="pres">
      <dgm:prSet presAssocID="{60033E36-8DBB-4264-9A0D-841F41B24876}" presName="sp" presStyleCnt="0"/>
      <dgm:spPr/>
    </dgm:pt>
    <dgm:pt modelId="{5AE6C4D5-8038-42D7-A8E2-96CE1E176560}" type="pres">
      <dgm:prSet presAssocID="{6305D065-2FFE-43CB-907A-51FD46E38CDB}" presName="composite" presStyleCnt="0"/>
      <dgm:spPr/>
    </dgm:pt>
    <dgm:pt modelId="{D1A7FA31-E356-4537-9066-64837E0C9446}" type="pres">
      <dgm:prSet presAssocID="{6305D065-2FFE-43CB-907A-51FD46E38CDB}" presName="parentText" presStyleLbl="alignNode1" presStyleIdx="1" presStyleCnt="3">
        <dgm:presLayoutVars>
          <dgm:chMax val="1"/>
          <dgm:bulletEnabled val="1"/>
        </dgm:presLayoutVars>
      </dgm:prSet>
      <dgm:spPr/>
    </dgm:pt>
    <dgm:pt modelId="{21CA3725-74A8-47C8-9A53-ECE7BC5B84C8}" type="pres">
      <dgm:prSet presAssocID="{6305D065-2FFE-43CB-907A-51FD46E38CDB}" presName="descendantText" presStyleLbl="alignAcc1" presStyleIdx="1" presStyleCnt="3">
        <dgm:presLayoutVars>
          <dgm:bulletEnabled val="1"/>
        </dgm:presLayoutVars>
      </dgm:prSet>
      <dgm:spPr/>
    </dgm:pt>
    <dgm:pt modelId="{27ECBA23-84D0-4EF0-A3E2-7B325D1B0DAC}" type="pres">
      <dgm:prSet presAssocID="{6E2320FC-A833-4999-BD9E-C824984E544B}" presName="sp" presStyleCnt="0"/>
      <dgm:spPr/>
    </dgm:pt>
    <dgm:pt modelId="{ABF9D7A8-1A6E-49E1-AE10-F96F36B44DD0}" type="pres">
      <dgm:prSet presAssocID="{3FB14B0E-3F53-41A5-ADF1-17664BA0A0DC}" presName="composite" presStyleCnt="0"/>
      <dgm:spPr/>
    </dgm:pt>
    <dgm:pt modelId="{19120686-6A93-405A-9155-0CBDAE9A039D}" type="pres">
      <dgm:prSet presAssocID="{3FB14B0E-3F53-41A5-ADF1-17664BA0A0DC}" presName="parentText" presStyleLbl="alignNode1" presStyleIdx="2" presStyleCnt="3">
        <dgm:presLayoutVars>
          <dgm:chMax val="1"/>
          <dgm:bulletEnabled val="1"/>
        </dgm:presLayoutVars>
      </dgm:prSet>
      <dgm:spPr/>
    </dgm:pt>
    <dgm:pt modelId="{7B7D4DDF-63C7-415F-AA8C-F0F64B064758}" type="pres">
      <dgm:prSet presAssocID="{3FB14B0E-3F53-41A5-ADF1-17664BA0A0DC}" presName="descendantText" presStyleLbl="alignAcc1" presStyleIdx="2" presStyleCnt="3">
        <dgm:presLayoutVars>
          <dgm:bulletEnabled val="1"/>
        </dgm:presLayoutVars>
      </dgm:prSet>
      <dgm:spPr/>
    </dgm:pt>
  </dgm:ptLst>
  <dgm:cxnLst>
    <dgm:cxn modelId="{2ED2A717-9D20-4646-BBA2-1F093D29BA06}" srcId="{6305D065-2FFE-43CB-907A-51FD46E38CDB}" destId="{56507C4E-903D-4D32-948A-DE93644E7A8F}" srcOrd="0" destOrd="0" parTransId="{81423E3E-767F-420F-8DDE-68431FF348B7}" sibTransId="{E9B995D6-44DB-4E5E-99B4-CC0FBBD43E1E}"/>
    <dgm:cxn modelId="{A39A441C-D80C-4D1B-AD54-42A030D7E196}" srcId="{5713EA22-2332-4DDC-B551-9AAA8E0B2745}" destId="{D8A8E791-D8AB-4FF6-9679-F40EEBF29E78}" srcOrd="0" destOrd="0" parTransId="{72D386DE-0032-4EDA-9AFD-E376F276BDF4}" sibTransId="{60033E36-8DBB-4264-9A0D-841F41B24876}"/>
    <dgm:cxn modelId="{204C5F33-0888-4FF3-A3C0-6D464C715326}" type="presOf" srcId="{CE315FC3-F316-4452-92D8-BB45F79EE838}" destId="{7B7D4DDF-63C7-415F-AA8C-F0F64B064758}" srcOrd="0" destOrd="0" presId="urn:microsoft.com/office/officeart/2005/8/layout/chevron2"/>
    <dgm:cxn modelId="{75B8EF63-862C-4490-8B2B-AE299FE0CA7C}" srcId="{5713EA22-2332-4DDC-B551-9AAA8E0B2745}" destId="{6305D065-2FFE-43CB-907A-51FD46E38CDB}" srcOrd="1" destOrd="0" parTransId="{863605F1-5563-49E5-80CE-7537946C4E25}" sibTransId="{6E2320FC-A833-4999-BD9E-C824984E544B}"/>
    <dgm:cxn modelId="{4E75C766-77CF-4F67-A9FD-A5BBD7B8013A}" type="presOf" srcId="{B15B2103-7945-457E-9221-4D31C91276EB}" destId="{80F10517-8749-424D-BC4F-AD92351602EE}" srcOrd="0" destOrd="0" presId="urn:microsoft.com/office/officeart/2005/8/layout/chevron2"/>
    <dgm:cxn modelId="{C8603468-1BA4-4A91-83A9-C83355441431}" srcId="{5713EA22-2332-4DDC-B551-9AAA8E0B2745}" destId="{3FB14B0E-3F53-41A5-ADF1-17664BA0A0DC}" srcOrd="2" destOrd="0" parTransId="{E622A7D8-087F-454A-8AC9-97255FC6EE8C}" sibTransId="{903BBF21-A09B-469C-B8FF-FEC1721963CE}"/>
    <dgm:cxn modelId="{807D9580-1853-4A82-B20A-985F0BFC8338}" type="presOf" srcId="{D8A8E791-D8AB-4FF6-9679-F40EEBF29E78}" destId="{227F8E1B-F11B-4948-A9DA-857DE7BDFF91}" srcOrd="0" destOrd="0" presId="urn:microsoft.com/office/officeart/2005/8/layout/chevron2"/>
    <dgm:cxn modelId="{CD129D8F-27F7-4CD0-96C1-AE2AA5367091}" srcId="{D8A8E791-D8AB-4FF6-9679-F40EEBF29E78}" destId="{B15B2103-7945-457E-9221-4D31C91276EB}" srcOrd="0" destOrd="0" parTransId="{4E846019-B019-4868-9F21-A9D8C5AFB935}" sibTransId="{74476AFF-07A9-4B29-8B44-BF44FF439CAB}"/>
    <dgm:cxn modelId="{2DE7F89F-CB8B-4E92-81C4-2ADF4B9B4AD6}" srcId="{3FB14B0E-3F53-41A5-ADF1-17664BA0A0DC}" destId="{CE315FC3-F316-4452-92D8-BB45F79EE838}" srcOrd="0" destOrd="0" parTransId="{0862C086-0C9E-40CD-BFB7-8C0E3B39B45B}" sibTransId="{A31682AC-3358-403B-AE7C-26F2CFDB6D62}"/>
    <dgm:cxn modelId="{9F36E4AD-FE28-4D19-A7ED-E31568CF41FE}" type="presOf" srcId="{3FB14B0E-3F53-41A5-ADF1-17664BA0A0DC}" destId="{19120686-6A93-405A-9155-0CBDAE9A039D}" srcOrd="0" destOrd="0" presId="urn:microsoft.com/office/officeart/2005/8/layout/chevron2"/>
    <dgm:cxn modelId="{99DAFAAF-0EF8-47DB-9786-8051153F403D}" type="presOf" srcId="{5713EA22-2332-4DDC-B551-9AAA8E0B2745}" destId="{002C150F-B728-4C1B-B46E-3727699F7C17}" srcOrd="0" destOrd="0" presId="urn:microsoft.com/office/officeart/2005/8/layout/chevron2"/>
    <dgm:cxn modelId="{BB68FDC3-607A-43DC-AF35-CF9CECA5F581}" type="presOf" srcId="{6305D065-2FFE-43CB-907A-51FD46E38CDB}" destId="{D1A7FA31-E356-4537-9066-64837E0C9446}" srcOrd="0" destOrd="0" presId="urn:microsoft.com/office/officeart/2005/8/layout/chevron2"/>
    <dgm:cxn modelId="{81144AD7-9BCA-43E3-B4F0-CE47D1F1680B}" type="presOf" srcId="{56507C4E-903D-4D32-948A-DE93644E7A8F}" destId="{21CA3725-74A8-47C8-9A53-ECE7BC5B84C8}" srcOrd="0" destOrd="0" presId="urn:microsoft.com/office/officeart/2005/8/layout/chevron2"/>
    <dgm:cxn modelId="{F61DFD2D-4ECD-42DB-A3D9-9975D94AFB7A}" type="presParOf" srcId="{002C150F-B728-4C1B-B46E-3727699F7C17}" destId="{233842EC-4E80-4C84-BE7F-CA8AFCF78816}" srcOrd="0" destOrd="0" presId="urn:microsoft.com/office/officeart/2005/8/layout/chevron2"/>
    <dgm:cxn modelId="{FD533D62-1DEA-4B42-8398-5CDB1E3EDC50}" type="presParOf" srcId="{233842EC-4E80-4C84-BE7F-CA8AFCF78816}" destId="{227F8E1B-F11B-4948-A9DA-857DE7BDFF91}" srcOrd="0" destOrd="0" presId="urn:microsoft.com/office/officeart/2005/8/layout/chevron2"/>
    <dgm:cxn modelId="{FF438FA8-54DC-4806-9116-16015DB3F92A}" type="presParOf" srcId="{233842EC-4E80-4C84-BE7F-CA8AFCF78816}" destId="{80F10517-8749-424D-BC4F-AD92351602EE}" srcOrd="1" destOrd="0" presId="urn:microsoft.com/office/officeart/2005/8/layout/chevron2"/>
    <dgm:cxn modelId="{441B4D42-B6B7-488E-8097-D1A1142F39FD}" type="presParOf" srcId="{002C150F-B728-4C1B-B46E-3727699F7C17}" destId="{28EDCEB7-47EB-47EE-96CE-A1F1FF25750A}" srcOrd="1" destOrd="0" presId="urn:microsoft.com/office/officeart/2005/8/layout/chevron2"/>
    <dgm:cxn modelId="{4FD73E6A-69DC-4702-B09A-A4CB1263B359}" type="presParOf" srcId="{002C150F-B728-4C1B-B46E-3727699F7C17}" destId="{5AE6C4D5-8038-42D7-A8E2-96CE1E176560}" srcOrd="2" destOrd="0" presId="urn:microsoft.com/office/officeart/2005/8/layout/chevron2"/>
    <dgm:cxn modelId="{E24E211D-C452-40EF-87FC-09AF0C904382}" type="presParOf" srcId="{5AE6C4D5-8038-42D7-A8E2-96CE1E176560}" destId="{D1A7FA31-E356-4537-9066-64837E0C9446}" srcOrd="0" destOrd="0" presId="urn:microsoft.com/office/officeart/2005/8/layout/chevron2"/>
    <dgm:cxn modelId="{A55AF331-90EB-4639-AE33-998CD4C9A088}" type="presParOf" srcId="{5AE6C4D5-8038-42D7-A8E2-96CE1E176560}" destId="{21CA3725-74A8-47C8-9A53-ECE7BC5B84C8}" srcOrd="1" destOrd="0" presId="urn:microsoft.com/office/officeart/2005/8/layout/chevron2"/>
    <dgm:cxn modelId="{59F541BC-405C-4AA5-9654-DF81F50C7D14}" type="presParOf" srcId="{002C150F-B728-4C1B-B46E-3727699F7C17}" destId="{27ECBA23-84D0-4EF0-A3E2-7B325D1B0DAC}" srcOrd="3" destOrd="0" presId="urn:microsoft.com/office/officeart/2005/8/layout/chevron2"/>
    <dgm:cxn modelId="{3029F1EE-08CC-49D8-B4FF-E9DB46E2AD75}" type="presParOf" srcId="{002C150F-B728-4C1B-B46E-3727699F7C17}" destId="{ABF9D7A8-1A6E-49E1-AE10-F96F36B44DD0}" srcOrd="4" destOrd="0" presId="urn:microsoft.com/office/officeart/2005/8/layout/chevron2"/>
    <dgm:cxn modelId="{0F87CD6C-D407-4E9C-8D6B-8C215E434ADC}" type="presParOf" srcId="{ABF9D7A8-1A6E-49E1-AE10-F96F36B44DD0}" destId="{19120686-6A93-405A-9155-0CBDAE9A039D}" srcOrd="0" destOrd="0" presId="urn:microsoft.com/office/officeart/2005/8/layout/chevron2"/>
    <dgm:cxn modelId="{BE8051B5-FC70-4792-9200-2153AF000387}" type="presParOf" srcId="{ABF9D7A8-1A6E-49E1-AE10-F96F36B44DD0}" destId="{7B7D4DDF-63C7-415F-AA8C-F0F64B06475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A45C8-E13D-494E-8233-9F9357033182}">
      <dsp:nvSpPr>
        <dsp:cNvPr id="0" name=""/>
        <dsp:cNvSpPr/>
      </dsp:nvSpPr>
      <dsp:spPr>
        <a:xfrm rot="5400000">
          <a:off x="-162452" y="164943"/>
          <a:ext cx="1083014" cy="758110"/>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5400000">
        <a:off x="0" y="381546"/>
        <a:ext cx="758110" cy="324904"/>
      </dsp:txXfrm>
    </dsp:sp>
    <dsp:sp modelId="{D34E8E39-C430-4F60-BDDD-A20FDCD8AB6A}">
      <dsp:nvSpPr>
        <dsp:cNvPr id="0" name=""/>
        <dsp:cNvSpPr/>
      </dsp:nvSpPr>
      <dsp:spPr>
        <a:xfrm rot="5400000">
          <a:off x="4870537" y="-4109936"/>
          <a:ext cx="703959" cy="892881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t>GOLD </a:t>
          </a:r>
          <a:r>
            <a:rPr lang="vi-VN" sz="2400" kern="1200" dirty="0"/>
            <a:t>2023: </a:t>
          </a:r>
          <a:r>
            <a:rPr lang="en-GB" sz="2400" kern="1200" dirty="0" err="1"/>
            <a:t>vai</a:t>
          </a:r>
          <a:r>
            <a:rPr lang="en-GB" sz="2400" kern="1200" dirty="0"/>
            <a:t> </a:t>
          </a:r>
          <a:r>
            <a:rPr lang="en-GB" sz="2400" kern="1200" dirty="0" err="1"/>
            <a:t>trò</a:t>
          </a:r>
          <a:r>
            <a:rPr lang="en-GB" sz="2400" kern="1200" dirty="0"/>
            <a:t> </a:t>
          </a:r>
          <a:r>
            <a:rPr lang="en-GB" sz="2400" kern="1200" dirty="0" err="1"/>
            <a:t>phối</a:t>
          </a:r>
          <a:r>
            <a:rPr lang="en-GB" sz="2400" kern="1200" dirty="0"/>
            <a:t> </a:t>
          </a:r>
          <a:r>
            <a:rPr lang="en-GB" sz="2400" kern="1200" dirty="0" err="1"/>
            <a:t>hợp</a:t>
          </a:r>
          <a:r>
            <a:rPr lang="en-GB" sz="2400" kern="1200" dirty="0"/>
            <a:t> SAMA/SABA </a:t>
          </a:r>
          <a:r>
            <a:rPr lang="en-GB" sz="2400" kern="1200" dirty="0" err="1"/>
            <a:t>trong</a:t>
          </a:r>
          <a:r>
            <a:rPr lang="en-GB" sz="2400" kern="1200" dirty="0"/>
            <a:t> </a:t>
          </a:r>
          <a:r>
            <a:rPr lang="en-GB" sz="2400" kern="1200" dirty="0" err="1"/>
            <a:t>điều</a:t>
          </a:r>
          <a:r>
            <a:rPr lang="en-GB" sz="2400" kern="1200" dirty="0"/>
            <a:t> </a:t>
          </a:r>
          <a:r>
            <a:rPr lang="en-GB" sz="2400" kern="1200" dirty="0" err="1"/>
            <a:t>trị</a:t>
          </a:r>
          <a:r>
            <a:rPr lang="en-GB" sz="2400" kern="1200" dirty="0"/>
            <a:t> </a:t>
          </a:r>
          <a:r>
            <a:rPr lang="en-GB" sz="2400" kern="1200" dirty="0" err="1"/>
            <a:t>copd</a:t>
          </a:r>
          <a:endParaRPr lang="en-US" sz="2400" kern="1200" dirty="0"/>
        </a:p>
      </dsp:txBody>
      <dsp:txXfrm rot="-5400000">
        <a:off x="758110" y="36855"/>
        <a:ext cx="8894450" cy="635231"/>
      </dsp:txXfrm>
    </dsp:sp>
    <dsp:sp modelId="{01928D09-67DD-4373-9D0C-983F16384C31}">
      <dsp:nvSpPr>
        <dsp:cNvPr id="0" name=""/>
        <dsp:cNvSpPr/>
      </dsp:nvSpPr>
      <dsp:spPr>
        <a:xfrm rot="5400000">
          <a:off x="-162452" y="1044138"/>
          <a:ext cx="1083014" cy="758110"/>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5400000">
        <a:off x="0" y="1260741"/>
        <a:ext cx="758110" cy="324904"/>
      </dsp:txXfrm>
    </dsp:sp>
    <dsp:sp modelId="{26045B9B-33CF-4FC5-BF66-9A61E77EA47E}">
      <dsp:nvSpPr>
        <dsp:cNvPr id="0" name=""/>
        <dsp:cNvSpPr/>
      </dsp:nvSpPr>
      <dsp:spPr>
        <a:xfrm rot="5400000">
          <a:off x="4870537" y="-3230741"/>
          <a:ext cx="703959" cy="8928814"/>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kern="1200"/>
            <a:t>N</a:t>
          </a:r>
          <a:r>
            <a:rPr lang="en-US" sz="2400" kern="1200"/>
            <a:t>hững điểm mới trong quản lý hen từ gina 2022</a:t>
          </a:r>
        </a:p>
      </dsp:txBody>
      <dsp:txXfrm rot="-5400000">
        <a:off x="758110" y="916050"/>
        <a:ext cx="8894450" cy="635231"/>
      </dsp:txXfrm>
    </dsp:sp>
    <dsp:sp modelId="{1F47C0B5-27F7-4AB8-B371-DB7298F38CD4}">
      <dsp:nvSpPr>
        <dsp:cNvPr id="0" name=""/>
        <dsp:cNvSpPr/>
      </dsp:nvSpPr>
      <dsp:spPr>
        <a:xfrm rot="5400000">
          <a:off x="-162452" y="1923333"/>
          <a:ext cx="1083014" cy="758110"/>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5400000">
        <a:off x="0" y="2139936"/>
        <a:ext cx="758110" cy="324904"/>
      </dsp:txXfrm>
    </dsp:sp>
    <dsp:sp modelId="{748A9667-B52F-4569-A7B5-D1968B28B722}">
      <dsp:nvSpPr>
        <dsp:cNvPr id="0" name=""/>
        <dsp:cNvSpPr/>
      </dsp:nvSpPr>
      <dsp:spPr>
        <a:xfrm rot="5400000">
          <a:off x="4870537" y="-2351546"/>
          <a:ext cx="703959" cy="8928814"/>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kern="1200" dirty="0"/>
            <a:t>Dữ liệu lâm sàng </a:t>
          </a:r>
          <a:r>
            <a:rPr lang="en-US" sz="2400" kern="1200" dirty="0" err="1"/>
            <a:t>phối</a:t>
          </a:r>
          <a:r>
            <a:rPr lang="en-US" sz="2400" kern="1200" dirty="0"/>
            <a:t> </a:t>
          </a:r>
          <a:r>
            <a:rPr lang="en-US" sz="2400" kern="1200" dirty="0" err="1"/>
            <a:t>hợp</a:t>
          </a:r>
          <a:r>
            <a:rPr lang="en-US" sz="2400" kern="1200" dirty="0"/>
            <a:t> SABA/SAMA</a:t>
          </a:r>
          <a:r>
            <a:rPr lang="vi-VN" sz="2400" kern="1200" dirty="0"/>
            <a:t> </a:t>
          </a:r>
          <a:r>
            <a:rPr lang="en-US" sz="2400" kern="1200" dirty="0" err="1"/>
            <a:t>trong</a:t>
          </a:r>
          <a:r>
            <a:rPr lang="en-US" sz="2400" kern="1200" dirty="0"/>
            <a:t> </a:t>
          </a:r>
          <a:r>
            <a:rPr lang="vi-VN" sz="2400" kern="1200" dirty="0"/>
            <a:t>quản lý </a:t>
          </a:r>
          <a:r>
            <a:rPr lang="en-US" sz="2400" kern="1200" dirty="0" err="1"/>
            <a:t>bệnh</a:t>
          </a:r>
          <a:r>
            <a:rPr lang="en-US" sz="2400" kern="1200" dirty="0"/>
            <a:t> </a:t>
          </a:r>
          <a:r>
            <a:rPr lang="en-US" sz="2400" kern="1200" dirty="0" err="1"/>
            <a:t>lý</a:t>
          </a:r>
          <a:r>
            <a:rPr lang="en-US" sz="2400" kern="1200" dirty="0"/>
            <a:t> </a:t>
          </a:r>
          <a:r>
            <a:rPr lang="en-US" sz="2400" kern="1200" dirty="0" err="1"/>
            <a:t>tắc</a:t>
          </a:r>
          <a:r>
            <a:rPr lang="en-US" sz="2400" kern="1200" dirty="0"/>
            <a:t> </a:t>
          </a:r>
          <a:r>
            <a:rPr lang="en-US" sz="2400" kern="1200" dirty="0" err="1"/>
            <a:t>nghẽn</a:t>
          </a:r>
          <a:r>
            <a:rPr lang="en-US" sz="2400" kern="1200" dirty="0"/>
            <a:t> </a:t>
          </a:r>
          <a:r>
            <a:rPr lang="en-US" sz="2400" kern="1200" dirty="0" err="1"/>
            <a:t>đường</a:t>
          </a:r>
          <a:r>
            <a:rPr lang="en-US" sz="2400" kern="1200" dirty="0"/>
            <a:t> </a:t>
          </a:r>
          <a:r>
            <a:rPr lang="en-US" sz="2400" kern="1200" dirty="0" err="1"/>
            <a:t>hô</a:t>
          </a:r>
          <a:r>
            <a:rPr lang="en-US" sz="2400" kern="1200" dirty="0"/>
            <a:t> </a:t>
          </a:r>
          <a:r>
            <a:rPr lang="en-US" sz="2400" kern="1200" dirty="0" err="1"/>
            <a:t>hấp</a:t>
          </a:r>
          <a:endParaRPr lang="en-US" sz="2400" kern="1200" dirty="0"/>
        </a:p>
      </dsp:txBody>
      <dsp:txXfrm rot="-5400000">
        <a:off x="758110" y="1795245"/>
        <a:ext cx="8894450" cy="635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68FE6-9222-419D-B0F5-DB74AC2A2128}">
      <dsp:nvSpPr>
        <dsp:cNvPr id="0" name=""/>
        <dsp:cNvSpPr/>
      </dsp:nvSpPr>
      <dsp:spPr>
        <a:xfrm>
          <a:off x="2779681" y="1096"/>
          <a:ext cx="1512423" cy="983075"/>
        </a:xfrm>
        <a:prstGeom prst="roundRect">
          <a:avLst/>
        </a:prstGeom>
        <a:solidFill>
          <a:srgbClr val="B3B340">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FFFFF"/>
              </a:solidFill>
              <a:latin typeface="Arial" panose="020B0604020202020204" pitchFamily="34" charset="0"/>
              <a:ea typeface="+mn-ea"/>
              <a:cs typeface="Arial" panose="020B0604020202020204" pitchFamily="34" charset="0"/>
            </a:rPr>
            <a:t>Nữ</a:t>
          </a:r>
          <a:r>
            <a:rPr lang="en-US" sz="2400" kern="1200" dirty="0">
              <a:solidFill>
                <a:srgbClr val="FFFFFF"/>
              </a:solidFill>
              <a:latin typeface="Arial" panose="020B0604020202020204" pitchFamily="34" charset="0"/>
              <a:ea typeface="+mn-ea"/>
              <a:cs typeface="Arial" panose="020B0604020202020204" pitchFamily="34" charset="0"/>
            </a:rPr>
            <a:t> </a:t>
          </a:r>
          <a:r>
            <a:rPr lang="en-US" sz="2400" kern="1200" dirty="0" err="1">
              <a:solidFill>
                <a:srgbClr val="FFFFFF"/>
              </a:solidFill>
              <a:latin typeface="Arial" panose="020B0604020202020204" pitchFamily="34" charset="0"/>
              <a:ea typeface="+mn-ea"/>
              <a:cs typeface="Arial" panose="020B0604020202020204" pitchFamily="34" charset="0"/>
            </a:rPr>
            <a:t>giới</a:t>
          </a:r>
          <a:r>
            <a:rPr lang="en-US" sz="2400" kern="1200" dirty="0">
              <a:solidFill>
                <a:srgbClr val="FFFFFF"/>
              </a:solidFill>
              <a:latin typeface="Arial" panose="020B0604020202020204" pitchFamily="34" charset="0"/>
              <a:ea typeface="+mn-ea"/>
              <a:cs typeface="Arial" panose="020B0604020202020204" pitchFamily="34" charset="0"/>
            </a:rPr>
            <a:t> </a:t>
          </a:r>
          <a:r>
            <a:rPr lang="en-US" sz="1800" kern="1200" baseline="30000" dirty="0">
              <a:solidFill>
                <a:srgbClr val="FFFFFF"/>
              </a:solidFill>
              <a:latin typeface="Arial" panose="020B0604020202020204" pitchFamily="34" charset="0"/>
              <a:ea typeface="+mn-ea"/>
              <a:cs typeface="Arial" panose="020B0604020202020204" pitchFamily="34" charset="0"/>
            </a:rPr>
            <a:t>2</a:t>
          </a:r>
          <a:endParaRPr lang="en-US" sz="2400" kern="1200" dirty="0">
            <a:solidFill>
              <a:srgbClr val="FFFFFF"/>
            </a:solidFill>
            <a:latin typeface="Arial" panose="020B0604020202020204" pitchFamily="34" charset="0"/>
            <a:ea typeface="+mn-ea"/>
            <a:cs typeface="Arial" panose="020B0604020202020204" pitchFamily="34" charset="0"/>
          </a:endParaRPr>
        </a:p>
      </dsp:txBody>
      <dsp:txXfrm>
        <a:off x="2827671" y="49086"/>
        <a:ext cx="1416443" cy="887095"/>
      </dsp:txXfrm>
    </dsp:sp>
    <dsp:sp modelId="{28DF0186-CFD9-478D-A91D-2643A5BAD618}">
      <dsp:nvSpPr>
        <dsp:cNvPr id="0" name=""/>
        <dsp:cNvSpPr/>
      </dsp:nvSpPr>
      <dsp:spPr>
        <a:xfrm>
          <a:off x="1569764" y="492633"/>
          <a:ext cx="3932258" cy="3932258"/>
        </a:xfrm>
        <a:custGeom>
          <a:avLst/>
          <a:gdLst/>
          <a:ahLst/>
          <a:cxnLst/>
          <a:rect l="0" t="0" r="0" b="0"/>
          <a:pathLst>
            <a:path>
              <a:moveTo>
                <a:pt x="2732756" y="155619"/>
              </a:moveTo>
              <a:arcTo wR="1966129" hR="1966129" stAng="17576960" swAng="1964005"/>
            </a:path>
          </a:pathLst>
        </a:custGeom>
        <a:noFill/>
        <a:ln w="6350" cap="flat" cmpd="sng" algn="ctr">
          <a:solidFill>
            <a:srgbClr val="B3B340">
              <a:shade val="9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D1AF894C-1696-4281-9E86-4EC7671F751E}">
      <dsp:nvSpPr>
        <dsp:cNvPr id="0" name=""/>
        <dsp:cNvSpPr/>
      </dsp:nvSpPr>
      <dsp:spPr>
        <a:xfrm>
          <a:off x="4649581" y="1359658"/>
          <a:ext cx="1512423" cy="983075"/>
        </a:xfrm>
        <a:prstGeom prst="roundRect">
          <a:avLst/>
        </a:prstGeom>
        <a:solidFill>
          <a:srgbClr val="B3B340">
            <a:shade val="80000"/>
            <a:hueOff val="0"/>
            <a:satOff val="-3657"/>
            <a:lumOff val="703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FFFFF"/>
              </a:solidFill>
              <a:latin typeface="Arial" panose="020B0604020202020204" pitchFamily="34" charset="0"/>
              <a:ea typeface="+mn-ea"/>
              <a:cs typeface="Arial" panose="020B0604020202020204" pitchFamily="34" charset="0"/>
            </a:rPr>
            <a:t>Tuổi</a:t>
          </a:r>
          <a:r>
            <a:rPr lang="en-US" sz="2400" kern="1200" dirty="0">
              <a:solidFill>
                <a:srgbClr val="FFFFFF"/>
              </a:solidFill>
              <a:latin typeface="Arial" panose="020B0604020202020204" pitchFamily="34" charset="0"/>
              <a:ea typeface="+mn-ea"/>
              <a:cs typeface="Arial" panose="020B0604020202020204" pitchFamily="34" charset="0"/>
            </a:rPr>
            <a:t> </a:t>
          </a:r>
          <a:r>
            <a:rPr lang="en-US" sz="2400" kern="1200" dirty="0" err="1">
              <a:solidFill>
                <a:srgbClr val="FFFFFF"/>
              </a:solidFill>
              <a:latin typeface="Arial" panose="020B0604020202020204" pitchFamily="34" charset="0"/>
              <a:ea typeface="+mn-ea"/>
              <a:cs typeface="Arial" panose="020B0604020202020204" pitchFamily="34" charset="0"/>
            </a:rPr>
            <a:t>cao</a:t>
          </a:r>
          <a:r>
            <a:rPr lang="en-US" sz="2400" kern="1200" dirty="0">
              <a:solidFill>
                <a:srgbClr val="FFFFFF"/>
              </a:solidFill>
              <a:latin typeface="Arial" panose="020B0604020202020204" pitchFamily="34" charset="0"/>
              <a:ea typeface="+mn-ea"/>
              <a:cs typeface="Arial" panose="020B0604020202020204" pitchFamily="34" charset="0"/>
            </a:rPr>
            <a:t> </a:t>
          </a:r>
          <a:r>
            <a:rPr lang="en-US" sz="1600" kern="1200" baseline="30000" dirty="0">
              <a:solidFill>
                <a:srgbClr val="FFFFFF"/>
              </a:solidFill>
              <a:latin typeface="Arial" panose="020B0604020202020204" pitchFamily="34" charset="0"/>
              <a:ea typeface="+mn-ea"/>
              <a:cs typeface="Arial" panose="020B0604020202020204" pitchFamily="34" charset="0"/>
            </a:rPr>
            <a:t>2</a:t>
          </a:r>
          <a:endParaRPr lang="en-US" sz="2400" kern="1200" dirty="0">
            <a:solidFill>
              <a:srgbClr val="FFFFFF"/>
            </a:solidFill>
            <a:latin typeface="Arial" panose="020B0604020202020204" pitchFamily="34" charset="0"/>
            <a:ea typeface="+mn-ea"/>
            <a:cs typeface="Arial" panose="020B0604020202020204" pitchFamily="34" charset="0"/>
          </a:endParaRPr>
        </a:p>
      </dsp:txBody>
      <dsp:txXfrm>
        <a:off x="4697571" y="1407648"/>
        <a:ext cx="1416443" cy="887095"/>
      </dsp:txXfrm>
    </dsp:sp>
    <dsp:sp modelId="{D3AECF2A-B117-43B1-A4D1-DD81B0428BD3}">
      <dsp:nvSpPr>
        <dsp:cNvPr id="0" name=""/>
        <dsp:cNvSpPr/>
      </dsp:nvSpPr>
      <dsp:spPr>
        <a:xfrm>
          <a:off x="1569764" y="492633"/>
          <a:ext cx="3932258" cy="3932258"/>
        </a:xfrm>
        <a:custGeom>
          <a:avLst/>
          <a:gdLst/>
          <a:ahLst/>
          <a:cxnLst/>
          <a:rect l="0" t="0" r="0" b="0"/>
          <a:pathLst>
            <a:path>
              <a:moveTo>
                <a:pt x="3929534" y="1862677"/>
              </a:moveTo>
              <a:arcTo wR="1966129" hR="1966129" stAng="21419033" swAng="2198199"/>
            </a:path>
          </a:pathLst>
        </a:custGeom>
        <a:noFill/>
        <a:ln w="6350" cap="flat" cmpd="sng" algn="ctr">
          <a:solidFill>
            <a:srgbClr val="B3B340">
              <a:shade val="90000"/>
              <a:hueOff val="0"/>
              <a:satOff val="-3585"/>
              <a:lumOff val="6428"/>
              <a:alphaOff val="0"/>
            </a:srgbClr>
          </a:solidFill>
          <a:prstDash val="solid"/>
          <a:miter lim="800000"/>
        </a:ln>
        <a:effectLst/>
      </dsp:spPr>
      <dsp:style>
        <a:lnRef idx="1">
          <a:scrgbClr r="0" g="0" b="0"/>
        </a:lnRef>
        <a:fillRef idx="0">
          <a:scrgbClr r="0" g="0" b="0"/>
        </a:fillRef>
        <a:effectRef idx="0">
          <a:scrgbClr r="0" g="0" b="0"/>
        </a:effectRef>
        <a:fontRef idx="minor"/>
      </dsp:style>
    </dsp:sp>
    <dsp:sp modelId="{09DA1A9B-13D5-4096-8DA9-4909C8F26F6E}">
      <dsp:nvSpPr>
        <dsp:cNvPr id="0" name=""/>
        <dsp:cNvSpPr/>
      </dsp:nvSpPr>
      <dsp:spPr>
        <a:xfrm>
          <a:off x="3935343" y="3557857"/>
          <a:ext cx="1512423" cy="983075"/>
        </a:xfrm>
        <a:prstGeom prst="roundRect">
          <a:avLst/>
        </a:prstGeom>
        <a:solidFill>
          <a:srgbClr val="B3B340">
            <a:shade val="80000"/>
            <a:hueOff val="0"/>
            <a:satOff val="-7314"/>
            <a:lumOff val="14073"/>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panose="020B0604020202020204" pitchFamily="34" charset="0"/>
              <a:ea typeface="+mn-ea"/>
              <a:cs typeface="Arial" panose="020B0604020202020204" pitchFamily="34" charset="0"/>
            </a:rPr>
            <a:t>Sau </a:t>
          </a:r>
          <a:r>
            <a:rPr lang="en-US" sz="2400" kern="1200" dirty="0" err="1">
              <a:solidFill>
                <a:srgbClr val="FFFFFF"/>
              </a:solidFill>
              <a:latin typeface="Arial" panose="020B0604020202020204" pitchFamily="34" charset="0"/>
              <a:ea typeface="+mn-ea"/>
              <a:cs typeface="Arial" panose="020B0604020202020204" pitchFamily="34" charset="0"/>
            </a:rPr>
            <a:t>đợt</a:t>
          </a:r>
          <a:r>
            <a:rPr lang="en-US" sz="2400" kern="1200" dirty="0">
              <a:solidFill>
                <a:srgbClr val="FFFFFF"/>
              </a:solidFill>
              <a:latin typeface="Arial" panose="020B0604020202020204" pitchFamily="34" charset="0"/>
              <a:ea typeface="+mn-ea"/>
              <a:cs typeface="Arial" panose="020B0604020202020204" pitchFamily="34" charset="0"/>
            </a:rPr>
            <a:t> </a:t>
          </a:r>
          <a:r>
            <a:rPr lang="en-US" sz="2400" kern="1200" dirty="0" err="1">
              <a:solidFill>
                <a:srgbClr val="FFFFFF"/>
              </a:solidFill>
              <a:latin typeface="Arial" panose="020B0604020202020204" pitchFamily="34" charset="0"/>
              <a:ea typeface="+mn-ea"/>
              <a:cs typeface="Arial" panose="020B0604020202020204" pitchFamily="34" charset="0"/>
            </a:rPr>
            <a:t>cấp</a:t>
          </a:r>
          <a:r>
            <a:rPr lang="en-US" sz="2400" kern="1200" dirty="0">
              <a:solidFill>
                <a:srgbClr val="FFFFFF"/>
              </a:solidFill>
              <a:latin typeface="Arial" panose="020B0604020202020204" pitchFamily="34" charset="0"/>
              <a:ea typeface="+mn-ea"/>
              <a:cs typeface="Arial" panose="020B0604020202020204" pitchFamily="34" charset="0"/>
            </a:rPr>
            <a:t> </a:t>
          </a:r>
          <a:r>
            <a:rPr lang="en-US" sz="1600" kern="1200" baseline="30000" dirty="0">
              <a:solidFill>
                <a:srgbClr val="FFFFFF"/>
              </a:solidFill>
              <a:latin typeface="Arial" panose="020B0604020202020204" pitchFamily="34" charset="0"/>
              <a:ea typeface="+mn-ea"/>
              <a:cs typeface="Arial" panose="020B0604020202020204" pitchFamily="34" charset="0"/>
            </a:rPr>
            <a:t>3</a:t>
          </a:r>
          <a:endParaRPr lang="en-US" sz="2400" kern="1200" dirty="0">
            <a:solidFill>
              <a:srgbClr val="FFFFFF"/>
            </a:solidFill>
            <a:latin typeface="Arial" panose="020B0604020202020204" pitchFamily="34" charset="0"/>
            <a:ea typeface="+mn-ea"/>
            <a:cs typeface="Arial" panose="020B0604020202020204" pitchFamily="34" charset="0"/>
          </a:endParaRPr>
        </a:p>
      </dsp:txBody>
      <dsp:txXfrm>
        <a:off x="3983333" y="3605847"/>
        <a:ext cx="1416443" cy="887095"/>
      </dsp:txXfrm>
    </dsp:sp>
    <dsp:sp modelId="{25D8C95E-04E2-4AD5-BD7F-407C6C04A4A1}">
      <dsp:nvSpPr>
        <dsp:cNvPr id="0" name=""/>
        <dsp:cNvSpPr/>
      </dsp:nvSpPr>
      <dsp:spPr>
        <a:xfrm>
          <a:off x="1569764" y="492633"/>
          <a:ext cx="3932258" cy="3932258"/>
        </a:xfrm>
        <a:custGeom>
          <a:avLst/>
          <a:gdLst/>
          <a:ahLst/>
          <a:cxnLst/>
          <a:rect l="0" t="0" r="0" b="0"/>
          <a:pathLst>
            <a:path>
              <a:moveTo>
                <a:pt x="2357753" y="3892860"/>
              </a:moveTo>
              <a:arcTo wR="1966129" hR="1966129" stAng="4710640" swAng="1378720"/>
            </a:path>
          </a:pathLst>
        </a:custGeom>
        <a:noFill/>
        <a:ln w="6350" cap="flat" cmpd="sng" algn="ctr">
          <a:solidFill>
            <a:srgbClr val="B3B340">
              <a:shade val="90000"/>
              <a:hueOff val="0"/>
              <a:satOff val="-7170"/>
              <a:lumOff val="12855"/>
              <a:alphaOff val="0"/>
            </a:srgbClr>
          </a:solidFill>
          <a:prstDash val="solid"/>
          <a:miter lim="800000"/>
        </a:ln>
        <a:effectLst/>
      </dsp:spPr>
      <dsp:style>
        <a:lnRef idx="1">
          <a:scrgbClr r="0" g="0" b="0"/>
        </a:lnRef>
        <a:fillRef idx="0">
          <a:scrgbClr r="0" g="0" b="0"/>
        </a:fillRef>
        <a:effectRef idx="0">
          <a:scrgbClr r="0" g="0" b="0"/>
        </a:effectRef>
        <a:fontRef idx="minor"/>
      </dsp:style>
    </dsp:sp>
    <dsp:sp modelId="{EDE6C316-D961-476C-AFF8-65E2DB2EB11C}">
      <dsp:nvSpPr>
        <dsp:cNvPr id="0" name=""/>
        <dsp:cNvSpPr/>
      </dsp:nvSpPr>
      <dsp:spPr>
        <a:xfrm>
          <a:off x="1624020" y="3557857"/>
          <a:ext cx="1512423" cy="983075"/>
        </a:xfrm>
        <a:prstGeom prst="roundRect">
          <a:avLst/>
        </a:prstGeom>
        <a:solidFill>
          <a:srgbClr val="B3B340">
            <a:shade val="80000"/>
            <a:hueOff val="0"/>
            <a:satOff val="-10971"/>
            <a:lumOff val="21109"/>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FFFFFF"/>
              </a:solidFill>
              <a:latin typeface="Arial" panose="020B0604020202020204" pitchFamily="34" charset="0"/>
              <a:ea typeface="+mn-ea"/>
              <a:cs typeface="Arial" panose="020B0604020202020204" pitchFamily="34" charset="0"/>
            </a:rPr>
            <a:t>Căng</a:t>
          </a:r>
          <a:r>
            <a:rPr lang="en-US" sz="2000" kern="1200" dirty="0">
              <a:solidFill>
                <a:srgbClr val="FFFFFF"/>
              </a:solidFill>
              <a:latin typeface="Arial" panose="020B0604020202020204" pitchFamily="34" charset="0"/>
              <a:ea typeface="+mn-ea"/>
              <a:cs typeface="Arial" panose="020B0604020202020204" pitchFamily="34" charset="0"/>
            </a:rPr>
            <a:t> </a:t>
          </a:r>
          <a:r>
            <a:rPr lang="en-US" sz="2000" kern="1200" dirty="0" err="1">
              <a:solidFill>
                <a:srgbClr val="FFFFFF"/>
              </a:solidFill>
              <a:latin typeface="Arial" panose="020B0604020202020204" pitchFamily="34" charset="0"/>
              <a:ea typeface="+mn-ea"/>
              <a:cs typeface="Arial" panose="020B0604020202020204" pitchFamily="34" charset="0"/>
            </a:rPr>
            <a:t>phồng</a:t>
          </a:r>
          <a:r>
            <a:rPr lang="en-US" sz="2000" kern="1200" dirty="0">
              <a:solidFill>
                <a:srgbClr val="FFFFFF"/>
              </a:solidFill>
              <a:latin typeface="Arial" panose="020B0604020202020204" pitchFamily="34" charset="0"/>
              <a:ea typeface="+mn-ea"/>
              <a:cs typeface="Arial" panose="020B0604020202020204" pitchFamily="34" charset="0"/>
            </a:rPr>
            <a:t> </a:t>
          </a:r>
          <a:r>
            <a:rPr lang="en-US" sz="2000" kern="1200" dirty="0" err="1">
              <a:solidFill>
                <a:srgbClr val="FFFFFF"/>
              </a:solidFill>
              <a:latin typeface="Arial" panose="020B0604020202020204" pitchFamily="34" charset="0"/>
              <a:ea typeface="+mn-ea"/>
              <a:cs typeface="Arial" panose="020B0604020202020204" pitchFamily="34" charset="0"/>
            </a:rPr>
            <a:t>phổi</a:t>
          </a:r>
          <a:r>
            <a:rPr lang="en-US" sz="2000" kern="1200" dirty="0">
              <a:solidFill>
                <a:srgbClr val="FFFFFF"/>
              </a:solidFill>
              <a:latin typeface="Arial" panose="020B0604020202020204" pitchFamily="34" charset="0"/>
              <a:ea typeface="+mn-ea"/>
              <a:cs typeface="Arial" panose="020B0604020202020204" pitchFamily="34" charset="0"/>
            </a:rPr>
            <a:t> </a:t>
          </a:r>
          <a:r>
            <a:rPr lang="en-US" sz="1600" kern="1200" baseline="30000" dirty="0">
              <a:solidFill>
                <a:srgbClr val="FFFFFF"/>
              </a:solidFill>
              <a:latin typeface="Arial" panose="020B0604020202020204" pitchFamily="34" charset="0"/>
              <a:ea typeface="+mn-ea"/>
              <a:cs typeface="Arial" panose="020B0604020202020204" pitchFamily="34" charset="0"/>
            </a:rPr>
            <a:t>4</a:t>
          </a:r>
          <a:endParaRPr lang="en-US" sz="2000" kern="1200" dirty="0">
            <a:solidFill>
              <a:srgbClr val="FFFFFF"/>
            </a:solidFill>
            <a:latin typeface="Arial" panose="020B0604020202020204" pitchFamily="34" charset="0"/>
            <a:ea typeface="+mn-ea"/>
            <a:cs typeface="Arial" panose="020B0604020202020204" pitchFamily="34" charset="0"/>
          </a:endParaRPr>
        </a:p>
      </dsp:txBody>
      <dsp:txXfrm>
        <a:off x="1672010" y="3605847"/>
        <a:ext cx="1416443" cy="887095"/>
      </dsp:txXfrm>
    </dsp:sp>
    <dsp:sp modelId="{5293D1DD-7439-4441-9DD3-31D8A912A6F8}">
      <dsp:nvSpPr>
        <dsp:cNvPr id="0" name=""/>
        <dsp:cNvSpPr/>
      </dsp:nvSpPr>
      <dsp:spPr>
        <a:xfrm>
          <a:off x="1569764" y="492633"/>
          <a:ext cx="3932258" cy="3932258"/>
        </a:xfrm>
        <a:custGeom>
          <a:avLst/>
          <a:gdLst/>
          <a:ahLst/>
          <a:cxnLst/>
          <a:rect l="0" t="0" r="0" b="0"/>
          <a:pathLst>
            <a:path>
              <a:moveTo>
                <a:pt x="328888" y="3054755"/>
              </a:moveTo>
              <a:arcTo wR="1966129" hR="1966129" stAng="8782768" swAng="2198199"/>
            </a:path>
          </a:pathLst>
        </a:custGeom>
        <a:noFill/>
        <a:ln w="6350" cap="flat" cmpd="sng" algn="ctr">
          <a:solidFill>
            <a:srgbClr val="B3B340">
              <a:shade val="90000"/>
              <a:hueOff val="0"/>
              <a:satOff val="-10755"/>
              <a:lumOff val="19283"/>
              <a:alphaOff val="0"/>
            </a:srgbClr>
          </a:solidFill>
          <a:prstDash val="solid"/>
          <a:miter lim="800000"/>
        </a:ln>
        <a:effectLst/>
      </dsp:spPr>
      <dsp:style>
        <a:lnRef idx="1">
          <a:scrgbClr r="0" g="0" b="0"/>
        </a:lnRef>
        <a:fillRef idx="0">
          <a:scrgbClr r="0" g="0" b="0"/>
        </a:fillRef>
        <a:effectRef idx="0">
          <a:scrgbClr r="0" g="0" b="0"/>
        </a:effectRef>
        <a:fontRef idx="minor"/>
      </dsp:style>
    </dsp:sp>
    <dsp:sp modelId="{E3ABD43D-0A06-4D08-A0EA-67AE0A14DC64}">
      <dsp:nvSpPr>
        <dsp:cNvPr id="0" name=""/>
        <dsp:cNvSpPr/>
      </dsp:nvSpPr>
      <dsp:spPr>
        <a:xfrm>
          <a:off x="909782" y="1359658"/>
          <a:ext cx="1512423" cy="983075"/>
        </a:xfrm>
        <a:prstGeom prst="roundRect">
          <a:avLst/>
        </a:prstGeom>
        <a:solidFill>
          <a:srgbClr val="B3B340">
            <a:shade val="80000"/>
            <a:hueOff val="0"/>
            <a:satOff val="-14628"/>
            <a:lumOff val="2814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FFFFF"/>
              </a:solidFill>
              <a:latin typeface="Arial" panose="020B0604020202020204" pitchFamily="34" charset="0"/>
              <a:ea typeface="+mn-ea"/>
              <a:cs typeface="Arial" panose="020B0604020202020204" pitchFamily="34" charset="0"/>
            </a:rPr>
            <a:t>Thấp</a:t>
          </a:r>
          <a:r>
            <a:rPr lang="en-US" sz="2400" kern="1200" dirty="0">
              <a:solidFill>
                <a:srgbClr val="FFFFFF"/>
              </a:solidFill>
              <a:latin typeface="Arial" panose="020B0604020202020204" pitchFamily="34" charset="0"/>
              <a:ea typeface="+mn-ea"/>
              <a:cs typeface="Arial" panose="020B0604020202020204" pitchFamily="34" charset="0"/>
            </a:rPr>
            <a:t> </a:t>
          </a:r>
          <a:r>
            <a:rPr lang="en-US" sz="2400" kern="1200" dirty="0" err="1">
              <a:solidFill>
                <a:srgbClr val="FFFFFF"/>
              </a:solidFill>
              <a:latin typeface="Arial" panose="020B0604020202020204" pitchFamily="34" charset="0"/>
              <a:ea typeface="+mn-ea"/>
              <a:cs typeface="Arial" panose="020B0604020202020204" pitchFamily="34" charset="0"/>
            </a:rPr>
            <a:t>bé</a:t>
          </a:r>
          <a:r>
            <a:rPr lang="en-US" sz="2400" kern="1200" dirty="0">
              <a:solidFill>
                <a:srgbClr val="FFFFFF"/>
              </a:solidFill>
              <a:latin typeface="Arial" panose="020B0604020202020204" pitchFamily="34" charset="0"/>
              <a:ea typeface="+mn-ea"/>
              <a:cs typeface="Arial" panose="020B0604020202020204" pitchFamily="34" charset="0"/>
            </a:rPr>
            <a:t> </a:t>
          </a:r>
          <a:r>
            <a:rPr lang="en-US" sz="1600" kern="1200" baseline="30000" dirty="0">
              <a:solidFill>
                <a:srgbClr val="FFFFFF"/>
              </a:solidFill>
              <a:latin typeface="Arial" panose="020B0604020202020204" pitchFamily="34" charset="0"/>
              <a:ea typeface="+mn-ea"/>
              <a:cs typeface="Arial" panose="020B0604020202020204" pitchFamily="34" charset="0"/>
            </a:rPr>
            <a:t>5</a:t>
          </a:r>
          <a:endParaRPr lang="en-US" sz="2400" kern="1200" dirty="0">
            <a:solidFill>
              <a:srgbClr val="FFFFFF"/>
            </a:solidFill>
            <a:latin typeface="Arial" panose="020B0604020202020204" pitchFamily="34" charset="0"/>
            <a:ea typeface="+mn-ea"/>
            <a:cs typeface="Arial" panose="020B0604020202020204" pitchFamily="34" charset="0"/>
          </a:endParaRPr>
        </a:p>
      </dsp:txBody>
      <dsp:txXfrm>
        <a:off x="957772" y="1407648"/>
        <a:ext cx="1416443" cy="887095"/>
      </dsp:txXfrm>
    </dsp:sp>
    <dsp:sp modelId="{BE66A844-16EB-471D-8AEE-AC7C5812D116}">
      <dsp:nvSpPr>
        <dsp:cNvPr id="0" name=""/>
        <dsp:cNvSpPr/>
      </dsp:nvSpPr>
      <dsp:spPr>
        <a:xfrm>
          <a:off x="1569764" y="492633"/>
          <a:ext cx="3932258" cy="3932258"/>
        </a:xfrm>
        <a:custGeom>
          <a:avLst/>
          <a:gdLst/>
          <a:ahLst/>
          <a:cxnLst/>
          <a:rect l="0" t="0" r="0" b="0"/>
          <a:pathLst>
            <a:path>
              <a:moveTo>
                <a:pt x="342246" y="857675"/>
              </a:moveTo>
              <a:arcTo wR="1966129" hR="1966129" stAng="12859034" swAng="1964005"/>
            </a:path>
          </a:pathLst>
        </a:custGeom>
        <a:noFill/>
        <a:ln w="6350" cap="flat" cmpd="sng" algn="ctr">
          <a:solidFill>
            <a:srgbClr val="B3B340">
              <a:shade val="90000"/>
              <a:hueOff val="0"/>
              <a:satOff val="-14340"/>
              <a:lumOff val="25711"/>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8E1B-F11B-4948-A9DA-857DE7BDFF91}">
      <dsp:nvSpPr>
        <dsp:cNvPr id="0" name=""/>
        <dsp:cNvSpPr/>
      </dsp:nvSpPr>
      <dsp:spPr>
        <a:xfrm rot="5400000">
          <a:off x="-272156" y="273806"/>
          <a:ext cx="1814377" cy="1270064"/>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sysClr val="window" lastClr="FFFFFF"/>
              </a:solidFill>
              <a:latin typeface="Arial" panose="020B0604020202020204" pitchFamily="34" charset="0"/>
              <a:ea typeface="+mn-ea"/>
              <a:cs typeface="Arial" panose="020B0604020202020204" pitchFamily="34" charset="0"/>
            </a:rPr>
            <a:t>1</a:t>
          </a:r>
        </a:p>
      </dsp:txBody>
      <dsp:txXfrm rot="-5400000">
        <a:off x="1" y="636681"/>
        <a:ext cx="1270064" cy="544313"/>
      </dsp:txXfrm>
    </dsp:sp>
    <dsp:sp modelId="{80F10517-8749-424D-BC4F-AD92351602EE}">
      <dsp:nvSpPr>
        <dsp:cNvPr id="0" name=""/>
        <dsp:cNvSpPr/>
      </dsp:nvSpPr>
      <dsp:spPr>
        <a:xfrm rot="5400000">
          <a:off x="4737794" y="-3466080"/>
          <a:ext cx="1179345" cy="8114806"/>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Cơ</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sở</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phối</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hợp</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sp:txBody>
      <dsp:txXfrm rot="-5400000">
        <a:off x="1270064" y="59221"/>
        <a:ext cx="8057235" cy="1064203"/>
      </dsp:txXfrm>
    </dsp:sp>
    <dsp:sp modelId="{D1A7FA31-E356-4537-9066-64837E0C9446}">
      <dsp:nvSpPr>
        <dsp:cNvPr id="0" name=""/>
        <dsp:cNvSpPr/>
      </dsp:nvSpPr>
      <dsp:spPr>
        <a:xfrm rot="5400000">
          <a:off x="-272156" y="1896197"/>
          <a:ext cx="1814377" cy="1270064"/>
        </a:xfrm>
        <a:prstGeom prst="chevron">
          <a:avLst/>
        </a:prstGeom>
        <a:solidFill>
          <a:srgbClr val="9BBB59">
            <a:hueOff val="3750088"/>
            <a:satOff val="-5627"/>
            <a:lumOff val="-915"/>
            <a:alphaOff val="0"/>
          </a:srgbClr>
        </a:solidFill>
        <a:ln w="25400" cap="flat" cmpd="sng" algn="ctr">
          <a:solidFill>
            <a:srgbClr val="9BBB59">
              <a:hueOff val="3750088"/>
              <a:satOff val="-5627"/>
              <a:lumOff val="-915"/>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sysClr val="window" lastClr="FFFFFF"/>
              </a:solidFill>
              <a:latin typeface="Arial" panose="020B0604020202020204" pitchFamily="34" charset="0"/>
              <a:ea typeface="+mn-ea"/>
              <a:cs typeface="Arial" panose="020B0604020202020204" pitchFamily="34" charset="0"/>
            </a:rPr>
            <a:t>2</a:t>
          </a:r>
        </a:p>
      </dsp:txBody>
      <dsp:txXfrm rot="-5400000">
        <a:off x="1" y="2259072"/>
        <a:ext cx="1270064" cy="544313"/>
      </dsp:txXfrm>
    </dsp:sp>
    <dsp:sp modelId="{21CA3725-74A8-47C8-9A53-ECE7BC5B84C8}">
      <dsp:nvSpPr>
        <dsp:cNvPr id="0" name=""/>
        <dsp:cNvSpPr/>
      </dsp:nvSpPr>
      <dsp:spPr>
        <a:xfrm rot="5400000">
          <a:off x="4737794" y="-1843689"/>
          <a:ext cx="1179345" cy="8114806"/>
        </a:xfrm>
        <a:prstGeom prst="round2SameRect">
          <a:avLst/>
        </a:prstGeom>
        <a:solidFill>
          <a:sysClr val="window" lastClr="FFFFFF">
            <a:alpha val="90000"/>
            <a:hueOff val="0"/>
            <a:satOff val="0"/>
            <a:lumOff val="0"/>
            <a:alphaOff val="0"/>
          </a:sysClr>
        </a:solidFill>
        <a:ln w="25400" cap="flat" cmpd="sng" algn="ctr">
          <a:solidFill>
            <a:srgbClr val="9BBB59">
              <a:hueOff val="3750088"/>
              <a:satOff val="-5627"/>
              <a:lumOff val="-91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Dữ</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liệu</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điều</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trị</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duy</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trì</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COPD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và</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hen</a:t>
          </a:r>
        </a:p>
      </dsp:txBody>
      <dsp:txXfrm rot="-5400000">
        <a:off x="1270064" y="1681612"/>
        <a:ext cx="8057235" cy="1064203"/>
      </dsp:txXfrm>
    </dsp:sp>
    <dsp:sp modelId="{19120686-6A93-405A-9155-0CBDAE9A039D}">
      <dsp:nvSpPr>
        <dsp:cNvPr id="0" name=""/>
        <dsp:cNvSpPr/>
      </dsp:nvSpPr>
      <dsp:spPr>
        <a:xfrm rot="5400000">
          <a:off x="-272156" y="3518588"/>
          <a:ext cx="1814377" cy="1270064"/>
        </a:xfrm>
        <a:prstGeom prst="chevron">
          <a:avLst/>
        </a:prstGeom>
        <a:solidFill>
          <a:srgbClr val="9BBB59">
            <a:hueOff val="7500176"/>
            <a:satOff val="-11253"/>
            <a:lumOff val="-1830"/>
            <a:alphaOff val="0"/>
          </a:srgbClr>
        </a:solidFill>
        <a:ln w="25400" cap="flat" cmpd="sng" algn="ctr">
          <a:solidFill>
            <a:srgbClr val="9BBB59">
              <a:hueOff val="7500176"/>
              <a:satOff val="-11253"/>
              <a:lumOff val="-1830"/>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prstClr val="white"/>
              </a:solidFill>
              <a:latin typeface="Arial" panose="020B0604020202020204" pitchFamily="34" charset="0"/>
              <a:ea typeface="+mn-ea"/>
              <a:cs typeface="Arial" panose="020B0604020202020204" pitchFamily="34" charset="0"/>
            </a:rPr>
            <a:t>3</a:t>
          </a:r>
        </a:p>
      </dsp:txBody>
      <dsp:txXfrm rot="-5400000">
        <a:off x="1" y="3881463"/>
        <a:ext cx="1270064" cy="544313"/>
      </dsp:txXfrm>
    </dsp:sp>
    <dsp:sp modelId="{7B7D4DDF-63C7-415F-AA8C-F0F64B064758}">
      <dsp:nvSpPr>
        <dsp:cNvPr id="0" name=""/>
        <dsp:cNvSpPr/>
      </dsp:nvSpPr>
      <dsp:spPr>
        <a:xfrm rot="5400000">
          <a:off x="4737794" y="-221298"/>
          <a:ext cx="1179345" cy="8114806"/>
        </a:xfrm>
        <a:prstGeom prst="round2SameRect">
          <a:avLst/>
        </a:prstGeom>
        <a:solidFill>
          <a:sysClr val="window" lastClr="FFFFFF">
            <a:alpha val="90000"/>
            <a:hueOff val="0"/>
            <a:satOff val="0"/>
            <a:lumOff val="0"/>
            <a:alphaOff val="0"/>
          </a:sysClr>
        </a:solidFill>
        <a:ln w="25400" cap="flat" cmpd="sng" algn="ctr">
          <a:solidFill>
            <a:srgbClr val="9BBB59">
              <a:hueOff val="7500176"/>
              <a:satOff val="-11253"/>
              <a:lumOff val="-183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Bình</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xịt</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định</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liều</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áp</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lực</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của</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các</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sp:txBody>
      <dsp:txXfrm rot="-5400000">
        <a:off x="1270064" y="3304003"/>
        <a:ext cx="8057235" cy="10642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8E1B-F11B-4948-A9DA-857DE7BDFF91}">
      <dsp:nvSpPr>
        <dsp:cNvPr id="0" name=""/>
        <dsp:cNvSpPr/>
      </dsp:nvSpPr>
      <dsp:spPr>
        <a:xfrm rot="5400000">
          <a:off x="-272156" y="273806"/>
          <a:ext cx="1814377" cy="1270064"/>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sysClr val="window" lastClr="FFFFFF"/>
              </a:solidFill>
              <a:latin typeface="Arial" panose="020B0604020202020204" pitchFamily="34" charset="0"/>
              <a:ea typeface="+mn-ea"/>
              <a:cs typeface="Arial" panose="020B0604020202020204" pitchFamily="34" charset="0"/>
            </a:rPr>
            <a:t>1</a:t>
          </a:r>
        </a:p>
      </dsp:txBody>
      <dsp:txXfrm rot="-5400000">
        <a:off x="1" y="636681"/>
        <a:ext cx="1270064" cy="544313"/>
      </dsp:txXfrm>
    </dsp:sp>
    <dsp:sp modelId="{80F10517-8749-424D-BC4F-AD92351602EE}">
      <dsp:nvSpPr>
        <dsp:cNvPr id="0" name=""/>
        <dsp:cNvSpPr/>
      </dsp:nvSpPr>
      <dsp:spPr>
        <a:xfrm rot="5400000">
          <a:off x="4971158" y="-3699444"/>
          <a:ext cx="1179345" cy="8581534"/>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Cơ</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sở</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phối</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hợp</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sp:txBody>
      <dsp:txXfrm rot="-5400000">
        <a:off x="1270064" y="59221"/>
        <a:ext cx="8523963" cy="1064203"/>
      </dsp:txXfrm>
    </dsp:sp>
    <dsp:sp modelId="{D1A7FA31-E356-4537-9066-64837E0C9446}">
      <dsp:nvSpPr>
        <dsp:cNvPr id="0" name=""/>
        <dsp:cNvSpPr/>
      </dsp:nvSpPr>
      <dsp:spPr>
        <a:xfrm rot="5400000">
          <a:off x="-272156" y="1896197"/>
          <a:ext cx="1814377" cy="1270064"/>
        </a:xfrm>
        <a:prstGeom prst="chevron">
          <a:avLst/>
        </a:prstGeom>
        <a:solidFill>
          <a:srgbClr val="9BBB59">
            <a:hueOff val="3750088"/>
            <a:satOff val="-5627"/>
            <a:lumOff val="-915"/>
            <a:alphaOff val="0"/>
          </a:srgbClr>
        </a:solidFill>
        <a:ln w="25400" cap="flat" cmpd="sng" algn="ctr">
          <a:solidFill>
            <a:srgbClr val="9BBB59">
              <a:hueOff val="3750088"/>
              <a:satOff val="-5627"/>
              <a:lumOff val="-915"/>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sysClr val="window" lastClr="FFFFFF"/>
              </a:solidFill>
              <a:latin typeface="Arial" panose="020B0604020202020204" pitchFamily="34" charset="0"/>
              <a:ea typeface="+mn-ea"/>
              <a:cs typeface="Arial" panose="020B0604020202020204" pitchFamily="34" charset="0"/>
            </a:rPr>
            <a:t>2</a:t>
          </a:r>
        </a:p>
      </dsp:txBody>
      <dsp:txXfrm rot="-5400000">
        <a:off x="1" y="2259072"/>
        <a:ext cx="1270064" cy="544313"/>
      </dsp:txXfrm>
    </dsp:sp>
    <dsp:sp modelId="{21CA3725-74A8-47C8-9A53-ECE7BC5B84C8}">
      <dsp:nvSpPr>
        <dsp:cNvPr id="0" name=""/>
        <dsp:cNvSpPr/>
      </dsp:nvSpPr>
      <dsp:spPr>
        <a:xfrm rot="5400000">
          <a:off x="4971158" y="-2077053"/>
          <a:ext cx="1179345" cy="8581534"/>
        </a:xfrm>
        <a:prstGeom prst="round2SameRect">
          <a:avLst/>
        </a:prstGeom>
        <a:solidFill>
          <a:sysClr val="window" lastClr="FFFFFF">
            <a:alpha val="90000"/>
            <a:hueOff val="0"/>
            <a:satOff val="0"/>
            <a:lumOff val="0"/>
            <a:alphaOff val="0"/>
          </a:sysClr>
        </a:solidFill>
        <a:ln w="25400" cap="flat" cmpd="sng" algn="ctr">
          <a:solidFill>
            <a:srgbClr val="9BBB59">
              <a:hueOff val="3750088"/>
              <a:satOff val="-5627"/>
              <a:lumOff val="-91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Dữ</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liệu</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điều</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trị</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duy</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trì</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COPD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và</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hen</a:t>
          </a:r>
        </a:p>
      </dsp:txBody>
      <dsp:txXfrm rot="-5400000">
        <a:off x="1270064" y="1681612"/>
        <a:ext cx="8523963" cy="1064203"/>
      </dsp:txXfrm>
    </dsp:sp>
    <dsp:sp modelId="{19120686-6A93-405A-9155-0CBDAE9A039D}">
      <dsp:nvSpPr>
        <dsp:cNvPr id="0" name=""/>
        <dsp:cNvSpPr/>
      </dsp:nvSpPr>
      <dsp:spPr>
        <a:xfrm rot="5400000">
          <a:off x="-272156" y="3518588"/>
          <a:ext cx="1814377" cy="1270064"/>
        </a:xfrm>
        <a:prstGeom prst="chevron">
          <a:avLst/>
        </a:prstGeom>
        <a:solidFill>
          <a:srgbClr val="9BBB59">
            <a:hueOff val="7500176"/>
            <a:satOff val="-11253"/>
            <a:lumOff val="-1830"/>
            <a:alphaOff val="0"/>
          </a:srgbClr>
        </a:solidFill>
        <a:ln w="25400" cap="flat" cmpd="sng" algn="ctr">
          <a:solidFill>
            <a:srgbClr val="9BBB59">
              <a:hueOff val="7500176"/>
              <a:satOff val="-11253"/>
              <a:lumOff val="-1830"/>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prstClr val="white"/>
              </a:solidFill>
              <a:latin typeface="Arial" panose="020B0604020202020204" pitchFamily="34" charset="0"/>
              <a:ea typeface="+mn-ea"/>
              <a:cs typeface="Arial" panose="020B0604020202020204" pitchFamily="34" charset="0"/>
            </a:rPr>
            <a:t>3</a:t>
          </a:r>
        </a:p>
      </dsp:txBody>
      <dsp:txXfrm rot="-5400000">
        <a:off x="1" y="3881463"/>
        <a:ext cx="1270064" cy="544313"/>
      </dsp:txXfrm>
    </dsp:sp>
    <dsp:sp modelId="{7B7D4DDF-63C7-415F-AA8C-F0F64B064758}">
      <dsp:nvSpPr>
        <dsp:cNvPr id="0" name=""/>
        <dsp:cNvSpPr/>
      </dsp:nvSpPr>
      <dsp:spPr>
        <a:xfrm rot="5400000">
          <a:off x="4971158" y="-454662"/>
          <a:ext cx="1179345" cy="8581534"/>
        </a:xfrm>
        <a:prstGeom prst="round2SameRect">
          <a:avLst/>
        </a:prstGeom>
        <a:solidFill>
          <a:sysClr val="window" lastClr="FFFFFF">
            <a:alpha val="90000"/>
            <a:hueOff val="0"/>
            <a:satOff val="0"/>
            <a:lumOff val="0"/>
            <a:alphaOff val="0"/>
          </a:sysClr>
        </a:solidFill>
        <a:ln w="25400" cap="flat" cmpd="sng" algn="ctr">
          <a:solidFill>
            <a:srgbClr val="9BBB59">
              <a:hueOff val="7500176"/>
              <a:satOff val="-11253"/>
              <a:lumOff val="-183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Bình</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xịt</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định</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liều</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áp</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lực</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của</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các</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sp:txBody>
      <dsp:txXfrm rot="-5400000">
        <a:off x="1270064" y="3304003"/>
        <a:ext cx="8523963" cy="10642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8E1B-F11B-4948-A9DA-857DE7BDFF91}">
      <dsp:nvSpPr>
        <dsp:cNvPr id="0" name=""/>
        <dsp:cNvSpPr/>
      </dsp:nvSpPr>
      <dsp:spPr>
        <a:xfrm rot="5400000">
          <a:off x="-272156" y="273806"/>
          <a:ext cx="1814377" cy="1270064"/>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sysClr val="window" lastClr="FFFFFF"/>
              </a:solidFill>
              <a:latin typeface="Arial" panose="020B0604020202020204" pitchFamily="34" charset="0"/>
              <a:ea typeface="+mn-ea"/>
              <a:cs typeface="Arial" panose="020B0604020202020204" pitchFamily="34" charset="0"/>
            </a:rPr>
            <a:t>1</a:t>
          </a:r>
        </a:p>
      </dsp:txBody>
      <dsp:txXfrm rot="-5400000">
        <a:off x="1" y="636681"/>
        <a:ext cx="1270064" cy="544313"/>
      </dsp:txXfrm>
    </dsp:sp>
    <dsp:sp modelId="{80F10517-8749-424D-BC4F-AD92351602EE}">
      <dsp:nvSpPr>
        <dsp:cNvPr id="0" name=""/>
        <dsp:cNvSpPr/>
      </dsp:nvSpPr>
      <dsp:spPr>
        <a:xfrm rot="5400000">
          <a:off x="4670406" y="-3398692"/>
          <a:ext cx="1179345" cy="7980030"/>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Cơ</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sở</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phối</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hợp</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sp:txBody>
      <dsp:txXfrm rot="-5400000">
        <a:off x="1270064" y="59221"/>
        <a:ext cx="7922459" cy="1064203"/>
      </dsp:txXfrm>
    </dsp:sp>
    <dsp:sp modelId="{D1A7FA31-E356-4537-9066-64837E0C9446}">
      <dsp:nvSpPr>
        <dsp:cNvPr id="0" name=""/>
        <dsp:cNvSpPr/>
      </dsp:nvSpPr>
      <dsp:spPr>
        <a:xfrm rot="5400000">
          <a:off x="-272156" y="1896197"/>
          <a:ext cx="1814377" cy="1270064"/>
        </a:xfrm>
        <a:prstGeom prst="chevron">
          <a:avLst/>
        </a:prstGeom>
        <a:solidFill>
          <a:srgbClr val="9BBB59">
            <a:hueOff val="3750088"/>
            <a:satOff val="-5627"/>
            <a:lumOff val="-915"/>
            <a:alphaOff val="0"/>
          </a:srgbClr>
        </a:solidFill>
        <a:ln w="25400" cap="flat" cmpd="sng" algn="ctr">
          <a:solidFill>
            <a:srgbClr val="9BBB59">
              <a:hueOff val="3750088"/>
              <a:satOff val="-5627"/>
              <a:lumOff val="-915"/>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sysClr val="window" lastClr="FFFFFF"/>
              </a:solidFill>
              <a:latin typeface="Arial" panose="020B0604020202020204" pitchFamily="34" charset="0"/>
              <a:ea typeface="+mn-ea"/>
              <a:cs typeface="Arial" panose="020B0604020202020204" pitchFamily="34" charset="0"/>
            </a:rPr>
            <a:t>2</a:t>
          </a:r>
        </a:p>
      </dsp:txBody>
      <dsp:txXfrm rot="-5400000">
        <a:off x="1" y="2259072"/>
        <a:ext cx="1270064" cy="544313"/>
      </dsp:txXfrm>
    </dsp:sp>
    <dsp:sp modelId="{21CA3725-74A8-47C8-9A53-ECE7BC5B84C8}">
      <dsp:nvSpPr>
        <dsp:cNvPr id="0" name=""/>
        <dsp:cNvSpPr/>
      </dsp:nvSpPr>
      <dsp:spPr>
        <a:xfrm rot="5400000">
          <a:off x="4670406" y="-1776301"/>
          <a:ext cx="1179345" cy="7980030"/>
        </a:xfrm>
        <a:prstGeom prst="round2SameRect">
          <a:avLst/>
        </a:prstGeom>
        <a:solidFill>
          <a:sysClr val="window" lastClr="FFFFFF">
            <a:alpha val="90000"/>
            <a:hueOff val="0"/>
            <a:satOff val="0"/>
            <a:lumOff val="0"/>
            <a:alphaOff val="0"/>
          </a:sysClr>
        </a:solidFill>
        <a:ln w="25400" cap="flat" cmpd="sng" algn="ctr">
          <a:solidFill>
            <a:srgbClr val="9BBB59">
              <a:hueOff val="3750088"/>
              <a:satOff val="-5627"/>
              <a:lumOff val="-91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Dữ</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liệu</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điều</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trị</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duy</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trì</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COPD </a:t>
          </a:r>
          <a:r>
            <a:rPr lang="en-US" sz="2800" b="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và</a:t>
          </a:r>
          <a:r>
            <a:rPr lang="en-US" sz="28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hen</a:t>
          </a:r>
        </a:p>
      </dsp:txBody>
      <dsp:txXfrm rot="-5400000">
        <a:off x="1270064" y="1681612"/>
        <a:ext cx="7922459" cy="1064203"/>
      </dsp:txXfrm>
    </dsp:sp>
    <dsp:sp modelId="{19120686-6A93-405A-9155-0CBDAE9A039D}">
      <dsp:nvSpPr>
        <dsp:cNvPr id="0" name=""/>
        <dsp:cNvSpPr/>
      </dsp:nvSpPr>
      <dsp:spPr>
        <a:xfrm rot="5400000">
          <a:off x="-272156" y="3518588"/>
          <a:ext cx="1814377" cy="1270064"/>
        </a:xfrm>
        <a:prstGeom prst="chevron">
          <a:avLst/>
        </a:prstGeom>
        <a:solidFill>
          <a:srgbClr val="9BBB59">
            <a:hueOff val="7500176"/>
            <a:satOff val="-11253"/>
            <a:lumOff val="-1830"/>
            <a:alphaOff val="0"/>
          </a:srgbClr>
        </a:solidFill>
        <a:ln w="25400" cap="flat" cmpd="sng" algn="ctr">
          <a:solidFill>
            <a:srgbClr val="9BBB59">
              <a:hueOff val="7500176"/>
              <a:satOff val="-11253"/>
              <a:lumOff val="-1830"/>
              <a:alphaOff val="0"/>
            </a:srgbClr>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prstClr val="white"/>
              </a:solidFill>
              <a:latin typeface="Arial" panose="020B0604020202020204" pitchFamily="34" charset="0"/>
              <a:ea typeface="+mn-ea"/>
              <a:cs typeface="Arial" panose="020B0604020202020204" pitchFamily="34" charset="0"/>
            </a:rPr>
            <a:t>3</a:t>
          </a:r>
        </a:p>
      </dsp:txBody>
      <dsp:txXfrm rot="-5400000">
        <a:off x="1" y="3881463"/>
        <a:ext cx="1270064" cy="544313"/>
      </dsp:txXfrm>
    </dsp:sp>
    <dsp:sp modelId="{7B7D4DDF-63C7-415F-AA8C-F0F64B064758}">
      <dsp:nvSpPr>
        <dsp:cNvPr id="0" name=""/>
        <dsp:cNvSpPr/>
      </dsp:nvSpPr>
      <dsp:spPr>
        <a:xfrm rot="5400000">
          <a:off x="4670406" y="-153910"/>
          <a:ext cx="1179345" cy="7980030"/>
        </a:xfrm>
        <a:prstGeom prst="round2SameRect">
          <a:avLst/>
        </a:prstGeom>
        <a:solidFill>
          <a:sysClr val="window" lastClr="FFFFFF">
            <a:alpha val="90000"/>
            <a:hueOff val="0"/>
            <a:satOff val="0"/>
            <a:lumOff val="0"/>
            <a:alphaOff val="0"/>
          </a:sysClr>
        </a:solidFill>
        <a:ln w="25400" cap="flat" cmpd="sng" algn="ctr">
          <a:solidFill>
            <a:srgbClr val="9BBB59">
              <a:hueOff val="7500176"/>
              <a:satOff val="-11253"/>
              <a:lumOff val="-183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Bình</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xịt</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định</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liều</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áp</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lực</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của</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800" b="1"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các</a:t>
          </a:r>
          <a:r>
            <a:rPr lang="en-US" sz="28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SABA/SAMA</a:t>
          </a:r>
        </a:p>
      </dsp:txBody>
      <dsp:txXfrm rot="-5400000">
        <a:off x="1270064" y="3304003"/>
        <a:ext cx="7922459" cy="10642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0.71619</cdr:x>
      <cdr:y>0.10419</cdr:y>
    </cdr:from>
    <cdr:to>
      <cdr:x>1</cdr:x>
      <cdr:y>0.21314</cdr:y>
    </cdr:to>
    <cdr:sp macro="" textlink="">
      <cdr:nvSpPr>
        <cdr:cNvPr id="2" name="TextBox 1">
          <a:extLst xmlns:a="http://schemas.openxmlformats.org/drawingml/2006/main">
            <a:ext uri="{FF2B5EF4-FFF2-40B4-BE49-F238E27FC236}">
              <a16:creationId xmlns:a16="http://schemas.microsoft.com/office/drawing/2014/main" id="{44337A72-7168-4A45-B3E8-BF08447391EB}"/>
            </a:ext>
          </a:extLst>
        </cdr:cNvPr>
        <cdr:cNvSpPr txBox="1"/>
      </cdr:nvSpPr>
      <cdr:spPr>
        <a:xfrm xmlns:a="http://schemas.openxmlformats.org/drawingml/2006/main">
          <a:off x="2794634" y="330317"/>
          <a:ext cx="1107440" cy="3454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latin typeface="Arial" panose="020B0604020202020204" pitchFamily="34" charset="0"/>
              <a:cs typeface="Arial" panose="020B0604020202020204" pitchFamily="34" charset="0"/>
            </a:rPr>
            <a:t>p &lt; 0.05</a:t>
          </a:r>
        </a:p>
      </cdr:txBody>
    </cdr:sp>
  </cdr:relSizeAnchor>
</c:userShapes>
</file>

<file path=ppt/drawings/drawing2.xml><?xml version="1.0" encoding="utf-8"?>
<c:userShapes xmlns:c="http://schemas.openxmlformats.org/drawingml/2006/chart">
  <cdr:relSizeAnchor xmlns:cdr="http://schemas.openxmlformats.org/drawingml/2006/chartDrawing">
    <cdr:from>
      <cdr:x>0.23026</cdr:x>
      <cdr:y>0.18439</cdr:y>
    </cdr:from>
    <cdr:to>
      <cdr:x>0.23026</cdr:x>
      <cdr:y>0.31292</cdr:y>
    </cdr:to>
    <cdr:cxnSp macro="">
      <cdr:nvCxnSpPr>
        <cdr:cNvPr id="3" name="Straight Connector 2">
          <a:extLst xmlns:a="http://schemas.openxmlformats.org/drawingml/2006/main">
            <a:ext uri="{FF2B5EF4-FFF2-40B4-BE49-F238E27FC236}">
              <a16:creationId xmlns:a16="http://schemas.microsoft.com/office/drawing/2014/main" id="{47C84511-8163-4BBD-8D67-448354CD6156}"/>
            </a:ext>
          </a:extLst>
        </cdr:cNvPr>
        <cdr:cNvCxnSpPr/>
      </cdr:nvCxnSpPr>
      <cdr:spPr>
        <a:xfrm xmlns:a="http://schemas.openxmlformats.org/drawingml/2006/main" flipV="1">
          <a:off x="2143549" y="892771"/>
          <a:ext cx="0" cy="622302"/>
        </a:xfrm>
        <a:prstGeom xmlns:a="http://schemas.openxmlformats.org/drawingml/2006/main" prst="line">
          <a:avLst/>
        </a:prstGeom>
        <a:ln xmlns:a="http://schemas.openxmlformats.org/drawingml/2006/main" w="28575">
          <a:solidFill>
            <a:srgbClr val="58646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0.41769</cdr:x>
      <cdr:y>0.18543</cdr:y>
    </cdr:from>
    <cdr:to>
      <cdr:x>0.41769</cdr:x>
      <cdr:y>0.37539</cdr:y>
    </cdr:to>
    <cdr:cxnSp macro="">
      <cdr:nvCxnSpPr>
        <cdr:cNvPr id="4" name="Straight Connector 3">
          <a:extLst xmlns:a="http://schemas.openxmlformats.org/drawingml/2006/main">
            <a:ext uri="{FF2B5EF4-FFF2-40B4-BE49-F238E27FC236}">
              <a16:creationId xmlns:a16="http://schemas.microsoft.com/office/drawing/2014/main" id="{7E2B6A21-2764-4F32-BD0F-1E13CC132CA3}"/>
            </a:ext>
          </a:extLst>
        </cdr:cNvPr>
        <cdr:cNvCxnSpPr/>
      </cdr:nvCxnSpPr>
      <cdr:spPr>
        <a:xfrm xmlns:a="http://schemas.openxmlformats.org/drawingml/2006/main" flipV="1">
          <a:off x="3888382" y="897806"/>
          <a:ext cx="0" cy="919723"/>
        </a:xfrm>
        <a:prstGeom xmlns:a="http://schemas.openxmlformats.org/drawingml/2006/main" prst="line">
          <a:avLst/>
        </a:prstGeom>
        <a:ln xmlns:a="http://schemas.openxmlformats.org/drawingml/2006/main" w="28575">
          <a:solidFill>
            <a:srgbClr val="58646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0.22887</cdr:x>
      <cdr:y>0.18605</cdr:y>
    </cdr:from>
    <cdr:to>
      <cdr:x>0.41939</cdr:x>
      <cdr:y>0.18605</cdr:y>
    </cdr:to>
    <cdr:cxnSp macro="">
      <cdr:nvCxnSpPr>
        <cdr:cNvPr id="6" name="Straight Connector 5">
          <a:extLst xmlns:a="http://schemas.openxmlformats.org/drawingml/2006/main">
            <a:ext uri="{FF2B5EF4-FFF2-40B4-BE49-F238E27FC236}">
              <a16:creationId xmlns:a16="http://schemas.microsoft.com/office/drawing/2014/main" id="{86046FAC-B5C2-42EF-AEB5-D0F2BC07C809}"/>
            </a:ext>
          </a:extLst>
        </cdr:cNvPr>
        <cdr:cNvCxnSpPr/>
      </cdr:nvCxnSpPr>
      <cdr:spPr>
        <a:xfrm xmlns:a="http://schemas.openxmlformats.org/drawingml/2006/main">
          <a:off x="2130592" y="900799"/>
          <a:ext cx="1773633" cy="0"/>
        </a:xfrm>
        <a:prstGeom xmlns:a="http://schemas.openxmlformats.org/drawingml/2006/main" prst="line">
          <a:avLst/>
        </a:prstGeom>
        <a:ln xmlns:a="http://schemas.openxmlformats.org/drawingml/2006/main" w="28575">
          <a:solidFill>
            <a:srgbClr val="58646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0.24663</cdr:x>
      <cdr:y>0.28017</cdr:y>
    </cdr:from>
    <cdr:to>
      <cdr:x>0.24663</cdr:x>
      <cdr:y>0.31256</cdr:y>
    </cdr:to>
    <cdr:cxnSp macro="">
      <cdr:nvCxnSpPr>
        <cdr:cNvPr id="12" name="Straight Connector 11">
          <a:extLst xmlns:a="http://schemas.openxmlformats.org/drawingml/2006/main">
            <a:ext uri="{FF2B5EF4-FFF2-40B4-BE49-F238E27FC236}">
              <a16:creationId xmlns:a16="http://schemas.microsoft.com/office/drawing/2014/main" id="{C611D975-DCE1-4AB1-A519-054A06736F10}"/>
            </a:ext>
          </a:extLst>
        </cdr:cNvPr>
        <cdr:cNvCxnSpPr/>
      </cdr:nvCxnSpPr>
      <cdr:spPr>
        <a:xfrm xmlns:a="http://schemas.openxmlformats.org/drawingml/2006/main" flipV="1">
          <a:off x="2295941" y="1356515"/>
          <a:ext cx="0" cy="156800"/>
        </a:xfrm>
        <a:prstGeom xmlns:a="http://schemas.openxmlformats.org/drawingml/2006/main" prst="line">
          <a:avLst/>
        </a:prstGeom>
        <a:ln xmlns:a="http://schemas.openxmlformats.org/drawingml/2006/main" w="28575">
          <a:solidFill>
            <a:srgbClr val="58646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0.5999</cdr:x>
      <cdr:y>0.28268</cdr:y>
    </cdr:from>
    <cdr:to>
      <cdr:x>0.5999</cdr:x>
      <cdr:y>0.71533</cdr:y>
    </cdr:to>
    <cdr:cxnSp macro="">
      <cdr:nvCxnSpPr>
        <cdr:cNvPr id="13" name="Straight Connector 12">
          <a:extLst xmlns:a="http://schemas.openxmlformats.org/drawingml/2006/main">
            <a:ext uri="{FF2B5EF4-FFF2-40B4-BE49-F238E27FC236}">
              <a16:creationId xmlns:a16="http://schemas.microsoft.com/office/drawing/2014/main" id="{FE28B91B-E183-424D-A23B-2458D6415D5A}"/>
            </a:ext>
          </a:extLst>
        </cdr:cNvPr>
        <cdr:cNvCxnSpPr/>
      </cdr:nvCxnSpPr>
      <cdr:spPr>
        <a:xfrm xmlns:a="http://schemas.openxmlformats.org/drawingml/2006/main" flipV="1">
          <a:off x="5584621" y="1368666"/>
          <a:ext cx="0" cy="2094783"/>
        </a:xfrm>
        <a:prstGeom xmlns:a="http://schemas.openxmlformats.org/drawingml/2006/main" prst="line">
          <a:avLst/>
        </a:prstGeom>
        <a:ln xmlns:a="http://schemas.openxmlformats.org/drawingml/2006/main" w="28575">
          <a:solidFill>
            <a:srgbClr val="58646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0.2453</cdr:x>
      <cdr:y>0.28201</cdr:y>
    </cdr:from>
    <cdr:to>
      <cdr:x>0.60136</cdr:x>
      <cdr:y>0.28201</cdr:y>
    </cdr:to>
    <cdr:cxnSp macro="">
      <cdr:nvCxnSpPr>
        <cdr:cNvPr id="14" name="Straight Connector 13">
          <a:extLst xmlns:a="http://schemas.openxmlformats.org/drawingml/2006/main">
            <a:ext uri="{FF2B5EF4-FFF2-40B4-BE49-F238E27FC236}">
              <a16:creationId xmlns:a16="http://schemas.microsoft.com/office/drawing/2014/main" id="{E125907D-F1E1-4481-89E2-C99C63811665}"/>
            </a:ext>
          </a:extLst>
        </cdr:cNvPr>
        <cdr:cNvCxnSpPr/>
      </cdr:nvCxnSpPr>
      <cdr:spPr>
        <a:xfrm xmlns:a="http://schemas.openxmlformats.org/drawingml/2006/main">
          <a:off x="2283605" y="1365433"/>
          <a:ext cx="3314607" cy="0"/>
        </a:xfrm>
        <a:prstGeom xmlns:a="http://schemas.openxmlformats.org/drawingml/2006/main" prst="line">
          <a:avLst/>
        </a:prstGeom>
        <a:ln xmlns:a="http://schemas.openxmlformats.org/drawingml/2006/main" w="28575">
          <a:solidFill>
            <a:srgbClr val="58646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72E56-E099-4B27-98AF-99E77D50D517}"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8B8A8-BB08-4233-AB56-0619610BB2EB}" type="slidenum">
              <a:rPr lang="en-US" smtClean="0"/>
              <a:t>‹#›</a:t>
            </a:fld>
            <a:endParaRPr lang="en-US"/>
          </a:p>
        </p:txBody>
      </p:sp>
    </p:spTree>
    <p:extLst>
      <p:ext uri="{BB962C8B-B14F-4D97-AF65-F5344CB8AC3E}">
        <p14:creationId xmlns:p14="http://schemas.microsoft.com/office/powerpoint/2010/main" val="337812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aojournal.biomedcentral.com/articles/10.1186/s40413-016-0119-y#CR10"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aojournal.biomedcentral.com/articles/10.1186/s40413-016-0119-y#CR1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F128B2-8585-4284-AFC9-93FA73840ABC}" type="slidenum">
              <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de-DE"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pPr eaLnBrk="1" hangingPunct="1"/>
            <a:endParaRPr lang="de-DE" altLang="de-DE"/>
          </a:p>
        </p:txBody>
      </p:sp>
    </p:spTree>
    <p:extLst>
      <p:ext uri="{BB962C8B-B14F-4D97-AF65-F5344CB8AC3E}">
        <p14:creationId xmlns:p14="http://schemas.microsoft.com/office/powerpoint/2010/main" val="2175900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err="1"/>
              <a:t>Dẫn</a:t>
            </a:r>
            <a:r>
              <a:rPr lang="en-US" b="1" dirty="0"/>
              <a:t>:</a:t>
            </a:r>
            <a:r>
              <a:rPr lang="en-US" baseline="0" dirty="0"/>
              <a:t> </a:t>
            </a:r>
            <a:r>
              <a:rPr lang="en-US" dirty="0" err="1"/>
              <a:t>Và</a:t>
            </a:r>
            <a:r>
              <a:rPr lang="en-US" baseline="0" dirty="0"/>
              <a:t> </a:t>
            </a:r>
            <a:r>
              <a:rPr lang="en-US" baseline="0" dirty="0" err="1"/>
              <a:t>màn</a:t>
            </a:r>
            <a:r>
              <a:rPr lang="en-US" baseline="0" dirty="0"/>
              <a:t> </a:t>
            </a:r>
            <a:r>
              <a:rPr lang="en-US" baseline="0" dirty="0" err="1"/>
              <a:t>sương</a:t>
            </a:r>
            <a:r>
              <a:rPr lang="en-US" baseline="0" dirty="0"/>
              <a:t> do </a:t>
            </a:r>
            <a:r>
              <a:rPr lang="en-US" baseline="0" dirty="0" err="1"/>
              <a:t>dụng</a:t>
            </a:r>
            <a:r>
              <a:rPr lang="en-US" baseline="0" dirty="0"/>
              <a:t> </a:t>
            </a:r>
            <a:r>
              <a:rPr lang="en-US" baseline="0" dirty="0" err="1"/>
              <a:t>cụ</a:t>
            </a:r>
            <a:r>
              <a:rPr lang="en-US" baseline="0" dirty="0"/>
              <a:t> </a:t>
            </a:r>
            <a:r>
              <a:rPr lang="en-US" baseline="0" dirty="0" err="1"/>
              <a:t>Respimat</a:t>
            </a:r>
            <a:r>
              <a:rPr lang="en-US" baseline="0" dirty="0"/>
              <a:t> </a:t>
            </a:r>
            <a:r>
              <a:rPr lang="en-US" baseline="0" dirty="0" err="1"/>
              <a:t>tạo</a:t>
            </a:r>
            <a:r>
              <a:rPr lang="en-US" baseline="0" dirty="0"/>
              <a:t> </a:t>
            </a:r>
            <a:r>
              <a:rPr lang="en-US" baseline="0" dirty="0" err="1"/>
              <a:t>ra</a:t>
            </a:r>
            <a:r>
              <a:rPr lang="en-US" baseline="0" dirty="0"/>
              <a:t> </a:t>
            </a:r>
            <a:r>
              <a:rPr lang="en-US" baseline="0" dirty="0" err="1"/>
              <a:t>là</a:t>
            </a:r>
            <a:r>
              <a:rPr lang="en-US" baseline="0" dirty="0"/>
              <a:t> </a:t>
            </a:r>
            <a:r>
              <a:rPr lang="en-US" baseline="0" dirty="0" err="1"/>
              <a:t>dạng</a:t>
            </a:r>
            <a:r>
              <a:rPr lang="en-US" baseline="0" dirty="0"/>
              <a:t> </a:t>
            </a:r>
            <a:r>
              <a:rPr lang="en-US" baseline="0" dirty="0" err="1"/>
              <a:t>phun</a:t>
            </a:r>
            <a:r>
              <a:rPr lang="en-US" baseline="0" dirty="0"/>
              <a:t> </a:t>
            </a:r>
            <a:r>
              <a:rPr lang="en-US" baseline="0" dirty="0" err="1"/>
              <a:t>sương</a:t>
            </a:r>
            <a:r>
              <a:rPr lang="en-US" baseline="0" dirty="0"/>
              <a:t> </a:t>
            </a:r>
            <a:r>
              <a:rPr lang="en-US" baseline="0" dirty="0" err="1"/>
              <a:t>hạt</a:t>
            </a:r>
            <a:r>
              <a:rPr lang="en-US" baseline="0" dirty="0"/>
              <a:t> </a:t>
            </a:r>
            <a:r>
              <a:rPr lang="en-US" baseline="0" dirty="0" err="1"/>
              <a:t>mịn</a:t>
            </a:r>
            <a:r>
              <a:rPr lang="en-US" baseline="0" dirty="0"/>
              <a:t> </a:t>
            </a:r>
            <a:r>
              <a:rPr lang="en-US" baseline="0" dirty="0" err="1"/>
              <a:t>giúp</a:t>
            </a:r>
            <a:r>
              <a:rPr lang="en-US" baseline="0" dirty="0"/>
              <a:t> </a:t>
            </a:r>
            <a:r>
              <a:rPr lang="en-US" baseline="0" dirty="0" err="1"/>
              <a:t>phân</a:t>
            </a:r>
            <a:r>
              <a:rPr lang="en-US" baseline="0" dirty="0"/>
              <a:t> </a:t>
            </a:r>
            <a:r>
              <a:rPr lang="en-US" baseline="0" dirty="0" err="1"/>
              <a:t>phối</a:t>
            </a:r>
            <a:r>
              <a:rPr lang="en-US" baseline="0" dirty="0"/>
              <a:t> </a:t>
            </a:r>
            <a:r>
              <a:rPr lang="en-US" baseline="0" dirty="0" err="1"/>
              <a:t>thuốc</a:t>
            </a:r>
            <a:r>
              <a:rPr lang="en-US" baseline="0" dirty="0"/>
              <a:t> </a:t>
            </a:r>
            <a:r>
              <a:rPr lang="en-US" baseline="0" dirty="0" err="1"/>
              <a:t>vào</a:t>
            </a:r>
            <a:r>
              <a:rPr lang="en-US" baseline="0" dirty="0"/>
              <a:t> </a:t>
            </a:r>
            <a:r>
              <a:rPr lang="en-US" baseline="0" dirty="0" err="1"/>
              <a:t>phổi</a:t>
            </a:r>
            <a:r>
              <a:rPr lang="en-US" baseline="0" dirty="0"/>
              <a:t> </a:t>
            </a:r>
            <a:r>
              <a:rPr lang="en-US" baseline="0" dirty="0" err="1"/>
              <a:t>sâu</a:t>
            </a:r>
            <a:r>
              <a:rPr lang="en-US" baseline="0" dirty="0"/>
              <a:t> </a:t>
            </a:r>
            <a:r>
              <a:rPr lang="en-US" baseline="0" dirty="0" err="1"/>
              <a:t>hơn</a:t>
            </a:r>
            <a:r>
              <a:rPr lang="en-US" baseline="0" dirty="0"/>
              <a:t> </a:t>
            </a:r>
            <a:r>
              <a:rPr lang="en-US" baseline="0" dirty="0" err="1"/>
              <a:t>trong</a:t>
            </a:r>
            <a:r>
              <a:rPr lang="en-US" baseline="0" dirty="0"/>
              <a:t> </a:t>
            </a:r>
            <a:r>
              <a:rPr lang="en-US" baseline="0" dirty="0" err="1"/>
              <a:t>phổi</a:t>
            </a:r>
            <a:r>
              <a:rPr lang="en-US" baseline="0" dirty="0"/>
              <a:t> </a:t>
            </a:r>
            <a:r>
              <a:rPr lang="en-US" baseline="0" dirty="0" err="1"/>
              <a:t>bệnh</a:t>
            </a:r>
            <a:r>
              <a:rPr lang="en-US" baseline="0" dirty="0"/>
              <a:t> </a:t>
            </a:r>
            <a:r>
              <a:rPr lang="en-US" baseline="0" dirty="0" err="1"/>
              <a:t>nhân</a:t>
            </a:r>
            <a:r>
              <a:rPr lang="en-US" baseline="0" dirty="0"/>
              <a:t>.</a:t>
            </a:r>
          </a:p>
          <a:p>
            <a:endParaRPr lang="en-US" baseline="0" dirty="0"/>
          </a:p>
          <a:p>
            <a:r>
              <a:rPr lang="en-US" b="1" baseline="0" dirty="0" err="1"/>
              <a:t>Vào</a:t>
            </a:r>
            <a:r>
              <a:rPr lang="en-US" b="1" baseline="0" dirty="0"/>
              <a:t> </a:t>
            </a:r>
            <a:r>
              <a:rPr lang="en-US" b="1" baseline="0" dirty="0" err="1"/>
              <a:t>Đề</a:t>
            </a:r>
            <a:r>
              <a:rPr lang="en-US" b="1" baseline="0" dirty="0"/>
              <a:t>: </a:t>
            </a:r>
            <a:r>
              <a:rPr lang="en-US" baseline="0" dirty="0" err="1"/>
              <a:t>Các</a:t>
            </a:r>
            <a:r>
              <a:rPr lang="en-US" baseline="0" dirty="0"/>
              <a:t> </a:t>
            </a:r>
            <a:r>
              <a:rPr lang="en-US" baseline="0" dirty="0" err="1"/>
              <a:t>nghiên</a:t>
            </a:r>
            <a:r>
              <a:rPr lang="en-US" baseline="0" dirty="0"/>
              <a:t> </a:t>
            </a:r>
            <a:r>
              <a:rPr lang="en-US" baseline="0" dirty="0" err="1"/>
              <a:t>cứu</a:t>
            </a:r>
            <a:r>
              <a:rPr lang="en-US" baseline="0" dirty="0"/>
              <a:t> </a:t>
            </a:r>
            <a:r>
              <a:rPr lang="en-US" baseline="0" dirty="0" err="1"/>
              <a:t>về</a:t>
            </a:r>
            <a:r>
              <a:rPr lang="en-US" baseline="0" dirty="0"/>
              <a:t> </a:t>
            </a:r>
            <a:r>
              <a:rPr lang="en-US" baseline="0" dirty="0" err="1"/>
              <a:t>lắng</a:t>
            </a:r>
            <a:r>
              <a:rPr lang="en-US" baseline="0" dirty="0"/>
              <a:t> </a:t>
            </a:r>
            <a:r>
              <a:rPr lang="en-US" baseline="0" dirty="0" err="1"/>
              <a:t>đọng</a:t>
            </a:r>
            <a:r>
              <a:rPr lang="en-US" baseline="0" dirty="0"/>
              <a:t> </a:t>
            </a:r>
            <a:r>
              <a:rPr lang="en-US" baseline="0" dirty="0" err="1"/>
              <a:t>thuốc</a:t>
            </a:r>
            <a:r>
              <a:rPr lang="en-US" baseline="0" dirty="0"/>
              <a:t> </a:t>
            </a:r>
            <a:r>
              <a:rPr lang="en-US" baseline="0" dirty="0" err="1"/>
              <a:t>sâu</a:t>
            </a:r>
            <a:r>
              <a:rPr lang="en-US" baseline="0" dirty="0"/>
              <a:t> </a:t>
            </a:r>
            <a:r>
              <a:rPr lang="en-US" baseline="0" dirty="0" err="1"/>
              <a:t>trong</a:t>
            </a:r>
            <a:r>
              <a:rPr lang="en-US" baseline="0" dirty="0"/>
              <a:t> </a:t>
            </a:r>
            <a:r>
              <a:rPr lang="en-US" baseline="0" dirty="0" err="1"/>
              <a:t>phổi</a:t>
            </a:r>
            <a:r>
              <a:rPr lang="en-US" baseline="0" dirty="0"/>
              <a:t>: </a:t>
            </a:r>
          </a:p>
          <a:p>
            <a:pPr marL="171450" indent="-171450">
              <a:buFont typeface="Arial" panose="020B0604020202020204" pitchFamily="34" charset="0"/>
              <a:buChar char="•"/>
            </a:pPr>
            <a:r>
              <a:rPr lang="en-US" b="1" baseline="0" dirty="0" err="1"/>
              <a:t>Respimat</a:t>
            </a:r>
            <a:r>
              <a:rPr lang="en-US" b="1" baseline="0" dirty="0"/>
              <a:t> </a:t>
            </a:r>
            <a:r>
              <a:rPr lang="en-US" b="1" baseline="0" dirty="0" err="1"/>
              <a:t>lắng</a:t>
            </a:r>
            <a:r>
              <a:rPr lang="en-US" b="1" baseline="0" dirty="0"/>
              <a:t> </a:t>
            </a:r>
            <a:r>
              <a:rPr lang="en-US" b="1" baseline="0" dirty="0" err="1"/>
              <a:t>đọng</a:t>
            </a:r>
            <a:r>
              <a:rPr lang="en-US" b="1" baseline="0" dirty="0"/>
              <a:t> ở </a:t>
            </a:r>
            <a:r>
              <a:rPr lang="en-US" b="1" baseline="0" dirty="0" err="1"/>
              <a:t>phổi</a:t>
            </a:r>
            <a:r>
              <a:rPr lang="en-US" b="1" baseline="0" dirty="0"/>
              <a:t> </a:t>
            </a:r>
            <a:r>
              <a:rPr lang="en-US" b="1" baseline="0" dirty="0" err="1"/>
              <a:t>cao</a:t>
            </a:r>
            <a:r>
              <a:rPr lang="en-US" b="1" baseline="0" dirty="0"/>
              <a:t> </a:t>
            </a:r>
            <a:r>
              <a:rPr lang="en-US" b="1" baseline="0" dirty="0" err="1"/>
              <a:t>hơn</a:t>
            </a:r>
            <a:r>
              <a:rPr lang="en-US" b="1" baseline="0" dirty="0"/>
              <a:t> </a:t>
            </a:r>
            <a:r>
              <a:rPr lang="en-US" baseline="0" dirty="0" err="1"/>
              <a:t>các</a:t>
            </a:r>
            <a:r>
              <a:rPr lang="en-US" baseline="0" dirty="0"/>
              <a:t> </a:t>
            </a:r>
            <a:r>
              <a:rPr lang="en-US" baseline="0" dirty="0" err="1"/>
              <a:t>dụng</a:t>
            </a:r>
            <a:r>
              <a:rPr lang="en-US" baseline="0" dirty="0"/>
              <a:t> </a:t>
            </a:r>
            <a:r>
              <a:rPr lang="en-US" baseline="0" dirty="0" err="1"/>
              <a:t>cụ</a:t>
            </a:r>
            <a:r>
              <a:rPr lang="en-US" baseline="0" dirty="0"/>
              <a:t> DPI </a:t>
            </a:r>
            <a:r>
              <a:rPr lang="en-US" baseline="0" dirty="0" err="1"/>
              <a:t>và</a:t>
            </a:r>
            <a:r>
              <a:rPr lang="en-US" baseline="0" dirty="0"/>
              <a:t> MDI</a:t>
            </a:r>
          </a:p>
          <a:p>
            <a:pPr marL="171450" indent="-171450">
              <a:buFont typeface="Arial" panose="020B0604020202020204" pitchFamily="34" charset="0"/>
              <a:buChar char="•"/>
            </a:pPr>
            <a:r>
              <a:rPr lang="en-US" b="1" baseline="0" dirty="0" err="1"/>
              <a:t>Lực</a:t>
            </a:r>
            <a:r>
              <a:rPr lang="en-US" b="1" baseline="0" dirty="0"/>
              <a:t> </a:t>
            </a:r>
            <a:r>
              <a:rPr lang="en-US" b="1" baseline="0" dirty="0" err="1"/>
              <a:t>hít</a:t>
            </a:r>
            <a:r>
              <a:rPr lang="en-US" b="1" baseline="0" dirty="0"/>
              <a:t> </a:t>
            </a:r>
            <a:r>
              <a:rPr lang="en-US" b="1" baseline="0" dirty="0" err="1"/>
              <a:t>vào</a:t>
            </a:r>
            <a:r>
              <a:rPr lang="en-US" b="1" baseline="0" dirty="0"/>
              <a:t> </a:t>
            </a:r>
            <a:r>
              <a:rPr lang="en-US" b="1" baseline="0" dirty="0" err="1"/>
              <a:t>ít</a:t>
            </a:r>
            <a:r>
              <a:rPr lang="en-US" b="1" baseline="0" dirty="0"/>
              <a:t> </a:t>
            </a:r>
            <a:r>
              <a:rPr lang="en-US" b="1" baseline="0" dirty="0" err="1"/>
              <a:t>hơn</a:t>
            </a:r>
            <a:r>
              <a:rPr lang="en-US" b="1" baseline="0" dirty="0"/>
              <a:t> </a:t>
            </a:r>
            <a:r>
              <a:rPr lang="en-US" baseline="0" dirty="0"/>
              <a:t>so </a:t>
            </a:r>
            <a:r>
              <a:rPr lang="en-US" baseline="0" dirty="0" err="1"/>
              <a:t>với</a:t>
            </a:r>
            <a:r>
              <a:rPr lang="en-US" baseline="0" dirty="0"/>
              <a:t> </a:t>
            </a:r>
            <a:r>
              <a:rPr lang="en-US" baseline="0" dirty="0" err="1"/>
              <a:t>các</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khác</a:t>
            </a:r>
            <a:r>
              <a:rPr lang="en-US" baseline="0" dirty="0"/>
              <a:t>, </a:t>
            </a:r>
            <a:r>
              <a:rPr lang="en-US" baseline="0" dirty="0" err="1"/>
              <a:t>như</a:t>
            </a:r>
            <a:r>
              <a:rPr lang="en-US" baseline="0" dirty="0"/>
              <a:t> DPI </a:t>
            </a:r>
            <a:r>
              <a:rPr lang="en-US" baseline="0" dirty="0" err="1"/>
              <a:t>cần</a:t>
            </a:r>
            <a:r>
              <a:rPr lang="en-US" baseline="0" dirty="0"/>
              <a:t> </a:t>
            </a:r>
            <a:r>
              <a:rPr lang="en-US" baseline="0" dirty="0" err="1"/>
              <a:t>một</a:t>
            </a:r>
            <a:r>
              <a:rPr lang="en-US" baseline="0" dirty="0"/>
              <a:t> </a:t>
            </a:r>
            <a:r>
              <a:rPr lang="en-US" baseline="0" dirty="0" err="1"/>
              <a:t>lực</a:t>
            </a:r>
            <a:r>
              <a:rPr lang="en-US" baseline="0" dirty="0"/>
              <a:t> </a:t>
            </a:r>
            <a:r>
              <a:rPr lang="en-US" baseline="0" dirty="0" err="1"/>
              <a:t>hít</a:t>
            </a:r>
            <a:r>
              <a:rPr lang="en-US" baseline="0" dirty="0"/>
              <a:t> </a:t>
            </a:r>
            <a:r>
              <a:rPr lang="en-US" baseline="0" dirty="0" err="1"/>
              <a:t>đáng</a:t>
            </a:r>
            <a:r>
              <a:rPr lang="en-US" baseline="0" dirty="0"/>
              <a:t> </a:t>
            </a:r>
            <a:r>
              <a:rPr lang="en-US" baseline="0" dirty="0" err="1"/>
              <a:t>để</a:t>
            </a:r>
            <a:r>
              <a:rPr lang="en-US" baseline="0" dirty="0"/>
              <a:t> </a:t>
            </a:r>
            <a:r>
              <a:rPr lang="en-US" baseline="0" dirty="0" err="1"/>
              <a:t>để</a:t>
            </a:r>
            <a:r>
              <a:rPr lang="en-US" baseline="0" dirty="0"/>
              <a:t> </a:t>
            </a:r>
            <a:r>
              <a:rPr lang="en-US" baseline="0" dirty="0" err="1"/>
              <a:t>đưa</a:t>
            </a:r>
            <a:r>
              <a:rPr lang="en-US" baseline="0" dirty="0"/>
              <a:t> </a:t>
            </a:r>
            <a:r>
              <a:rPr lang="en-US" baseline="0" dirty="0" err="1"/>
              <a:t>thuốc</a:t>
            </a:r>
            <a:r>
              <a:rPr lang="en-US" baseline="0" dirty="0"/>
              <a:t> </a:t>
            </a:r>
            <a:r>
              <a:rPr lang="en-US" baseline="0" dirty="0" err="1"/>
              <a:t>vào</a:t>
            </a:r>
            <a:r>
              <a:rPr lang="en-US" baseline="0" dirty="0"/>
              <a:t> </a:t>
            </a:r>
            <a:r>
              <a:rPr lang="en-US" baseline="0" dirty="0" err="1"/>
              <a:t>bên</a:t>
            </a:r>
            <a:r>
              <a:rPr lang="en-US" baseline="0" dirty="0"/>
              <a:t> </a:t>
            </a:r>
            <a:r>
              <a:rPr lang="en-US" baseline="0" dirty="0" err="1"/>
              <a:t>trong</a:t>
            </a:r>
            <a:r>
              <a:rPr lang="en-US" baseline="0" dirty="0"/>
              <a:t> </a:t>
            </a:r>
            <a:r>
              <a:rPr lang="en-US" baseline="0" dirty="0" err="1"/>
              <a:t>phổi</a:t>
            </a:r>
            <a:endParaRPr lang="en-US" baseline="0" dirty="0"/>
          </a:p>
          <a:p>
            <a:pPr marL="171450" indent="-171450">
              <a:buFont typeface="Arial" panose="020B0604020202020204" pitchFamily="34" charset="0"/>
              <a:buChar char="•"/>
            </a:pPr>
            <a:r>
              <a:rPr lang="en-US" b="1" baseline="0" dirty="0" err="1"/>
              <a:t>Phối</a:t>
            </a:r>
            <a:r>
              <a:rPr lang="en-US" b="1" baseline="0" dirty="0"/>
              <a:t> </a:t>
            </a:r>
            <a:r>
              <a:rPr lang="en-US" b="1" baseline="0" dirty="0" err="1"/>
              <a:t>hợp</a:t>
            </a:r>
            <a:r>
              <a:rPr lang="en-US" b="1" baseline="0" dirty="0"/>
              <a:t> </a:t>
            </a:r>
            <a:r>
              <a:rPr lang="en-US" b="1" baseline="0" dirty="0" err="1"/>
              <a:t>đồng</a:t>
            </a:r>
            <a:r>
              <a:rPr lang="en-US" b="1" baseline="0" dirty="0"/>
              <a:t> </a:t>
            </a:r>
            <a:r>
              <a:rPr lang="en-US" b="1" baseline="0" dirty="0" err="1"/>
              <a:t>tác</a:t>
            </a:r>
            <a:r>
              <a:rPr lang="en-US" b="1" baseline="0" dirty="0"/>
              <a:t> </a:t>
            </a:r>
            <a:r>
              <a:rPr lang="en-US" b="1" baseline="0" dirty="0" err="1"/>
              <a:t>tối</a:t>
            </a:r>
            <a:r>
              <a:rPr lang="en-US" b="1" baseline="0" dirty="0"/>
              <a:t> </a:t>
            </a:r>
            <a:r>
              <a:rPr lang="en-US" b="1" baseline="0" dirty="0" err="1"/>
              <a:t>thiểu</a:t>
            </a:r>
            <a:r>
              <a:rPr lang="en-US" b="1" baseline="0" dirty="0"/>
              <a:t> </a:t>
            </a:r>
            <a:r>
              <a:rPr lang="en-US" baseline="0" dirty="0"/>
              <a:t>so </a:t>
            </a:r>
            <a:r>
              <a:rPr lang="en-US" baseline="0" dirty="0" err="1"/>
              <a:t>với</a:t>
            </a:r>
            <a:r>
              <a:rPr lang="en-US" baseline="0" dirty="0"/>
              <a:t> </a:t>
            </a:r>
            <a:r>
              <a:rPr lang="en-US" baseline="0" dirty="0" err="1"/>
              <a:t>các</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khác</a:t>
            </a:r>
            <a:r>
              <a:rPr lang="en-US" baseline="0" dirty="0"/>
              <a:t>, </a:t>
            </a:r>
            <a:r>
              <a:rPr lang="en-US" baseline="0" dirty="0" err="1"/>
              <a:t>như</a:t>
            </a:r>
            <a:r>
              <a:rPr lang="en-US" baseline="0" dirty="0"/>
              <a:t> MDI </a:t>
            </a:r>
            <a:r>
              <a:rPr lang="en-US" baseline="0" dirty="0" err="1"/>
              <a:t>đòi</a:t>
            </a:r>
            <a:r>
              <a:rPr lang="en-US" baseline="0" dirty="0"/>
              <a:t> </a:t>
            </a:r>
            <a:r>
              <a:rPr lang="en-US" baseline="0" dirty="0" err="1"/>
              <a:t>hỏi</a:t>
            </a:r>
            <a:r>
              <a:rPr lang="en-US" baseline="0" dirty="0"/>
              <a:t> </a:t>
            </a:r>
            <a:r>
              <a:rPr lang="en-US" baseline="0" dirty="0" err="1"/>
              <a:t>phối</a:t>
            </a:r>
            <a:r>
              <a:rPr lang="en-US" baseline="0" dirty="0"/>
              <a:t> </a:t>
            </a:r>
            <a:r>
              <a:rPr lang="en-US" baseline="0" dirty="0" err="1"/>
              <a:t>hợp</a:t>
            </a:r>
            <a:r>
              <a:rPr lang="en-US" baseline="0" dirty="0"/>
              <a:t> </a:t>
            </a:r>
            <a:r>
              <a:rPr lang="en-US" baseline="0" dirty="0" err="1"/>
              <a:t>động</a:t>
            </a:r>
            <a:r>
              <a:rPr lang="en-US" baseline="0" dirty="0"/>
              <a:t> </a:t>
            </a:r>
            <a:r>
              <a:rPr lang="en-US" baseline="0" dirty="0" err="1"/>
              <a:t>tác</a:t>
            </a:r>
            <a:r>
              <a:rPr lang="en-US" baseline="0" dirty="0"/>
              <a:t> </a:t>
            </a:r>
            <a:r>
              <a:rPr lang="en-US" baseline="0" dirty="0" err="1"/>
              <a:t>đồng</a:t>
            </a:r>
            <a:r>
              <a:rPr lang="en-US" baseline="0" dirty="0"/>
              <a:t> </a:t>
            </a:r>
            <a:r>
              <a:rPr lang="en-US" baseline="0" dirty="0" err="1"/>
              <a:t>thời</a:t>
            </a:r>
            <a:r>
              <a:rPr lang="en-US" baseline="0" dirty="0"/>
              <a:t> </a:t>
            </a:r>
            <a:r>
              <a:rPr lang="en-US" baseline="0" dirty="0" err="1"/>
              <a:t>chính</a:t>
            </a:r>
            <a:r>
              <a:rPr lang="en-US" baseline="0" dirty="0"/>
              <a:t> </a:t>
            </a:r>
            <a:r>
              <a:rPr lang="en-US" baseline="0" dirty="0" err="1"/>
              <a:t>xác</a:t>
            </a:r>
            <a:endParaRPr lang="vi-VN"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F8AAAC-707A-49FD-83E1-C91717BB0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Với</a:t>
            </a:r>
            <a:r>
              <a:rPr lang="en-US" baseline="0" dirty="0"/>
              <a:t> </a:t>
            </a:r>
            <a:r>
              <a:rPr lang="en-US" baseline="0" dirty="0" err="1"/>
              <a:t>sự</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của</a:t>
            </a:r>
            <a:r>
              <a:rPr lang="en-US" baseline="0" dirty="0"/>
              <a:t> </a:t>
            </a:r>
            <a:r>
              <a:rPr lang="en-US" baseline="0" dirty="0" err="1"/>
              <a:t>các</a:t>
            </a:r>
            <a:r>
              <a:rPr lang="en-US" baseline="0" dirty="0"/>
              <a:t> </a:t>
            </a:r>
            <a:r>
              <a:rPr lang="en-US" baseline="0" dirty="0" err="1"/>
              <a:t>bác</a:t>
            </a:r>
            <a:r>
              <a:rPr lang="en-US" baseline="0" dirty="0"/>
              <a:t> </a:t>
            </a:r>
            <a:r>
              <a:rPr lang="en-US" baseline="0" dirty="0" err="1"/>
              <a:t>sỹ</a:t>
            </a:r>
            <a:r>
              <a:rPr lang="en-US" baseline="0" dirty="0"/>
              <a:t>, </a:t>
            </a:r>
            <a:r>
              <a:rPr lang="en-US" baseline="0" dirty="0" err="1"/>
              <a:t>nhân</a:t>
            </a:r>
            <a:r>
              <a:rPr lang="en-US" baseline="0" dirty="0"/>
              <a:t> </a:t>
            </a:r>
            <a:r>
              <a:rPr lang="en-US" baseline="0" dirty="0" err="1"/>
              <a:t>viên</a:t>
            </a:r>
            <a:r>
              <a:rPr lang="en-US" baseline="0" dirty="0"/>
              <a:t> y </a:t>
            </a:r>
            <a:r>
              <a:rPr lang="en-US" baseline="0" dirty="0" err="1"/>
              <a:t>tế</a:t>
            </a:r>
            <a:r>
              <a:rPr lang="en-US" baseline="0" dirty="0"/>
              <a:t> </a:t>
            </a:r>
            <a:r>
              <a:rPr lang="en-US" baseline="0" dirty="0" err="1"/>
              <a:t>thì</a:t>
            </a:r>
            <a:r>
              <a:rPr lang="en-US" baseline="0" dirty="0"/>
              <a:t> </a:t>
            </a:r>
            <a:r>
              <a:rPr lang="en-US" baseline="0" dirty="0" err="1"/>
              <a:t>tỷ</a:t>
            </a:r>
            <a:r>
              <a:rPr lang="en-US" baseline="0" dirty="0"/>
              <a:t> </a:t>
            </a:r>
            <a:r>
              <a:rPr lang="en-US" baseline="0" dirty="0" err="1"/>
              <a:t>lệ</a:t>
            </a:r>
            <a:r>
              <a:rPr lang="en-US" baseline="0" dirty="0"/>
              <a:t> </a:t>
            </a:r>
            <a:r>
              <a:rPr lang="en-US" baseline="0" dirty="0" err="1"/>
              <a:t>bệnh</a:t>
            </a:r>
            <a:r>
              <a:rPr lang="en-US" baseline="0" dirty="0"/>
              <a:t> </a:t>
            </a:r>
            <a:r>
              <a:rPr lang="en-US" baseline="0" dirty="0" err="1"/>
              <a:t>nhân</a:t>
            </a:r>
            <a:r>
              <a:rPr lang="en-US" baseline="0" dirty="0"/>
              <a:t> Hen </a:t>
            </a:r>
            <a:r>
              <a:rPr lang="en-US" baseline="0" dirty="0" err="1"/>
              <a:t>và</a:t>
            </a:r>
            <a:r>
              <a:rPr lang="en-US" baseline="0" dirty="0"/>
              <a:t> COPD </a:t>
            </a:r>
            <a:r>
              <a:rPr lang="en-US" baseline="0" dirty="0" err="1"/>
              <a:t>sử</a:t>
            </a:r>
            <a:r>
              <a:rPr lang="en-US" baseline="0" dirty="0"/>
              <a:t> </a:t>
            </a:r>
            <a:r>
              <a:rPr lang="en-US" baseline="0" dirty="0" err="1"/>
              <a:t>dụng</a:t>
            </a:r>
            <a:r>
              <a:rPr lang="en-US" baseline="0" dirty="0"/>
              <a:t> </a:t>
            </a:r>
            <a:r>
              <a:rPr lang="en-US" baseline="0" dirty="0" err="1"/>
              <a:t>thành</a:t>
            </a:r>
            <a:r>
              <a:rPr lang="en-US" baseline="0" dirty="0"/>
              <a:t> </a:t>
            </a:r>
            <a:r>
              <a:rPr lang="en-US" baseline="0" dirty="0" err="1"/>
              <a:t>công</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lần</a:t>
            </a:r>
            <a:r>
              <a:rPr lang="en-US" baseline="0" dirty="0"/>
              <a:t> </a:t>
            </a:r>
            <a:r>
              <a:rPr lang="en-US" baseline="0" dirty="0" err="1"/>
              <a:t>đầu</a:t>
            </a:r>
            <a:r>
              <a:rPr lang="en-US" baseline="0" dirty="0"/>
              <a:t> </a:t>
            </a:r>
            <a:r>
              <a:rPr lang="en-US" baseline="0" dirty="0" err="1"/>
              <a:t>cao</a:t>
            </a:r>
            <a:r>
              <a:rPr lang="en-US" baseline="0" dirty="0"/>
              <a:t> </a:t>
            </a:r>
            <a:r>
              <a:rPr lang="en-US" baseline="0" dirty="0" err="1"/>
              <a:t>hơn</a:t>
            </a:r>
            <a:r>
              <a:rPr lang="en-US" baseline="0" dirty="0"/>
              <a:t> so </a:t>
            </a:r>
            <a:r>
              <a:rPr lang="en-US" baseline="0" dirty="0" err="1"/>
              <a:t>với</a:t>
            </a:r>
            <a:r>
              <a:rPr lang="en-US" baseline="0" dirty="0"/>
              <a:t> </a:t>
            </a:r>
            <a:r>
              <a:rPr lang="en-US" baseline="0" dirty="0" err="1"/>
              <a:t>các</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khác</a:t>
            </a:r>
            <a:r>
              <a:rPr lang="en-US" baseline="0" dirty="0"/>
              <a:t> </a:t>
            </a:r>
            <a:endParaRPr lang="vi-VN"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F8AAAC-707A-49FD-83E1-C91717BB0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6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proximal airways acetylcholine (</a:t>
            </a:r>
            <a:r>
              <a:rPr lang="en-US" sz="1200" b="0" i="0" u="none" strike="noStrike" kern="1200" baseline="0" dirty="0" err="1">
                <a:solidFill>
                  <a:schemeClr val="tx1"/>
                </a:solidFill>
                <a:latin typeface="+mn-lt"/>
                <a:ea typeface="+mn-ea"/>
                <a:cs typeface="+mn-cs"/>
              </a:rPr>
              <a:t>ACh</a:t>
            </a:r>
            <a:r>
              <a:rPr lang="en-US" sz="1200" b="0" i="0" u="none" strike="noStrike" kern="1200" baseline="0" dirty="0">
                <a:solidFill>
                  <a:schemeClr val="tx1"/>
                </a:solidFill>
                <a:latin typeface="+mn-lt"/>
                <a:ea typeface="+mn-ea"/>
                <a:cs typeface="+mn-cs"/>
              </a:rPr>
              <a:t>) is released from vagal parasympathetic nerves to activate M3-receptors on airway smooth muscle cells. In peripheral airways M3-receptors are expressed, but there is no cholinergic innervation; these </a:t>
            </a:r>
            <a:r>
              <a:rPr lang="en-US" sz="1200" b="0" i="0" u="none" strike="noStrike" kern="1200" baseline="0" dirty="0" err="1">
                <a:solidFill>
                  <a:schemeClr val="tx1"/>
                </a:solidFill>
                <a:latin typeface="+mn-lt"/>
                <a:ea typeface="+mn-ea"/>
                <a:cs typeface="+mn-cs"/>
              </a:rPr>
              <a:t>receptorsmay</a:t>
            </a:r>
            <a:r>
              <a:rPr lang="en-US" sz="1200" b="0" i="0" u="none" strike="noStrike" kern="1200" baseline="0" dirty="0">
                <a:solidFill>
                  <a:schemeClr val="tx1"/>
                </a:solidFill>
                <a:latin typeface="+mn-lt"/>
                <a:ea typeface="+mn-ea"/>
                <a:cs typeface="+mn-cs"/>
              </a:rPr>
              <a:t> be activated by </a:t>
            </a:r>
            <a:r>
              <a:rPr lang="en-US" sz="1200" b="0" i="0" u="none" strike="noStrike" kern="1200" baseline="0" dirty="0" err="1">
                <a:solidFill>
                  <a:schemeClr val="tx1"/>
                </a:solidFill>
                <a:latin typeface="+mn-lt"/>
                <a:ea typeface="+mn-ea"/>
                <a:cs typeface="+mn-cs"/>
              </a:rPr>
              <a:t>ACh</a:t>
            </a:r>
            <a:r>
              <a:rPr lang="en-US" sz="1200" b="0" i="0" u="none" strike="noStrike" kern="1200" baseline="0" dirty="0">
                <a:solidFill>
                  <a:schemeClr val="tx1"/>
                </a:solidFill>
                <a:latin typeface="+mn-lt"/>
                <a:ea typeface="+mn-ea"/>
                <a:cs typeface="+mn-cs"/>
              </a:rPr>
              <a:t> released from epithelial cells that may express choline acetyltransferase (</a:t>
            </a:r>
            <a:r>
              <a:rPr lang="en-US" sz="1200" b="0" i="0" u="none" strike="noStrike" kern="1200" baseline="0" dirty="0" err="1">
                <a:solidFill>
                  <a:schemeClr val="tx1"/>
                </a:solidFill>
                <a:latin typeface="+mn-lt"/>
                <a:ea typeface="+mn-ea"/>
                <a:cs typeface="+mn-cs"/>
              </a:rPr>
              <a:t>ChAT</a:t>
            </a:r>
            <a:r>
              <a:rPr lang="en-US" sz="1200" b="0" i="0" u="none" strike="noStrike" kern="1200" baseline="0" dirty="0">
                <a:solidFill>
                  <a:schemeClr val="tx1"/>
                </a:solidFill>
                <a:latin typeface="+mn-lt"/>
                <a:ea typeface="+mn-ea"/>
                <a:cs typeface="+mn-cs"/>
              </a:rPr>
              <a:t>) in response to inflammatory stimuli, such as tumor necrosis factor-</a:t>
            </a:r>
            <a:r>
              <a:rPr lang="en-US" sz="1200" b="0" i="0" u="none" strike="noStrike" kern="1200" baseline="0" dirty="0">
                <a:solidFill>
                  <a:schemeClr val="tx1"/>
                </a:solidFill>
                <a:latin typeface="+mn-lt"/>
                <a:ea typeface="+mn-ea"/>
                <a:cs typeface="+mn-cs"/>
                <a:sym typeface="Symbol" panose="05050102010706020507" pitchFamily="18" charset="2"/>
              </a:rPr>
              <a:t></a:t>
            </a:r>
            <a:r>
              <a:rPr lang="en-US" sz="1200" b="0" i="0" u="none" strike="noStrike" kern="1200" baseline="0" dirty="0">
                <a:solidFill>
                  <a:schemeClr val="tx1"/>
                </a:solidFill>
                <a:latin typeface="+mn-lt"/>
                <a:ea typeface="+mn-ea"/>
                <a:cs typeface="+mn-cs"/>
              </a:rPr>
              <a:t>(TNF-</a:t>
            </a:r>
            <a:r>
              <a:rPr lang="en-US" sz="1200" b="0" i="0" u="none" strike="noStrike" kern="1200" baseline="0" dirty="0">
                <a:solidFill>
                  <a:schemeClr val="tx1"/>
                </a:solidFill>
                <a:latin typeface="+mn-lt"/>
                <a:ea typeface="+mn-ea"/>
                <a:cs typeface="+mn-cs"/>
                <a:sym typeface="Symbol" panose="05050102010706020507" pitchFamily="18" charset="2"/>
              </a:rPr>
              <a: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SAMA </a:t>
            </a:r>
            <a:r>
              <a:rPr lang="en-US" sz="1200" b="0" i="0" u="none" strike="noStrike" kern="1200" baseline="0" dirty="0" err="1">
                <a:solidFill>
                  <a:schemeClr val="tx1"/>
                </a:solidFill>
                <a:latin typeface="+mn-lt"/>
                <a:ea typeface="+mn-ea"/>
                <a:cs typeface="+mn-cs"/>
              </a:rPr>
              <a:t>ức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chế</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thể</a:t>
            </a:r>
            <a:r>
              <a:rPr lang="en-US" sz="1200" b="0" i="0" u="none" strike="noStrike" kern="1200" baseline="0" dirty="0">
                <a:solidFill>
                  <a:schemeClr val="tx1"/>
                </a:solidFill>
                <a:latin typeface="+mn-lt"/>
                <a:ea typeface="+mn-ea"/>
                <a:cs typeface="+mn-cs"/>
              </a:rPr>
              <a:t> M3 ở c</a:t>
            </a:r>
            <a:r>
              <a:rPr lang="vi-VN" sz="1200" b="0" i="0" u="none" strike="noStrike" kern="1200" baseline="0" dirty="0">
                <a:solidFill>
                  <a:schemeClr val="tx1"/>
                </a:solidFill>
                <a:latin typeface="+mn-lt"/>
                <a:ea typeface="+mn-ea"/>
                <a:cs typeface="+mn-cs"/>
              </a:rPr>
              <a:t>ơ</a:t>
            </a:r>
            <a:r>
              <a:rPr lang="en-US" sz="1200" b="0" i="0" u="none" strike="noStrike" kern="1200" baseline="0" dirty="0">
                <a:solidFill>
                  <a:schemeClr val="tx1"/>
                </a:solidFill>
                <a:latin typeface="+mn-lt"/>
                <a:ea typeface="+mn-ea"/>
                <a:cs typeface="+mn-cs"/>
              </a:rPr>
              <a:t> tr</a:t>
            </a:r>
            <a:r>
              <a:rPr lang="vi-VN" sz="1200" b="0" i="0" u="none" strike="noStrike" kern="1200" baseline="0" dirty="0">
                <a:solidFill>
                  <a:schemeClr val="tx1"/>
                </a:solidFill>
                <a:latin typeface="+mn-lt"/>
                <a:ea typeface="+mn-ea"/>
                <a:cs typeface="+mn-cs"/>
              </a:rPr>
              <a:t>ơ</a:t>
            </a:r>
            <a:r>
              <a:rPr lang="en-US" sz="1200" b="0" i="0" u="none" strike="noStrike" kern="1200" baseline="0" dirty="0">
                <a:solidFill>
                  <a:schemeClr val="tx1"/>
                </a:solidFill>
                <a:latin typeface="+mn-lt"/>
                <a:ea typeface="+mn-ea"/>
                <a:cs typeface="+mn-cs"/>
              </a:rPr>
              <a:t>n </a:t>
            </a:r>
            <a:r>
              <a:rPr lang="en-US" sz="1200" b="0" i="0" u="none" strike="noStrike" kern="1200" baseline="0" dirty="0" err="1">
                <a:solidFill>
                  <a:schemeClr val="tx1"/>
                </a:solidFill>
                <a:latin typeface="+mn-lt"/>
                <a:ea typeface="+mn-ea"/>
                <a:cs typeface="+mn-cs"/>
              </a:rPr>
              <a:t>phế</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quản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gây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giảm</a:t>
            </a:r>
            <a:r>
              <a:rPr lang="en-US" sz="1200" b="0" i="0" u="none" strike="noStrike" kern="1200" baseline="0" dirty="0">
                <a:solidFill>
                  <a:schemeClr val="tx1"/>
                </a:solidFill>
                <a:latin typeface="+mn-lt"/>
                <a:ea typeface="+mn-ea"/>
                <a:cs typeface="+mn-cs"/>
              </a:rPr>
              <a:t> co </a:t>
            </a:r>
            <a:r>
              <a:rPr lang="en-US" sz="1200" b="0" i="0" u="none" strike="noStrike" kern="1200" baseline="0" dirty="0" err="1">
                <a:solidFill>
                  <a:schemeClr val="tx1"/>
                </a:solidFill>
                <a:latin typeface="+mn-lt"/>
                <a:ea typeface="+mn-ea"/>
                <a:cs typeface="+mn-cs"/>
              </a:rPr>
              <a:t>thắt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ức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chế</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thể</a:t>
            </a:r>
            <a:r>
              <a:rPr lang="en-US" sz="1200" b="0" i="0" u="none" strike="noStrike" kern="1200" baseline="0" dirty="0">
                <a:solidFill>
                  <a:schemeClr val="tx1"/>
                </a:solidFill>
                <a:latin typeface="+mn-lt"/>
                <a:ea typeface="+mn-ea"/>
                <a:cs typeface="+mn-cs"/>
              </a:rPr>
              <a:t> M3 ở </a:t>
            </a:r>
            <a:r>
              <a:rPr lang="en-US" sz="1200" b="0" i="0" u="none" strike="noStrike" kern="1200" baseline="0" dirty="0" err="1">
                <a:solidFill>
                  <a:schemeClr val="tx1"/>
                </a:solidFill>
                <a:latin typeface="+mn-lt"/>
                <a:ea typeface="+mn-ea"/>
                <a:cs typeface="+mn-cs"/>
              </a:rPr>
              <a:t>tuyến</a:t>
            </a:r>
            <a:r>
              <a:rPr lang="en-US" sz="1200" b="0" i="0" u="none" strike="noStrike" kern="1200" baseline="0" dirty="0">
                <a:solidFill>
                  <a:schemeClr val="tx1"/>
                </a:solidFill>
                <a:latin typeface="+mn-lt"/>
                <a:ea typeface="+mn-ea"/>
                <a:cs typeface="+mn-cs"/>
              </a:rPr>
              <a:t> d</a:t>
            </a:r>
            <a:r>
              <a:rPr lang="vi-VN" sz="1200" b="0" i="0" u="none" strike="noStrike" kern="1200" baseline="0" dirty="0">
                <a:solidFill>
                  <a:schemeClr val="tx1"/>
                </a:solidFill>
                <a:latin typeface="+mn-lt"/>
                <a:ea typeface="+mn-ea"/>
                <a:cs typeface="+mn-cs"/>
              </a:rPr>
              <a:t>ư</a:t>
            </a:r>
            <a:r>
              <a:rPr lang="en-US" sz="1200" b="0" i="0" u="none" strike="noStrike" kern="1200" baseline="0" dirty="0" err="1">
                <a:solidFill>
                  <a:schemeClr val="tx1"/>
                </a:solidFill>
                <a:latin typeface="+mn-lt"/>
                <a:ea typeface="+mn-ea"/>
                <a:cs typeface="+mn-cs"/>
              </a:rPr>
              <a:t>ới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niêm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gây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giảm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tiết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đàm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giảm</a:t>
            </a:r>
            <a:r>
              <a:rPr lang="en-US" sz="1200" b="0" i="0" u="none" strike="noStrike" kern="1200" baseline="0" dirty="0">
                <a:solidFill>
                  <a:schemeClr val="tx1"/>
                </a:solidFill>
                <a:latin typeface="+mn-lt"/>
                <a:ea typeface="+mn-ea"/>
                <a:cs typeface="+mn-cs"/>
              </a:rPr>
              <a:t> ho </a:t>
            </a:r>
            <a:endParaRPr lang="en-US" dirty="0"/>
          </a:p>
          <a:p>
            <a:endParaRPr lang="en-US" dirty="0"/>
          </a:p>
        </p:txBody>
      </p:sp>
      <p:sp>
        <p:nvSpPr>
          <p:cNvPr id="4" name="Slide Number Placeholder 3"/>
          <p:cNvSpPr>
            <a:spLocks noGrp="1"/>
          </p:cNvSpPr>
          <p:nvPr>
            <p:ph type="sldNum" sz="quarter" idx="5"/>
          </p:nvPr>
        </p:nvSpPr>
        <p:spPr/>
        <p:txBody>
          <a:bodyPr/>
          <a:lstStyle/>
          <a:p>
            <a:fld id="{5B997872-97BB-490F-B51B-C0F2615D8933}" type="slidenum">
              <a:rPr lang="en-US" smtClean="0"/>
              <a:t>74</a:t>
            </a:fld>
            <a:endParaRPr lang="en-US"/>
          </a:p>
        </p:txBody>
      </p:sp>
    </p:spTree>
    <p:extLst>
      <p:ext uri="{BB962C8B-B14F-4D97-AF65-F5344CB8AC3E}">
        <p14:creationId xmlns:p14="http://schemas.microsoft.com/office/powerpoint/2010/main" val="1011396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Their major action is in directly relaxing airway smooth muscle of large and small airways, but they may also act on 2-receptors of other airway cells. Infiltrating inflammatory cells also have 2-receptors but are rapidly desensitized by 2-agonists so that there are no persistent </a:t>
            </a:r>
            <a:r>
              <a:rPr lang="en-US" sz="1200" b="0" i="0" u="none" strike="noStrike" kern="1200" baseline="0" dirty="0" err="1">
                <a:solidFill>
                  <a:schemeClr val="tx1"/>
                </a:solidFill>
                <a:latin typeface="+mn-lt"/>
                <a:ea typeface="+mn-ea"/>
                <a:cs typeface="+mn-cs"/>
              </a:rPr>
              <a:t>antiinflammatory</a:t>
            </a:r>
            <a:r>
              <a:rPr lang="en-US" sz="1200" b="0" i="0" u="none" strike="noStrike" kern="1200" baseline="0" dirty="0">
                <a:solidFill>
                  <a:schemeClr val="tx1"/>
                </a:solidFill>
                <a:latin typeface="+mn-lt"/>
                <a:ea typeface="+mn-ea"/>
                <a:cs typeface="+mn-cs"/>
              </a:rPr>
              <a:t> effects</a:t>
            </a:r>
            <a:endParaRPr lang="en-US" dirty="0"/>
          </a:p>
          <a:p>
            <a:endParaRPr lang="en-US" dirty="0"/>
          </a:p>
        </p:txBody>
      </p:sp>
      <p:sp>
        <p:nvSpPr>
          <p:cNvPr id="4" name="Slide Number Placeholder 3"/>
          <p:cNvSpPr>
            <a:spLocks noGrp="1"/>
          </p:cNvSpPr>
          <p:nvPr>
            <p:ph type="sldNum" sz="quarter" idx="5"/>
          </p:nvPr>
        </p:nvSpPr>
        <p:spPr/>
        <p:txBody>
          <a:bodyPr/>
          <a:lstStyle/>
          <a:p>
            <a:fld id="{5B997872-97BB-490F-B51B-C0F2615D8933}" type="slidenum">
              <a:rPr lang="en-US" smtClean="0"/>
              <a:t>75</a:t>
            </a:fld>
            <a:endParaRPr lang="en-US"/>
          </a:p>
        </p:txBody>
      </p:sp>
    </p:spTree>
    <p:extLst>
      <p:ext uri="{BB962C8B-B14F-4D97-AF65-F5344CB8AC3E}">
        <p14:creationId xmlns:p14="http://schemas.microsoft.com/office/powerpoint/2010/main" val="1178118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total of 863 patients were initially randomized to each of the six possible treatment sequences of the three study medications in the crossover phase and received each study medication in turn for a 2-week period. The use of Dey combination during the crossover phase resulted in 24% more improvement in peak</a:t>
            </a:r>
          </a:p>
          <a:p>
            <a:r>
              <a:rPr lang="en-US" sz="1200" b="0" i="0" u="none" strike="noStrike" kern="1200" baseline="0" dirty="0">
                <a:solidFill>
                  <a:schemeClr val="tx1"/>
                </a:solidFill>
                <a:latin typeface="+mn-lt"/>
                <a:ea typeface="+mn-ea"/>
                <a:cs typeface="+mn-cs"/>
              </a:rPr>
              <a:t>FEV1 than was seen with albuterol alone (p&lt;0.001), and 37% more than was seen with ipratropium alone (p&lt;0.001).</a:t>
            </a:r>
            <a:endParaRPr lang="ja-JP"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97872-97BB-490F-B51B-C0F2615D89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046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Nghiên</a:t>
            </a:r>
            <a:r>
              <a:rPr lang="en-US" dirty="0"/>
              <a:t> </a:t>
            </a:r>
            <a:r>
              <a:rPr lang="en-US" dirty="0" err="1"/>
              <a:t>cứu</a:t>
            </a:r>
            <a:r>
              <a:rPr lang="en-US" dirty="0"/>
              <a:t> 4 </a:t>
            </a:r>
            <a:r>
              <a:rPr lang="en-US" dirty="0" err="1"/>
              <a:t>tuần</a:t>
            </a:r>
            <a:r>
              <a:rPr lang="en-US" dirty="0"/>
              <a:t> </a:t>
            </a:r>
            <a:r>
              <a:rPr lang="en-US" dirty="0" err="1"/>
              <a:t>ngẫu</a:t>
            </a:r>
            <a:r>
              <a:rPr lang="en-US" dirty="0"/>
              <a:t> </a:t>
            </a:r>
            <a:r>
              <a:rPr lang="en-US" dirty="0" err="1"/>
              <a:t>nhiên</a:t>
            </a:r>
            <a:r>
              <a:rPr lang="en-US" dirty="0"/>
              <a:t>, </a:t>
            </a:r>
            <a:r>
              <a:rPr lang="en-US" dirty="0" err="1"/>
              <a:t>nhãn</a:t>
            </a:r>
            <a:r>
              <a:rPr lang="en-US" dirty="0"/>
              <a:t> </a:t>
            </a:r>
            <a:r>
              <a:rPr lang="en-US" dirty="0" err="1"/>
              <a:t>mở</a:t>
            </a:r>
            <a:r>
              <a:rPr lang="en-US" dirty="0"/>
              <a:t>, </a:t>
            </a:r>
            <a:r>
              <a:rPr lang="en-US" dirty="0" err="1"/>
              <a:t>bắt</a:t>
            </a:r>
            <a:r>
              <a:rPr lang="en-US" dirty="0"/>
              <a:t> </a:t>
            </a:r>
            <a:r>
              <a:rPr lang="en-US" dirty="0" err="1"/>
              <a:t>chéo</a:t>
            </a:r>
            <a:r>
              <a:rPr lang="en-US" dirty="0"/>
              <a:t> 2 </a:t>
            </a:r>
            <a:r>
              <a:rPr lang="en-US" dirty="0" err="1"/>
              <a:t>giai</a:t>
            </a:r>
            <a:r>
              <a:rPr lang="en-US" dirty="0"/>
              <a:t> </a:t>
            </a:r>
            <a:r>
              <a:rPr lang="en-US" dirty="0" err="1"/>
              <a:t>đoạn</a:t>
            </a:r>
            <a:endParaRPr lang="en-US" dirty="0"/>
          </a:p>
        </p:txBody>
      </p:sp>
      <p:sp>
        <p:nvSpPr>
          <p:cNvPr id="4" name="Slide Number Placeholder 3"/>
          <p:cNvSpPr>
            <a:spLocks noGrp="1"/>
          </p:cNvSpPr>
          <p:nvPr>
            <p:ph type="sldNum" sz="quarter" idx="5"/>
          </p:nvPr>
        </p:nvSpPr>
        <p:spPr/>
        <p:txBody>
          <a:bodyPr/>
          <a:lstStyle/>
          <a:p>
            <a:fld id="{5B997872-97BB-490F-B51B-C0F2615D8933}" type="slidenum">
              <a:rPr lang="en-US" smtClean="0"/>
              <a:t>83</a:t>
            </a:fld>
            <a:endParaRPr lang="en-US"/>
          </a:p>
        </p:txBody>
      </p:sp>
    </p:spTree>
    <p:extLst>
      <p:ext uri="{BB962C8B-B14F-4D97-AF65-F5344CB8AC3E}">
        <p14:creationId xmlns:p14="http://schemas.microsoft.com/office/powerpoint/2010/main" val="1746369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mn-lt"/>
              </a:rPr>
              <a:t>Trong</a:t>
            </a:r>
            <a:r>
              <a:rPr lang="en-US" dirty="0">
                <a:latin typeface="+mn-lt"/>
              </a:rPr>
              <a:t> </a:t>
            </a:r>
            <a:r>
              <a:rPr lang="en-US" dirty="0" err="1">
                <a:latin typeface="+mn-lt"/>
              </a:rPr>
              <a:t>nghiên</a:t>
            </a:r>
            <a:r>
              <a:rPr lang="en-US" baseline="0" dirty="0">
                <a:latin typeface="+mn-lt"/>
              </a:rPr>
              <a:t> </a:t>
            </a:r>
            <a:r>
              <a:rPr lang="en-US" baseline="0" dirty="0" err="1">
                <a:latin typeface="+mn-lt"/>
              </a:rPr>
              <a:t>cứu</a:t>
            </a:r>
            <a:r>
              <a:rPr lang="en-US" baseline="0" dirty="0">
                <a:latin typeface="+mn-lt"/>
              </a:rPr>
              <a:t> </a:t>
            </a:r>
            <a:r>
              <a:rPr lang="en-US" baseline="0" dirty="0" err="1">
                <a:latin typeface="+mn-lt"/>
              </a:rPr>
              <a:t>của</a:t>
            </a:r>
            <a:r>
              <a:rPr lang="en-US" baseline="0" dirty="0">
                <a:latin typeface="+mn-lt"/>
              </a:rPr>
              <a:t> </a:t>
            </a:r>
            <a:r>
              <a:rPr lang="en-US" baseline="0" dirty="0" err="1">
                <a:latin typeface="+mn-lt"/>
              </a:rPr>
              <a:t>Marangio</a:t>
            </a:r>
            <a:r>
              <a:rPr lang="en-US" baseline="0" dirty="0">
                <a:latin typeface="+mn-lt"/>
              </a:rPr>
              <a:t> </a:t>
            </a:r>
            <a:r>
              <a:rPr lang="en-US" baseline="0" dirty="0" err="1">
                <a:latin typeface="+mn-lt"/>
              </a:rPr>
              <a:t>và</a:t>
            </a:r>
            <a:r>
              <a:rPr lang="en-US" baseline="0" dirty="0">
                <a:latin typeface="+mn-lt"/>
              </a:rPr>
              <a:t> </a:t>
            </a:r>
            <a:r>
              <a:rPr lang="en-US" baseline="0" dirty="0" err="1">
                <a:latin typeface="+mn-lt"/>
              </a:rPr>
              <a:t>cộng</a:t>
            </a:r>
            <a:r>
              <a:rPr lang="en-US" baseline="0" dirty="0">
                <a:latin typeface="+mn-lt"/>
              </a:rPr>
              <a:t> </a:t>
            </a:r>
            <a:r>
              <a:rPr lang="en-US" baseline="0" dirty="0" err="1">
                <a:latin typeface="+mn-lt"/>
              </a:rPr>
              <a:t>sự</a:t>
            </a:r>
            <a:r>
              <a:rPr lang="en-US" baseline="0" dirty="0">
                <a:latin typeface="+mn-lt"/>
              </a:rPr>
              <a:t>, </a:t>
            </a:r>
            <a:r>
              <a:rPr lang="en-US" baseline="0" dirty="0" err="1">
                <a:latin typeface="+mn-lt"/>
              </a:rPr>
              <a:t>tại</a:t>
            </a:r>
            <a:r>
              <a:rPr lang="en-US" baseline="0" dirty="0">
                <a:latin typeface="+mn-lt"/>
              </a:rPr>
              <a:t> </a:t>
            </a:r>
            <a:r>
              <a:rPr lang="en-US" baseline="0" dirty="0" err="1">
                <a:latin typeface="+mn-lt"/>
              </a:rPr>
              <a:t>thời</a:t>
            </a:r>
            <a:r>
              <a:rPr lang="en-US" baseline="0" dirty="0">
                <a:latin typeface="+mn-lt"/>
              </a:rPr>
              <a:t> </a:t>
            </a:r>
            <a:r>
              <a:rPr lang="en-US" baseline="0" dirty="0" err="1">
                <a:latin typeface="+mn-lt"/>
              </a:rPr>
              <a:t>điểm</a:t>
            </a:r>
            <a:r>
              <a:rPr lang="en-US" baseline="0" dirty="0">
                <a:latin typeface="+mn-lt"/>
              </a:rPr>
              <a:t> 60p, </a:t>
            </a:r>
            <a:r>
              <a:rPr lang="en-US" baseline="0" dirty="0" err="1">
                <a:latin typeface="+mn-lt"/>
              </a:rPr>
              <a:t>phối</a:t>
            </a:r>
            <a:r>
              <a:rPr lang="en-US" baseline="0" dirty="0">
                <a:latin typeface="+mn-lt"/>
              </a:rPr>
              <a:t> </a:t>
            </a:r>
            <a:r>
              <a:rPr lang="en-US" baseline="0" dirty="0" err="1">
                <a:latin typeface="+mn-lt"/>
              </a:rPr>
              <a:t>hợp</a:t>
            </a:r>
            <a:r>
              <a:rPr lang="en-US" baseline="0" dirty="0">
                <a:latin typeface="+mn-lt"/>
              </a:rPr>
              <a:t> </a:t>
            </a:r>
            <a:r>
              <a:rPr lang="en-US" baseline="0" dirty="0" err="1">
                <a:latin typeface="+mn-lt"/>
              </a:rPr>
              <a:t>fenoterol</a:t>
            </a:r>
            <a:r>
              <a:rPr lang="en-US" baseline="0" dirty="0">
                <a:latin typeface="+mn-lt"/>
              </a:rPr>
              <a:t> </a:t>
            </a:r>
            <a:r>
              <a:rPr lang="en-US" baseline="0" dirty="0" err="1">
                <a:latin typeface="+mn-lt"/>
              </a:rPr>
              <a:t>và</a:t>
            </a:r>
            <a:r>
              <a:rPr lang="en-US" baseline="0" dirty="0">
                <a:latin typeface="+mn-lt"/>
              </a:rPr>
              <a:t> ipratropium </a:t>
            </a:r>
            <a:r>
              <a:rPr lang="en-US" baseline="0" dirty="0" err="1">
                <a:latin typeface="+mn-lt"/>
              </a:rPr>
              <a:t>cho</a:t>
            </a:r>
            <a:r>
              <a:rPr lang="en-US" baseline="0" dirty="0">
                <a:latin typeface="+mn-lt"/>
              </a:rPr>
              <a:t> </a:t>
            </a:r>
            <a:r>
              <a:rPr lang="en-US" baseline="0" dirty="0" err="1">
                <a:latin typeface="+mn-lt"/>
              </a:rPr>
              <a:t>hiệu</a:t>
            </a:r>
            <a:r>
              <a:rPr lang="en-US" baseline="0" dirty="0">
                <a:latin typeface="+mn-lt"/>
              </a:rPr>
              <a:t> </a:t>
            </a:r>
            <a:r>
              <a:rPr lang="en-US" baseline="0" dirty="0" err="1">
                <a:latin typeface="+mn-lt"/>
              </a:rPr>
              <a:t>quả</a:t>
            </a:r>
            <a:r>
              <a:rPr lang="en-US" baseline="0" dirty="0">
                <a:latin typeface="+mn-lt"/>
              </a:rPr>
              <a:t> </a:t>
            </a:r>
            <a:r>
              <a:rPr lang="en-US" baseline="0" dirty="0" err="1">
                <a:latin typeface="+mn-lt"/>
              </a:rPr>
              <a:t>cải</a:t>
            </a:r>
            <a:r>
              <a:rPr lang="en-US" baseline="0" dirty="0">
                <a:latin typeface="+mn-lt"/>
              </a:rPr>
              <a:t> </a:t>
            </a:r>
            <a:r>
              <a:rPr lang="en-US" baseline="0" dirty="0" err="1">
                <a:latin typeface="+mn-lt"/>
              </a:rPr>
              <a:t>thiện</a:t>
            </a:r>
            <a:r>
              <a:rPr lang="en-US" baseline="0" dirty="0">
                <a:latin typeface="+mn-lt"/>
              </a:rPr>
              <a:t> 27% FEV1 so </a:t>
            </a:r>
            <a:r>
              <a:rPr lang="en-US" baseline="0" dirty="0" err="1">
                <a:latin typeface="+mn-lt"/>
              </a:rPr>
              <a:t>với</a:t>
            </a:r>
            <a:r>
              <a:rPr lang="en-US" baseline="0" dirty="0">
                <a:latin typeface="+mn-lt"/>
              </a:rPr>
              <a:t> </a:t>
            </a:r>
            <a:r>
              <a:rPr lang="en-US" baseline="0" dirty="0" err="1">
                <a:latin typeface="+mn-lt"/>
              </a:rPr>
              <a:t>trước</a:t>
            </a:r>
            <a:r>
              <a:rPr lang="en-US" baseline="0" dirty="0">
                <a:latin typeface="+mn-lt"/>
              </a:rPr>
              <a:t> </a:t>
            </a:r>
            <a:r>
              <a:rPr lang="en-US" baseline="0" dirty="0" err="1">
                <a:latin typeface="+mn-lt"/>
              </a:rPr>
              <a:t>khi</a:t>
            </a:r>
            <a:r>
              <a:rPr lang="en-US" baseline="0" dirty="0">
                <a:latin typeface="+mn-lt"/>
              </a:rPr>
              <a:t> </a:t>
            </a:r>
            <a:r>
              <a:rPr lang="en-US" baseline="0" dirty="0" err="1">
                <a:latin typeface="+mn-lt"/>
              </a:rPr>
              <a:t>điều</a:t>
            </a:r>
            <a:r>
              <a:rPr lang="en-US" baseline="0" dirty="0">
                <a:latin typeface="+mn-lt"/>
              </a:rPr>
              <a:t> </a:t>
            </a:r>
            <a:r>
              <a:rPr lang="en-US" baseline="0" dirty="0" err="1">
                <a:latin typeface="+mn-lt"/>
              </a:rPr>
              <a:t>trị</a:t>
            </a:r>
            <a:r>
              <a:rPr lang="en-US" baseline="0" dirty="0">
                <a:latin typeface="+mn-lt"/>
              </a:rPr>
              <a:t> </a:t>
            </a:r>
            <a:r>
              <a:rPr lang="en-US" baseline="0" dirty="0" err="1">
                <a:latin typeface="+mn-lt"/>
              </a:rPr>
              <a:t>và</a:t>
            </a:r>
            <a:r>
              <a:rPr lang="en-US" baseline="0" dirty="0">
                <a:latin typeface="+mn-lt"/>
              </a:rPr>
              <a:t> </a:t>
            </a:r>
            <a:r>
              <a:rPr lang="en-US" baseline="0" dirty="0" err="1">
                <a:latin typeface="+mn-lt"/>
              </a:rPr>
              <a:t>hiệu</a:t>
            </a:r>
            <a:r>
              <a:rPr lang="en-US" baseline="0" dirty="0">
                <a:latin typeface="+mn-lt"/>
              </a:rPr>
              <a:t> </a:t>
            </a:r>
            <a:r>
              <a:rPr lang="en-US" baseline="0" dirty="0" err="1">
                <a:latin typeface="+mn-lt"/>
              </a:rPr>
              <a:t>quả</a:t>
            </a:r>
            <a:r>
              <a:rPr lang="en-US" baseline="0" dirty="0">
                <a:latin typeface="+mn-lt"/>
              </a:rPr>
              <a:t> </a:t>
            </a:r>
            <a:r>
              <a:rPr lang="en-US" baseline="0" dirty="0" err="1">
                <a:latin typeface="+mn-lt"/>
              </a:rPr>
              <a:t>này</a:t>
            </a:r>
            <a:r>
              <a:rPr lang="en-US" baseline="0" dirty="0">
                <a:latin typeface="+mn-lt"/>
              </a:rPr>
              <a:t> </a:t>
            </a:r>
            <a:r>
              <a:rPr lang="en-US" baseline="0" dirty="0" err="1">
                <a:latin typeface="+mn-lt"/>
              </a:rPr>
              <a:t>tốt</a:t>
            </a:r>
            <a:r>
              <a:rPr lang="en-US" baseline="0" dirty="0">
                <a:latin typeface="+mn-lt"/>
              </a:rPr>
              <a:t> </a:t>
            </a:r>
            <a:r>
              <a:rPr lang="en-US" baseline="0" dirty="0" err="1">
                <a:latin typeface="+mn-lt"/>
              </a:rPr>
              <a:t>hơn</a:t>
            </a:r>
            <a:r>
              <a:rPr lang="en-US" baseline="0" dirty="0">
                <a:latin typeface="+mn-lt"/>
              </a:rPr>
              <a:t> salbutamol </a:t>
            </a:r>
            <a:r>
              <a:rPr lang="en-US" baseline="0" dirty="0" err="1">
                <a:latin typeface="+mn-lt"/>
              </a:rPr>
              <a:t>đơn</a:t>
            </a:r>
            <a:r>
              <a:rPr lang="en-US" baseline="0" dirty="0">
                <a:latin typeface="+mn-lt"/>
              </a:rPr>
              <a:t> </a:t>
            </a:r>
            <a:r>
              <a:rPr lang="en-US" baseline="0" dirty="0" err="1">
                <a:latin typeface="+mn-lt"/>
              </a:rPr>
              <a:t>lẻ</a:t>
            </a:r>
            <a:r>
              <a:rPr lang="en-US" baseline="0" dirty="0">
                <a:latin typeface="+mn-lt"/>
              </a:rPr>
              <a:t>.</a:t>
            </a:r>
          </a:p>
          <a:p>
            <a:endParaRPr lang="en-US" baseline="0" dirty="0">
              <a:latin typeface="+mn-lt"/>
            </a:endParaRPr>
          </a:p>
          <a:p>
            <a:r>
              <a:rPr lang="en-US" baseline="0" dirty="0" err="1">
                <a:latin typeface="+mn-lt"/>
              </a:rPr>
              <a:t>Nhờ</a:t>
            </a:r>
            <a:r>
              <a:rPr lang="en-US" baseline="0" dirty="0">
                <a:latin typeface="+mn-lt"/>
              </a:rPr>
              <a:t> </a:t>
            </a:r>
            <a:r>
              <a:rPr lang="en-US" baseline="0" dirty="0" err="1">
                <a:latin typeface="+mn-lt"/>
              </a:rPr>
              <a:t>hiệu</a:t>
            </a:r>
            <a:r>
              <a:rPr lang="en-US" baseline="0" dirty="0">
                <a:latin typeface="+mn-lt"/>
              </a:rPr>
              <a:t> </a:t>
            </a:r>
            <a:r>
              <a:rPr lang="en-US" baseline="0" dirty="0" err="1">
                <a:latin typeface="+mn-lt"/>
              </a:rPr>
              <a:t>quả</a:t>
            </a:r>
            <a:r>
              <a:rPr lang="en-US" baseline="0" dirty="0">
                <a:latin typeface="+mn-lt"/>
              </a:rPr>
              <a:t> </a:t>
            </a:r>
            <a:r>
              <a:rPr lang="en-US" baseline="0" dirty="0" err="1">
                <a:latin typeface="+mn-lt"/>
              </a:rPr>
              <a:t>hiệp</a:t>
            </a:r>
            <a:r>
              <a:rPr lang="en-US" baseline="0" dirty="0">
                <a:latin typeface="+mn-lt"/>
              </a:rPr>
              <a:t> </a:t>
            </a:r>
            <a:r>
              <a:rPr lang="en-US" baseline="0" dirty="0" err="1">
                <a:latin typeface="+mn-lt"/>
              </a:rPr>
              <a:t>lực</a:t>
            </a:r>
            <a:r>
              <a:rPr lang="en-US" baseline="0" dirty="0">
                <a:latin typeface="+mn-lt"/>
              </a:rPr>
              <a:t> </a:t>
            </a:r>
            <a:r>
              <a:rPr lang="en-US" baseline="0" dirty="0" err="1">
                <a:latin typeface="+mn-lt"/>
              </a:rPr>
              <a:t>theo</a:t>
            </a:r>
            <a:r>
              <a:rPr lang="en-US" baseline="0" dirty="0">
                <a:latin typeface="+mn-lt"/>
              </a:rPr>
              <a:t> </a:t>
            </a:r>
            <a:r>
              <a:rPr lang="en-US" baseline="0" dirty="0" err="1">
                <a:latin typeface="+mn-lt"/>
              </a:rPr>
              <a:t>nhiều</a:t>
            </a:r>
            <a:r>
              <a:rPr lang="en-US" baseline="0" dirty="0">
                <a:latin typeface="+mn-lt"/>
              </a:rPr>
              <a:t> </a:t>
            </a:r>
            <a:r>
              <a:rPr lang="en-US" baseline="0" dirty="0" err="1">
                <a:latin typeface="+mn-lt"/>
              </a:rPr>
              <a:t>cơ</a:t>
            </a:r>
            <a:r>
              <a:rPr lang="en-US" baseline="0" dirty="0">
                <a:latin typeface="+mn-lt"/>
              </a:rPr>
              <a:t> </a:t>
            </a:r>
            <a:r>
              <a:rPr lang="en-US" baseline="0" dirty="0" err="1">
                <a:latin typeface="+mn-lt"/>
              </a:rPr>
              <a:t>chế</a:t>
            </a:r>
            <a:r>
              <a:rPr lang="en-US" baseline="0" dirty="0">
                <a:latin typeface="+mn-lt"/>
              </a:rPr>
              <a:t> </a:t>
            </a:r>
            <a:r>
              <a:rPr lang="en-US" baseline="0" dirty="0" err="1">
                <a:latin typeface="+mn-lt"/>
              </a:rPr>
              <a:t>khác</a:t>
            </a:r>
            <a:r>
              <a:rPr lang="en-US" baseline="0" dirty="0">
                <a:latin typeface="+mn-lt"/>
              </a:rPr>
              <a:t> </a:t>
            </a:r>
            <a:r>
              <a:rPr lang="en-US" baseline="0" dirty="0" err="1">
                <a:latin typeface="+mn-lt"/>
              </a:rPr>
              <a:t>nhau</a:t>
            </a:r>
            <a:r>
              <a:rPr lang="en-US" baseline="0" dirty="0">
                <a:latin typeface="+mn-lt"/>
              </a:rPr>
              <a:t> </a:t>
            </a:r>
            <a:r>
              <a:rPr lang="en-US" baseline="0" dirty="0" err="1">
                <a:latin typeface="+mn-lt"/>
              </a:rPr>
              <a:t>và</a:t>
            </a:r>
            <a:r>
              <a:rPr lang="en-US" baseline="0" dirty="0">
                <a:latin typeface="+mn-lt"/>
              </a:rPr>
              <a:t> </a:t>
            </a:r>
            <a:r>
              <a:rPr lang="en-US" baseline="0" dirty="0" err="1">
                <a:latin typeface="+mn-lt"/>
              </a:rPr>
              <a:t>chỉ</a:t>
            </a:r>
            <a:r>
              <a:rPr lang="en-US" baseline="0" dirty="0">
                <a:latin typeface="+mn-lt"/>
              </a:rPr>
              <a:t> </a:t>
            </a:r>
            <a:r>
              <a:rPr lang="en-US" baseline="0" dirty="0" err="1">
                <a:latin typeface="+mn-lt"/>
              </a:rPr>
              <a:t>cần</a:t>
            </a:r>
            <a:r>
              <a:rPr lang="en-US" baseline="0" dirty="0">
                <a:latin typeface="+mn-lt"/>
              </a:rPr>
              <a:t> </a:t>
            </a:r>
            <a:r>
              <a:rPr lang="en-US" baseline="0" dirty="0" err="1">
                <a:latin typeface="+mn-lt"/>
              </a:rPr>
              <a:t>tỷ</a:t>
            </a:r>
            <a:r>
              <a:rPr lang="en-US" baseline="0" dirty="0">
                <a:latin typeface="+mn-lt"/>
              </a:rPr>
              <a:t> </a:t>
            </a:r>
            <a:r>
              <a:rPr lang="en-US" baseline="0" dirty="0" err="1">
                <a:latin typeface="+mn-lt"/>
              </a:rPr>
              <a:t>lệ</a:t>
            </a:r>
            <a:r>
              <a:rPr lang="en-US" baseline="0" dirty="0">
                <a:latin typeface="+mn-lt"/>
              </a:rPr>
              <a:t> </a:t>
            </a:r>
            <a:r>
              <a:rPr lang="en-US" baseline="0" dirty="0" err="1">
                <a:latin typeface="+mn-lt"/>
              </a:rPr>
              <a:t>thấp</a:t>
            </a:r>
            <a:r>
              <a:rPr lang="en-US" baseline="0" dirty="0">
                <a:latin typeface="+mn-lt"/>
              </a:rPr>
              <a:t> </a:t>
            </a:r>
            <a:r>
              <a:rPr lang="en-US" baseline="0" dirty="0" err="1">
                <a:latin typeface="+mn-lt"/>
              </a:rPr>
              <a:t>mỗi</a:t>
            </a:r>
            <a:r>
              <a:rPr lang="en-US" baseline="0" dirty="0">
                <a:latin typeface="+mn-lt"/>
              </a:rPr>
              <a:t> </a:t>
            </a:r>
            <a:r>
              <a:rPr lang="en-US" baseline="0" dirty="0" err="1">
                <a:latin typeface="+mn-lt"/>
              </a:rPr>
              <a:t>thành</a:t>
            </a:r>
            <a:r>
              <a:rPr lang="en-US" baseline="0" dirty="0">
                <a:latin typeface="+mn-lt"/>
              </a:rPr>
              <a:t> </a:t>
            </a:r>
            <a:r>
              <a:rPr lang="en-US" baseline="0" dirty="0" err="1">
                <a:latin typeface="+mn-lt"/>
              </a:rPr>
              <a:t>phần</a:t>
            </a:r>
            <a:r>
              <a:rPr lang="en-US" baseline="0" dirty="0">
                <a:latin typeface="+mn-lt"/>
              </a:rPr>
              <a:t> </a:t>
            </a:r>
            <a:r>
              <a:rPr lang="en-US" baseline="0" dirty="0" err="1">
                <a:latin typeface="+mn-lt"/>
              </a:rPr>
              <a:t>có</a:t>
            </a:r>
            <a:r>
              <a:rPr lang="en-US" baseline="0" dirty="0">
                <a:latin typeface="+mn-lt"/>
              </a:rPr>
              <a:t> </a:t>
            </a:r>
            <a:r>
              <a:rPr lang="en-US" baseline="0" dirty="0" err="1">
                <a:latin typeface="+mn-lt"/>
              </a:rPr>
              <a:t>thể</a:t>
            </a:r>
            <a:r>
              <a:rPr lang="en-US" baseline="0" dirty="0">
                <a:latin typeface="+mn-lt"/>
              </a:rPr>
              <a:t> </a:t>
            </a:r>
            <a:r>
              <a:rPr lang="en-US" baseline="0" dirty="0" err="1">
                <a:latin typeface="+mn-lt"/>
              </a:rPr>
              <a:t>đạt</a:t>
            </a:r>
            <a:r>
              <a:rPr lang="en-US" baseline="0" dirty="0">
                <a:latin typeface="+mn-lt"/>
              </a:rPr>
              <a:t> </a:t>
            </a:r>
            <a:r>
              <a:rPr lang="en-US" baseline="0" dirty="0" err="1">
                <a:latin typeface="+mn-lt"/>
              </a:rPr>
              <a:t>được</a:t>
            </a:r>
            <a:r>
              <a:rPr lang="en-US" baseline="0" dirty="0">
                <a:latin typeface="+mn-lt"/>
              </a:rPr>
              <a:t> </a:t>
            </a:r>
            <a:r>
              <a:rPr lang="en-US" baseline="0" dirty="0" err="1">
                <a:latin typeface="+mn-lt"/>
              </a:rPr>
              <a:t>tác</a:t>
            </a:r>
            <a:r>
              <a:rPr lang="en-US" baseline="0" dirty="0">
                <a:latin typeface="+mn-lt"/>
              </a:rPr>
              <a:t> </a:t>
            </a:r>
            <a:r>
              <a:rPr lang="en-US" baseline="0" dirty="0" err="1">
                <a:latin typeface="+mn-lt"/>
              </a:rPr>
              <a:t>dụng</a:t>
            </a:r>
            <a:r>
              <a:rPr lang="en-US" baseline="0" dirty="0">
                <a:latin typeface="+mn-lt"/>
              </a:rPr>
              <a:t> </a:t>
            </a:r>
            <a:r>
              <a:rPr lang="en-US" baseline="0" dirty="0" err="1">
                <a:latin typeface="+mn-lt"/>
              </a:rPr>
              <a:t>như</a:t>
            </a:r>
            <a:r>
              <a:rPr lang="en-US" baseline="0" dirty="0">
                <a:latin typeface="+mn-lt"/>
              </a:rPr>
              <a:t> </a:t>
            </a:r>
            <a:r>
              <a:rPr lang="en-US" baseline="0" dirty="0" err="1">
                <a:latin typeface="+mn-lt"/>
              </a:rPr>
              <a:t>mong</a:t>
            </a:r>
            <a:r>
              <a:rPr lang="en-US" baseline="0" dirty="0">
                <a:latin typeface="+mn-lt"/>
              </a:rPr>
              <a:t> </a:t>
            </a:r>
            <a:r>
              <a:rPr lang="en-US" baseline="0" dirty="0" err="1">
                <a:latin typeface="+mn-lt"/>
              </a:rPr>
              <a:t>đợi</a:t>
            </a:r>
            <a:r>
              <a:rPr lang="en-US" baseline="0" dirty="0">
                <a:latin typeface="+mn-lt"/>
              </a:rPr>
              <a:t> </a:t>
            </a:r>
            <a:r>
              <a:rPr lang="en-US" baseline="0" dirty="0" err="1">
                <a:latin typeface="+mn-lt"/>
              </a:rPr>
              <a:t>với</a:t>
            </a:r>
            <a:r>
              <a:rPr lang="en-US" baseline="0" dirty="0">
                <a:latin typeface="+mn-lt"/>
              </a:rPr>
              <a:t> </a:t>
            </a:r>
            <a:r>
              <a:rPr lang="en-US" baseline="0" dirty="0" err="1">
                <a:latin typeface="+mn-lt"/>
              </a:rPr>
              <a:t>ít</a:t>
            </a:r>
            <a:r>
              <a:rPr lang="en-US" baseline="0" dirty="0">
                <a:latin typeface="+mn-lt"/>
              </a:rPr>
              <a:t> </a:t>
            </a:r>
            <a:r>
              <a:rPr lang="en-US" baseline="0" dirty="0" err="1">
                <a:latin typeface="+mn-lt"/>
              </a:rPr>
              <a:t>tác</a:t>
            </a:r>
            <a:r>
              <a:rPr lang="en-US" baseline="0" dirty="0">
                <a:latin typeface="+mn-lt"/>
              </a:rPr>
              <a:t> </a:t>
            </a:r>
            <a:r>
              <a:rPr lang="en-US" baseline="0" dirty="0" err="1">
                <a:latin typeface="+mn-lt"/>
              </a:rPr>
              <a:t>dụng</a:t>
            </a:r>
            <a:r>
              <a:rPr lang="en-US" baseline="0" dirty="0">
                <a:latin typeface="+mn-lt"/>
              </a:rPr>
              <a:t> </a:t>
            </a:r>
            <a:r>
              <a:rPr lang="en-US" baseline="0" dirty="0" err="1">
                <a:latin typeface="+mn-lt"/>
              </a:rPr>
              <a:t>ngoại</a:t>
            </a:r>
            <a:r>
              <a:rPr lang="en-US" baseline="0" dirty="0">
                <a:latin typeface="+mn-lt"/>
              </a:rPr>
              <a:t> ý </a:t>
            </a:r>
            <a:r>
              <a:rPr lang="en-US" baseline="0" dirty="0" err="1">
                <a:latin typeface="+mn-lt"/>
              </a:rPr>
              <a:t>hơn</a:t>
            </a:r>
            <a:r>
              <a:rPr lang="en-US" baseline="0" dirty="0">
                <a:latin typeface="+mn-lt"/>
              </a:rPr>
              <a:t>.</a:t>
            </a:r>
            <a:endParaRPr lang="en-US" dirty="0">
              <a:latin typeface="+mn-lt"/>
            </a:endParaRPr>
          </a:p>
          <a:p>
            <a:r>
              <a:rPr lang="en-US" dirty="0">
                <a:latin typeface="+mn-lt"/>
              </a:rPr>
              <a:t>__________________</a:t>
            </a:r>
          </a:p>
          <a:p>
            <a:r>
              <a:rPr lang="en-US" dirty="0">
                <a:latin typeface="+mn-lt"/>
              </a:rPr>
              <a:t>Abstract</a:t>
            </a:r>
            <a:r>
              <a:rPr lang="en-US" baseline="0" dirty="0">
                <a:latin typeface="+mn-lt"/>
              </a:rPr>
              <a:t> (</a:t>
            </a:r>
            <a:r>
              <a:rPr lang="en-US" baseline="0" dirty="0" err="1">
                <a:latin typeface="+mn-lt"/>
              </a:rPr>
              <a:t>tham</a:t>
            </a:r>
            <a:r>
              <a:rPr lang="en-US" baseline="0" dirty="0">
                <a:latin typeface="+mn-lt"/>
              </a:rPr>
              <a:t> </a:t>
            </a:r>
            <a:r>
              <a:rPr lang="en-US" baseline="0" dirty="0" err="1">
                <a:latin typeface="+mn-lt"/>
              </a:rPr>
              <a:t>khảo</a:t>
            </a:r>
            <a:r>
              <a:rPr lang="en-US" baseline="0" dirty="0">
                <a:latin typeface="+mn-lt"/>
              </a:rPr>
              <a:t> </a:t>
            </a:r>
            <a:r>
              <a:rPr lang="en-US" baseline="0" dirty="0" err="1">
                <a:latin typeface="+mn-lt"/>
              </a:rPr>
              <a:t>khi</a:t>
            </a:r>
            <a:r>
              <a:rPr lang="en-US" baseline="0" dirty="0">
                <a:latin typeface="+mn-lt"/>
              </a:rPr>
              <a:t> </a:t>
            </a:r>
            <a:r>
              <a:rPr lang="en-US" baseline="0" dirty="0" err="1">
                <a:latin typeface="+mn-lt"/>
              </a:rPr>
              <a:t>cần</a:t>
            </a:r>
            <a:r>
              <a:rPr lang="en-US" baseline="0" dirty="0">
                <a:latin typeface="+mn-lt"/>
              </a:rPr>
              <a:t>)</a:t>
            </a:r>
          </a:p>
          <a:p>
            <a:pPr defTabSz="844014"/>
            <a:r>
              <a:rPr lang="en-US" dirty="0">
                <a:solidFill>
                  <a:prstClr val="black"/>
                </a:solidFill>
                <a:latin typeface="+mn-lt"/>
              </a:rPr>
              <a:t>E. </a:t>
            </a:r>
            <a:r>
              <a:rPr lang="en-US" dirty="0" err="1">
                <a:solidFill>
                  <a:prstClr val="black"/>
                </a:solidFill>
                <a:latin typeface="+mn-lt"/>
              </a:rPr>
              <a:t>Marangio</a:t>
            </a:r>
            <a:r>
              <a:rPr lang="en-US" dirty="0">
                <a:solidFill>
                  <a:prstClr val="black"/>
                </a:solidFill>
                <a:latin typeface="+mn-lt"/>
              </a:rPr>
              <a:t> </a:t>
            </a:r>
            <a:r>
              <a:rPr lang="en-US" i="1" dirty="0">
                <a:solidFill>
                  <a:prstClr val="black"/>
                </a:solidFill>
                <a:latin typeface="+mn-lt"/>
              </a:rPr>
              <a:t>et al </a:t>
            </a:r>
            <a:r>
              <a:rPr lang="en-US" dirty="0">
                <a:solidFill>
                  <a:prstClr val="black"/>
                </a:solidFill>
                <a:latin typeface="+mn-lt"/>
              </a:rPr>
              <a:t>(</a:t>
            </a:r>
            <a:r>
              <a:rPr lang="en-US" b="1" dirty="0">
                <a:solidFill>
                  <a:prstClr val="black"/>
                </a:solidFill>
                <a:latin typeface="+mn-lt"/>
              </a:rPr>
              <a:t>1986</a:t>
            </a:r>
            <a:r>
              <a:rPr lang="en-US" dirty="0">
                <a:solidFill>
                  <a:prstClr val="black"/>
                </a:solidFill>
                <a:latin typeface="+mn-lt"/>
              </a:rPr>
              <a:t>), Respiration 50(2): 165-168</a:t>
            </a:r>
          </a:p>
          <a:p>
            <a:r>
              <a:rPr lang="vi-VN" sz="1100" dirty="0">
                <a:solidFill>
                  <a:prstClr val="black"/>
                </a:solidFill>
                <a:latin typeface="Calibri" panose="020F0502020204030204" pitchFamily="34" charset="0"/>
              </a:rPr>
              <a:t>Nghiên cứu hiệu quả của thuốc giãn phế quản khi phối hợp fenoterol (100 micrograms) và ipratropium bromide (40 micrograms) so với Salbutamol (100 micrograms) và giả dược ở 16 bệnh nhân mắc bệnh phổi tắc nghẽn mãn tính (COPD). Nghiên cứu tiến hành vào 3 ngày khác nhau. Mỗi thuốc được sử dụng vào một ngày, ngày thứ 2 luôn luôn là giả dược, trong khi salbutamol hay phối hợp fenoterol/ipratropium sẽ được sử dụng vào ngày 1 hoặc ngày 3 theo một kế hoạch ngẫu nhiên. FEV1 và các tác dụng phụ (đánh trống ngực, kích thích, kích thích) được đo ở thời điểm 0, 30, 60, 120, 240, 360 và 420 phút sau khi dùng. Thuốc được dùng theo dạng bình xịt sau một lịch trình ngẫu nhiên. Tác dụng giãn phế quản của phối hợp fenoterol/ipratropium lớn hơn salbutamol; Hơn nữa, fenoterol/ipratropium có hiệu quả lâu dài và ít tác dụng phụ.</a:t>
            </a:r>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B997872-97BB-490F-B51B-C0F2615D8933}" type="slidenum">
              <a:rPr lang="en-US" smtClean="0"/>
              <a:t>84</a:t>
            </a:fld>
            <a:endParaRPr lang="en-US"/>
          </a:p>
        </p:txBody>
      </p:sp>
    </p:spTree>
    <p:extLst>
      <p:ext uri="{BB962C8B-B14F-4D97-AF65-F5344CB8AC3E}">
        <p14:creationId xmlns:p14="http://schemas.microsoft.com/office/powerpoint/2010/main" val="333270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buFontTx/>
              <a:buNone/>
            </a:pPr>
            <a:r>
              <a:rPr lang="en-US" altLang="en-US" sz="1200" b="1" dirty="0">
                <a:solidFill>
                  <a:srgbClr val="000000"/>
                </a:solidFill>
                <a:latin typeface="VNI-Centur" pitchFamily="2" charset="0"/>
              </a:rPr>
              <a:t>n = 1067 </a:t>
            </a:r>
            <a:r>
              <a:rPr lang="en-US" altLang="en-US" sz="1200" b="1" dirty="0" err="1">
                <a:solidFill>
                  <a:srgbClr val="C00000"/>
                </a:solidFill>
                <a:latin typeface="VNI-Centur" pitchFamily="2" charset="0"/>
              </a:rPr>
              <a:t>bệnh</a:t>
            </a:r>
            <a:r>
              <a:rPr lang="en-US" altLang="en-US" sz="1200" b="1" dirty="0">
                <a:solidFill>
                  <a:srgbClr val="C00000"/>
                </a:solidFill>
                <a:latin typeface="VNI-Centur" pitchFamily="2" charset="0"/>
              </a:rPr>
              <a:t> </a:t>
            </a:r>
            <a:r>
              <a:rPr lang="en-US" altLang="en-US" sz="1200" b="1" dirty="0" err="1">
                <a:solidFill>
                  <a:srgbClr val="C00000"/>
                </a:solidFill>
                <a:latin typeface="VNI-Centur" pitchFamily="2" charset="0"/>
              </a:rPr>
              <a:t>nhân</a:t>
            </a:r>
            <a:r>
              <a:rPr lang="en-US" altLang="en-US" sz="1200" b="1" dirty="0">
                <a:solidFill>
                  <a:srgbClr val="C00000"/>
                </a:solidFill>
                <a:latin typeface="VNI-Centur" pitchFamily="2" charset="0"/>
              </a:rPr>
              <a:t> COPD</a:t>
            </a:r>
            <a:r>
              <a:rPr lang="en-US" altLang="en-US" sz="1200" b="1" dirty="0">
                <a:solidFill>
                  <a:srgbClr val="000000"/>
                </a:solidFill>
                <a:latin typeface="VNI-Centur" pitchFamily="2" charset="0"/>
              </a:rPr>
              <a:t>; &gt; 40t; </a:t>
            </a:r>
            <a:r>
              <a:rPr lang="en-US" altLang="en-US" sz="1200" b="1" dirty="0">
                <a:solidFill>
                  <a:srgbClr val="000000"/>
                </a:solidFill>
                <a:latin typeface="VNI-Centur" pitchFamily="2" charset="0"/>
                <a:sym typeface="Symbol" panose="05050102010706020507" pitchFamily="18" charset="2"/>
              </a:rPr>
              <a:t></a:t>
            </a:r>
            <a:r>
              <a:rPr lang="en-US" altLang="en-US" sz="1200" b="1" dirty="0">
                <a:solidFill>
                  <a:srgbClr val="000000"/>
                </a:solidFill>
                <a:latin typeface="VNI-Centur" pitchFamily="2" charset="0"/>
              </a:rPr>
              <a:t> 10 </a:t>
            </a:r>
            <a:r>
              <a:rPr lang="en-US" altLang="en-US" sz="1200" b="1" dirty="0" err="1">
                <a:solidFill>
                  <a:srgbClr val="000000"/>
                </a:solidFill>
                <a:latin typeface="VNI-Centur" pitchFamily="2" charset="0"/>
              </a:rPr>
              <a:t>gói-năm</a:t>
            </a:r>
            <a:r>
              <a:rPr lang="en-US" altLang="en-US" sz="1200" b="1" dirty="0">
                <a:solidFill>
                  <a:srgbClr val="000000"/>
                </a:solidFill>
                <a:latin typeface="VNI-Centur" pitchFamily="2" charset="0"/>
              </a:rPr>
              <a:t>; FEV</a:t>
            </a:r>
            <a:r>
              <a:rPr lang="en-US" altLang="en-US" sz="1200" b="1" baseline="-25000" dirty="0">
                <a:solidFill>
                  <a:srgbClr val="000000"/>
                </a:solidFill>
                <a:latin typeface="VNI-Centur" pitchFamily="2" charset="0"/>
              </a:rPr>
              <a:t>1</a:t>
            </a:r>
            <a:r>
              <a:rPr lang="en-US" altLang="en-US" sz="1200" b="1" dirty="0">
                <a:solidFill>
                  <a:srgbClr val="000000"/>
                </a:solidFill>
                <a:latin typeface="VNI-Centur" pitchFamily="2" charset="0"/>
              </a:rPr>
              <a:t> &lt; 65% TSLT; FEV</a:t>
            </a:r>
            <a:r>
              <a:rPr lang="en-US" altLang="en-US" sz="1200" b="1" baseline="-25000" dirty="0">
                <a:solidFill>
                  <a:srgbClr val="000000"/>
                </a:solidFill>
                <a:latin typeface="VNI-Centur" pitchFamily="2" charset="0"/>
              </a:rPr>
              <a:t>1</a:t>
            </a:r>
            <a:r>
              <a:rPr lang="en-US" altLang="en-US" sz="1200" b="1" dirty="0">
                <a:solidFill>
                  <a:srgbClr val="000000"/>
                </a:solidFill>
                <a:latin typeface="VNI-Centur" pitchFamily="2" charset="0"/>
              </a:rPr>
              <a:t>/FVC &lt; 70%</a:t>
            </a:r>
          </a:p>
          <a:p>
            <a:pPr eaLnBrk="1" hangingPunct="1">
              <a:spcBef>
                <a:spcPct val="50000"/>
              </a:spcBef>
              <a:buFontTx/>
              <a:buNone/>
            </a:pPr>
            <a:r>
              <a:rPr lang="en-US" altLang="en-US" sz="1200" b="1" dirty="0">
                <a:solidFill>
                  <a:srgbClr val="000000"/>
                </a:solidFill>
                <a:latin typeface="VNI-Centur" pitchFamily="2" charset="0"/>
              </a:rPr>
              <a:t>n1= 347, 240mcg Albuterol (salbutamol); n2= 362, 42 mcg Ipratropium bromide; n3= 358, Ipratropium + Albuterol</a:t>
            </a:r>
          </a:p>
          <a:p>
            <a:endParaRPr lang="en-US" dirty="0"/>
          </a:p>
        </p:txBody>
      </p:sp>
      <p:sp>
        <p:nvSpPr>
          <p:cNvPr id="4" name="Slide Number Placeholder 3"/>
          <p:cNvSpPr>
            <a:spLocks noGrp="1"/>
          </p:cNvSpPr>
          <p:nvPr>
            <p:ph type="sldNum" sz="quarter" idx="5"/>
          </p:nvPr>
        </p:nvSpPr>
        <p:spPr/>
        <p:txBody>
          <a:bodyPr/>
          <a:lstStyle/>
          <a:p>
            <a:fld id="{5B997872-97BB-490F-B51B-C0F2615D8933}" type="slidenum">
              <a:rPr lang="en-US" smtClean="0"/>
              <a:t>85</a:t>
            </a:fld>
            <a:endParaRPr lang="en-US"/>
          </a:p>
        </p:txBody>
      </p:sp>
    </p:spTree>
    <p:extLst>
      <p:ext uri="{BB962C8B-B14F-4D97-AF65-F5344CB8AC3E}">
        <p14:creationId xmlns:p14="http://schemas.microsoft.com/office/powerpoint/2010/main" val="3745254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Ipratropium/Salbutamol </a:t>
            </a:r>
            <a:r>
              <a:rPr lang="en-US" dirty="0" err="1"/>
              <a:t>giúp</a:t>
            </a:r>
            <a:r>
              <a:rPr lang="en-US" dirty="0"/>
              <a:t> </a:t>
            </a:r>
            <a:r>
              <a:rPr lang="en-US" dirty="0" err="1"/>
              <a:t>cải</a:t>
            </a:r>
            <a:r>
              <a:rPr lang="en-US" dirty="0"/>
              <a:t> </a:t>
            </a:r>
            <a:r>
              <a:rPr lang="en-US" dirty="0" err="1"/>
              <a:t>thiện</a:t>
            </a:r>
            <a:r>
              <a:rPr lang="en-US" dirty="0"/>
              <a:t> </a:t>
            </a:r>
            <a:r>
              <a:rPr lang="en-US" dirty="0" err="1"/>
              <a:t>chức</a:t>
            </a:r>
            <a:r>
              <a:rPr lang="en-US" dirty="0"/>
              <a:t> </a:t>
            </a:r>
            <a:r>
              <a:rPr lang="en-US" dirty="0" err="1"/>
              <a:t>năng</a:t>
            </a:r>
            <a:r>
              <a:rPr lang="en-US" dirty="0"/>
              <a:t> </a:t>
            </a:r>
            <a:r>
              <a:rPr lang="en-US" dirty="0" err="1"/>
              <a:t>hô</a:t>
            </a:r>
            <a:r>
              <a:rPr lang="en-US" dirty="0"/>
              <a:t> </a:t>
            </a:r>
            <a:r>
              <a:rPr lang="en-US" dirty="0" err="1"/>
              <a:t>hấp</a:t>
            </a:r>
            <a:r>
              <a:rPr lang="en-US" dirty="0"/>
              <a:t> </a:t>
            </a:r>
            <a:r>
              <a:rPr lang="en-US" dirty="0" err="1"/>
              <a:t>và</a:t>
            </a:r>
            <a:r>
              <a:rPr lang="en-US" dirty="0"/>
              <a:t> </a:t>
            </a:r>
            <a:r>
              <a:rPr lang="en-US" dirty="0" err="1"/>
              <a:t>giảm</a:t>
            </a:r>
            <a:r>
              <a:rPr lang="en-US" dirty="0"/>
              <a:t> 49% </a:t>
            </a:r>
            <a:r>
              <a:rPr lang="en-US" dirty="0" err="1"/>
              <a:t>nguy</a:t>
            </a:r>
            <a:r>
              <a:rPr lang="en-US" dirty="0"/>
              <a:t> </a:t>
            </a:r>
            <a:r>
              <a:rPr lang="en-US" dirty="0" err="1"/>
              <a:t>cơ</a:t>
            </a:r>
            <a:r>
              <a:rPr lang="en-US" dirty="0"/>
              <a:t> </a:t>
            </a:r>
            <a:r>
              <a:rPr lang="en-US" dirty="0" err="1"/>
              <a:t>nhập</a:t>
            </a:r>
            <a:r>
              <a:rPr lang="en-US" dirty="0"/>
              <a:t> </a:t>
            </a:r>
            <a:r>
              <a:rPr lang="en-US" dirty="0" err="1"/>
              <a:t>viện</a:t>
            </a:r>
            <a:r>
              <a:rPr lang="en-US" dirty="0"/>
              <a:t> </a:t>
            </a:r>
            <a:r>
              <a:rPr lang="en-US" dirty="0" err="1"/>
              <a:t>trong</a:t>
            </a:r>
            <a:r>
              <a:rPr lang="en-US" dirty="0"/>
              <a:t> </a:t>
            </a:r>
            <a:r>
              <a:rPr lang="en-US" dirty="0" err="1"/>
              <a:t>cơn</a:t>
            </a:r>
            <a:r>
              <a:rPr lang="en-US" dirty="0"/>
              <a:t> hen </a:t>
            </a:r>
            <a:r>
              <a:rPr lang="en-US" dirty="0" err="1"/>
              <a:t>cấp</a:t>
            </a:r>
            <a:r>
              <a:rPr lang="en-US" dirty="0"/>
              <a:t> so </a:t>
            </a:r>
            <a:r>
              <a:rPr lang="en-US" dirty="0" err="1"/>
              <a:t>với</a:t>
            </a:r>
            <a:r>
              <a:rPr lang="en-US" dirty="0"/>
              <a:t> Salbutamol</a:t>
            </a:r>
          </a:p>
        </p:txBody>
      </p:sp>
      <p:sp>
        <p:nvSpPr>
          <p:cNvPr id="4" name="Slide Number Placeholder 3"/>
          <p:cNvSpPr>
            <a:spLocks noGrp="1"/>
          </p:cNvSpPr>
          <p:nvPr>
            <p:ph type="sldNum" sz="quarter" idx="5"/>
          </p:nvPr>
        </p:nvSpPr>
        <p:spPr/>
        <p:txBody>
          <a:bodyPr/>
          <a:lstStyle/>
          <a:p>
            <a:fld id="{5B997872-97BB-490F-B51B-C0F2615D8933}" type="slidenum">
              <a:rPr lang="en-US" smtClean="0"/>
              <a:t>91</a:t>
            </a:fld>
            <a:endParaRPr lang="en-US"/>
          </a:p>
        </p:txBody>
      </p:sp>
    </p:spTree>
    <p:extLst>
      <p:ext uri="{BB962C8B-B14F-4D97-AF65-F5344CB8AC3E}">
        <p14:creationId xmlns:p14="http://schemas.microsoft.com/office/powerpoint/2010/main" val="3988003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placebo controlled study examined the bronchodilator responses of </a:t>
            </a:r>
            <a:r>
              <a:rPr lang="en-US" dirty="0" err="1"/>
              <a:t>nebulised</a:t>
            </a:r>
            <a:r>
              <a:rPr lang="en-US" dirty="0"/>
              <a:t> ipratropium bromide and </a:t>
            </a:r>
            <a:r>
              <a:rPr lang="en-US" dirty="0" err="1"/>
              <a:t>nebulised</a:t>
            </a:r>
            <a:r>
              <a:rPr lang="en-US"/>
              <a:t> salbutamol, both singly and in combination, in a group of 20 patients with stable chronic airflow limitation.</a:t>
            </a:r>
          </a:p>
        </p:txBody>
      </p:sp>
      <p:sp>
        <p:nvSpPr>
          <p:cNvPr id="4" name="Slide Number Placeholder 3"/>
          <p:cNvSpPr>
            <a:spLocks noGrp="1"/>
          </p:cNvSpPr>
          <p:nvPr>
            <p:ph type="sldNum" sz="quarter" idx="5"/>
          </p:nvPr>
        </p:nvSpPr>
        <p:spPr/>
        <p:txBody>
          <a:bodyPr/>
          <a:lstStyle/>
          <a:p>
            <a:fld id="{5B997872-97BB-490F-B51B-C0F2615D8933}" type="slidenum">
              <a:rPr lang="en-US" smtClean="0"/>
              <a:t>94</a:t>
            </a:fld>
            <a:endParaRPr lang="en-US"/>
          </a:p>
        </p:txBody>
      </p:sp>
    </p:spTree>
    <p:extLst>
      <p:ext uri="{BB962C8B-B14F-4D97-AF65-F5344CB8AC3E}">
        <p14:creationId xmlns:p14="http://schemas.microsoft.com/office/powerpoint/2010/main" val="1791615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F128B2-8585-4284-AFC9-93FA73840ABC}" type="slidenum">
              <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altLang="de-DE"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pPr eaLnBrk="1" hangingPunct="1"/>
            <a:endParaRPr lang="de-DE" altLang="de-DE"/>
          </a:p>
        </p:txBody>
      </p:sp>
    </p:spTree>
    <p:extLst>
      <p:ext uri="{BB962C8B-B14F-4D97-AF65-F5344CB8AC3E}">
        <p14:creationId xmlns:p14="http://schemas.microsoft.com/office/powerpoint/2010/main" val="3474130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763528-C5C1-4D32-83CA-6A8E50456DE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0701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NewRomanPSMT"/>
              </a:rPr>
              <a:t>This inflammatory burst, coupled with worsening of the existing airflow limitation, increases the work of breathing in patients with limited respiratory reserve. A vicious cycle of increased airways resistance and tachypnea leads to gas trapping in the lungs, respiratory muscle dysfunction, worsening dyspnea, and ventilation-perfusion mismatch manifesting as arterial hypoxemia with or without hypercapnia. In some patients, ventilatory demand exceeds reserve, leading to ventilatory insufficiency, hypercapnia and respiratory acidosis that, if untreated, may cause death.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07A4D-FD64-41DD-B591-9402C83F01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84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total of 863 patients were initially randomized to each of the six possible treatment sequences of the three study medications in the crossover phase and received each study medication in turn for a 2-week period. The use of Dey combination during the crossover phase resulted in 24% more improvement in peak</a:t>
            </a:r>
          </a:p>
          <a:p>
            <a:r>
              <a:rPr lang="en-US" sz="1200" b="0" i="0" u="none" strike="noStrike" kern="1200" baseline="0" dirty="0">
                <a:solidFill>
                  <a:schemeClr val="tx1"/>
                </a:solidFill>
                <a:latin typeface="+mn-lt"/>
                <a:ea typeface="+mn-ea"/>
                <a:cs typeface="+mn-cs"/>
              </a:rPr>
              <a:t>FEV1 than was seen with albuterol alone (p&lt;0.001), and 37% more than was seen with ipratropium alone (p&lt;0.001).</a:t>
            </a:r>
            <a:endParaRPr lang="ja-JP"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763528-C5C1-4D32-83CA-6A8E50456DE3}" type="slidenum">
              <a:rPr lang="en-GB" altLang="en-US" smtClean="0"/>
              <a:pPr/>
              <a:t>37</a:t>
            </a:fld>
            <a:endParaRPr lang="en-GB" altLang="en-US" dirty="0"/>
          </a:p>
        </p:txBody>
      </p:sp>
    </p:spTree>
    <p:extLst>
      <p:ext uri="{BB962C8B-B14F-4D97-AF65-F5344CB8AC3E}">
        <p14:creationId xmlns:p14="http://schemas.microsoft.com/office/powerpoint/2010/main" val="631336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Năm</a:t>
            </a:r>
            <a:r>
              <a:rPr lang="en-US" baseline="0" dirty="0"/>
              <a:t> 2011, </a:t>
            </a:r>
            <a:r>
              <a:rPr lang="it-IT" sz="1200" b="0" i="0" kern="1200" dirty="0">
                <a:solidFill>
                  <a:schemeClr val="tx1"/>
                </a:solidFill>
                <a:effectLst/>
                <a:latin typeface="+mn-lt"/>
                <a:ea typeface="+mn-ea"/>
                <a:cs typeface="+mn-cs"/>
              </a:rPr>
              <a:t>the Innovative Medicine Initiative (IMI) đề</a:t>
            </a:r>
            <a:r>
              <a:rPr lang="it-IT" sz="1200" b="0" i="0" kern="1200" baseline="0" dirty="0">
                <a:solidFill>
                  <a:schemeClr val="tx1"/>
                </a:solidFill>
                <a:effectLst/>
                <a:latin typeface="+mn-lt"/>
                <a:ea typeface="+mn-ea"/>
                <a:cs typeface="+mn-cs"/>
              </a:rPr>
              <a:t> xuất rằng những bệnh nhân này nên được chia thành hen khó kiểm soát và hen nặng. </a:t>
            </a:r>
            <a:r>
              <a:rPr lang="vi-VN" sz="1200" b="0" i="0" kern="1200" baseline="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Bel EH, Sousa A, Fleming L, Bush A, Chung KF, Versnel J, et al. Diagnosis and definition of severe refractory asthma: an international consensus statement from the Innovative Medicine Initiative (IMI)</a:t>
            </a:r>
          </a:p>
          <a:p>
            <a:r>
              <a:rPr lang="en-US" sz="1200" b="0" i="0" kern="1200" dirty="0">
                <a:solidFill>
                  <a:schemeClr val="tx1"/>
                </a:solidFill>
                <a:effectLst/>
                <a:latin typeface="+mn-lt"/>
                <a:ea typeface="+mn-ea"/>
                <a:cs typeface="+mn-cs"/>
              </a:rPr>
              <a:t>Hen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kiểm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soát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thể</a:t>
            </a:r>
            <a:r>
              <a:rPr lang="en-US" sz="1200" b="0" i="0" kern="1200" baseline="0" dirty="0">
                <a:solidFill>
                  <a:schemeClr val="tx1"/>
                </a:solidFill>
                <a:effectLst/>
                <a:latin typeface="+mn-lt"/>
                <a:ea typeface="+mn-ea"/>
                <a:cs typeface="+mn-cs"/>
              </a:rPr>
              <a:t> do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số</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nhân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bệnh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đồng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mắc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chọn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dụng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cụ</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hít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phù</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hợp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thuật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kém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hút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viêm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xoang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kiểm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soát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tuân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thủ</a:t>
            </a:r>
            <a:r>
              <a:rPr lang="en-US" sz="1200" b="0" i="0" kern="1200" baseline="0" dirty="0">
                <a:solidFill>
                  <a:schemeClr val="tx1"/>
                </a:solidFill>
                <a:effectLst/>
                <a:latin typeface="+mn-lt"/>
                <a:ea typeface="+mn-ea"/>
                <a:cs typeface="+mn-cs"/>
              </a:rPr>
              <a:t>.</a:t>
            </a:r>
          </a:p>
          <a:p>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bênh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nhân</a:t>
            </a:r>
            <a:r>
              <a:rPr lang="en-US" sz="1200" b="0" i="0" kern="1200" baseline="0" dirty="0">
                <a:solidFill>
                  <a:schemeClr val="tx1"/>
                </a:solidFill>
                <a:effectLst/>
                <a:latin typeface="+mn-lt"/>
                <a:ea typeface="+mn-ea"/>
                <a:cs typeface="+mn-cs"/>
              </a:rPr>
              <a:t> hen </a:t>
            </a:r>
            <a:r>
              <a:rPr lang="en-US" sz="1200" b="0" i="0" kern="1200" baseline="0" dirty="0" err="1">
                <a:solidFill>
                  <a:schemeClr val="tx1"/>
                </a:solidFill>
                <a:effectLst/>
                <a:latin typeface="+mn-lt"/>
                <a:ea typeface="+mn-ea"/>
                <a:cs typeface="+mn-cs"/>
              </a:rPr>
              <a:t>nặng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kiểm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soát</a:t>
            </a:r>
            <a:r>
              <a:rPr lang="en-US" sz="1200" b="0" i="0" kern="1200" baseline="0" dirty="0">
                <a:solidFill>
                  <a:schemeClr val="tx1"/>
                </a:solidFill>
                <a:effectLst/>
                <a:latin typeface="+mn-lt"/>
                <a:ea typeface="+mn-ea"/>
                <a:cs typeface="+mn-cs"/>
              </a:rPr>
              <a:t> hen </a:t>
            </a:r>
            <a:r>
              <a:rPr lang="en-US" sz="1200" b="0" i="0" kern="1200" baseline="0" dirty="0" err="1">
                <a:solidFill>
                  <a:schemeClr val="tx1"/>
                </a:solidFill>
                <a:effectLst/>
                <a:latin typeface="+mn-lt"/>
                <a:ea typeface="+mn-ea"/>
                <a:cs typeface="+mn-cs"/>
              </a:rPr>
              <a:t>kém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hoặc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đợt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nặng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thường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xuyên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năm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mặc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dù</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đã</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tích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cực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tuân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thủ</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đã</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loại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trừ</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chẩn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đoán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bệnh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đồng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mắc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loại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bỏ</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yếu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tố</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kích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hoạt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thể</a:t>
            </a:r>
            <a:r>
              <a:rPr lang="en-US" sz="1200" b="0" i="0" kern="1200" baseline="0" dirty="0">
                <a:solidFill>
                  <a:schemeClr val="tx1"/>
                </a:solidFill>
                <a:effectLst/>
                <a:latin typeface="+mn-lt"/>
                <a:ea typeface="+mn-ea"/>
                <a:cs typeface="+mn-cs"/>
              </a:rPr>
              <a:t> duy </a:t>
            </a:r>
            <a:r>
              <a:rPr lang="en-US" sz="1200" b="0" i="0" kern="1200" baseline="0" dirty="0" err="1">
                <a:solidFill>
                  <a:schemeClr val="tx1"/>
                </a:solidFill>
                <a:effectLst/>
                <a:latin typeface="+mn-lt"/>
                <a:ea typeface="+mn-ea"/>
                <a:cs typeface="+mn-cs"/>
              </a:rPr>
              <a:t>trì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kiểm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soát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chỉ</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dùng</a:t>
            </a:r>
            <a:r>
              <a:rPr lang="en-US" sz="1200" b="0" i="0" kern="1200" baseline="0" dirty="0">
                <a:solidFill>
                  <a:schemeClr val="tx1"/>
                </a:solidFill>
                <a:effectLst/>
                <a:latin typeface="+mn-lt"/>
                <a:ea typeface="+mn-ea"/>
                <a:cs typeface="+mn-cs"/>
              </a:rPr>
              <a:t> corticosteroid </a:t>
            </a:r>
            <a:r>
              <a:rPr lang="en-US" sz="1200" b="0" i="0" kern="1200" baseline="0" dirty="0" err="1">
                <a:solidFill>
                  <a:schemeClr val="tx1"/>
                </a:solidFill>
                <a:effectLst/>
                <a:latin typeface="+mn-lt"/>
                <a:ea typeface="+mn-ea"/>
                <a:cs typeface="+mn-cs"/>
              </a:rPr>
              <a:t>đường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toàn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thân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kèm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theo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về</a:t>
            </a:r>
            <a:r>
              <a:rPr lang="en-US" sz="1200" b="0" i="0" kern="1200" baseline="0" dirty="0">
                <a:solidFill>
                  <a:schemeClr val="tx1"/>
                </a:solidFill>
                <a:effectLst/>
                <a:latin typeface="+mn-lt"/>
                <a:ea typeface="+mn-ea"/>
                <a:cs typeface="+mn-cs"/>
              </a:rPr>
              <a:t> TDP </a:t>
            </a:r>
            <a:r>
              <a:rPr lang="en-US" sz="1200" b="0" i="0" kern="1200" baseline="0" dirty="0" err="1">
                <a:solidFill>
                  <a:schemeClr val="tx1"/>
                </a:solidFill>
                <a:effectLst/>
                <a:latin typeface="+mn-lt"/>
                <a:ea typeface="+mn-ea"/>
                <a:cs typeface="+mn-cs"/>
              </a:rPr>
              <a:t>nghiêm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trọng</a:t>
            </a:r>
            <a:r>
              <a:rPr lang="en-US" sz="1200" b="0" i="0" kern="1200" baseline="0" dirty="0">
                <a:solidFill>
                  <a:schemeClr val="tx1"/>
                </a:solidFill>
                <a:effectLst/>
                <a:latin typeface="+mn-lt"/>
                <a:ea typeface="+mn-ea"/>
                <a:cs typeface="+mn-cs"/>
              </a:rPr>
              <a:t>.</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Difficult to control asthma may be due to a number of reasons including: confounding illnesses, incorrect choice of inhaler or poor inhaler technique, concurrent smoking, uncontrolled rhinitis and non-adherence, either intentional or unintentional [</a:t>
            </a:r>
            <a:r>
              <a:rPr lang="en-US" sz="1200" b="0" i="0" u="sng" kern="1200" dirty="0">
                <a:solidFill>
                  <a:schemeClr val="tx1"/>
                </a:solidFill>
                <a:effectLst/>
                <a:latin typeface="+mn-lt"/>
                <a:ea typeface="+mn-ea"/>
                <a:cs typeface="+mn-cs"/>
                <a:hlinkClick r:id="rId3"/>
              </a:rPr>
              <a:t>10</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11</a:t>
            </a:r>
            <a:r>
              <a:rPr lang="en-US" sz="1200" b="0" i="0" kern="1200" dirty="0">
                <a:solidFill>
                  <a:schemeClr val="tx1"/>
                </a:solidFill>
                <a:effectLst/>
                <a:latin typeface="+mn-lt"/>
                <a:ea typeface="+mn-ea"/>
                <a:cs typeface="+mn-cs"/>
              </a:rPr>
              <a:t>]. Whereas people with severe refractory asthma have poor asthma control or frequent severe exacerbations per year despite the prescription of high-intensity treatment having had compliance checked, alternative diagnoses excluded, comorbidities treated and trigger factors removed. They can often only maintain adequate control when taking systemic corticosteroids and as a result are at risk of serious adverse effects.</a:t>
            </a:r>
            <a:r>
              <a:rPr lang="vi-VN" sz="1200" b="0" i="0" kern="1200" dirty="0">
                <a:solidFill>
                  <a:schemeClr val="tx1"/>
                </a:solidFill>
                <a:effectLst/>
                <a:latin typeface="+mn-lt"/>
                <a:ea typeface="+mn-ea"/>
                <a:cs typeface="+mn-cs"/>
              </a:rPr>
              <a:t>). Thorax. 2011;66:910–7.</a:t>
            </a:r>
            <a:r>
              <a:rPr lang="en-US" sz="1200" b="0" i="0" kern="1200" dirty="0">
                <a:solidFill>
                  <a:schemeClr val="tx1"/>
                </a:solidFill>
                <a:effectLst/>
                <a:latin typeface="+mn-lt"/>
                <a:ea typeface="+mn-ea"/>
                <a:cs typeface="+mn-cs"/>
              </a:rPr>
              <a:t>)</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BE3-A333-4033-BBB2-7363152BB68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886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Đây</a:t>
            </a:r>
            <a:r>
              <a:rPr lang="en-US" baseline="0" dirty="0"/>
              <a:t> </a:t>
            </a:r>
            <a:r>
              <a:rPr lang="en-US" baseline="0" dirty="0" err="1"/>
              <a:t>là</a:t>
            </a:r>
            <a:r>
              <a:rPr lang="en-US" baseline="0" dirty="0"/>
              <a:t> 2 </a:t>
            </a:r>
            <a:r>
              <a:rPr lang="en-US" baseline="0" dirty="0" err="1"/>
              <a:t>nghiên</a:t>
            </a:r>
            <a:r>
              <a:rPr lang="en-US" baseline="0" dirty="0"/>
              <a:t> </a:t>
            </a:r>
            <a:r>
              <a:rPr lang="en-US" baseline="0" dirty="0" err="1"/>
              <a:t>cứu</a:t>
            </a:r>
            <a:r>
              <a:rPr lang="en-US" baseline="0" dirty="0"/>
              <a:t> </a:t>
            </a:r>
            <a:r>
              <a:rPr lang="en-US" baseline="0" dirty="0" err="1"/>
              <a:t>mù</a:t>
            </a:r>
            <a:r>
              <a:rPr lang="en-US" baseline="0" dirty="0"/>
              <a:t> </a:t>
            </a:r>
            <a:r>
              <a:rPr lang="en-US" baseline="0" dirty="0" err="1"/>
              <a:t>đôi</a:t>
            </a:r>
            <a:r>
              <a:rPr lang="en-US" baseline="0" dirty="0"/>
              <a:t>, </a:t>
            </a:r>
            <a:r>
              <a:rPr lang="en-US" baseline="0" dirty="0" err="1"/>
              <a:t>phân</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đối</a:t>
            </a:r>
            <a:r>
              <a:rPr lang="en-US" baseline="0" dirty="0"/>
              <a:t> </a:t>
            </a:r>
            <a:r>
              <a:rPr lang="en-US" baseline="0" dirty="0" err="1"/>
              <a:t>chứng</a:t>
            </a:r>
            <a:r>
              <a:rPr lang="en-US" baseline="0" dirty="0"/>
              <a:t> </a:t>
            </a:r>
            <a:r>
              <a:rPr lang="en-US" baseline="0" dirty="0" err="1"/>
              <a:t>với</a:t>
            </a:r>
            <a:r>
              <a:rPr lang="en-US" baseline="0" dirty="0"/>
              <a:t> placebo, 2 </a:t>
            </a:r>
            <a:r>
              <a:rPr lang="en-US" baseline="0" dirty="0" err="1"/>
              <a:t>nhánh</a:t>
            </a:r>
            <a:r>
              <a:rPr lang="en-US" baseline="0" dirty="0"/>
              <a:t> song </a:t>
            </a:r>
            <a:r>
              <a:rPr lang="en-US" baseline="0" dirty="0" err="1"/>
              <a:t>song</a:t>
            </a:r>
            <a:r>
              <a:rPr lang="en-US" baseline="0" dirty="0"/>
              <a:t>, </a:t>
            </a:r>
            <a:r>
              <a:rPr lang="en-US" baseline="0" dirty="0" err="1"/>
              <a:t>trong</a:t>
            </a:r>
            <a:r>
              <a:rPr lang="en-US" baseline="0" dirty="0"/>
              <a:t> </a:t>
            </a:r>
            <a:r>
              <a:rPr lang="en-US" baseline="0" dirty="0" err="1"/>
              <a:t>vòng</a:t>
            </a:r>
            <a:r>
              <a:rPr lang="en-US" baseline="0" dirty="0"/>
              <a:t> 52 </a:t>
            </a:r>
            <a:r>
              <a:rPr lang="en-US" baseline="0" dirty="0" err="1"/>
              <a:t>tuần</a:t>
            </a:r>
            <a:r>
              <a:rPr lang="en-US" baseline="0" dirty="0"/>
              <a:t>.</a:t>
            </a:r>
          </a:p>
          <a:p>
            <a:r>
              <a:rPr lang="en-US" baseline="0" dirty="0"/>
              <a:t>Những BN </a:t>
            </a:r>
            <a:r>
              <a:rPr lang="en-US" baseline="0" dirty="0" err="1"/>
              <a:t>được</a:t>
            </a:r>
            <a:r>
              <a:rPr lang="en-US" baseline="0" dirty="0"/>
              <a:t> </a:t>
            </a:r>
            <a:r>
              <a:rPr lang="en-US" baseline="0" dirty="0" err="1"/>
              <a:t>chẩn</a:t>
            </a:r>
            <a:r>
              <a:rPr lang="en-US" baseline="0" dirty="0"/>
              <a:t> </a:t>
            </a:r>
            <a:r>
              <a:rPr lang="en-US" baseline="0" dirty="0" err="1"/>
              <a:t>đoán</a:t>
            </a:r>
            <a:r>
              <a:rPr lang="en-US" baseline="0" dirty="0"/>
              <a:t> hen, </a:t>
            </a:r>
            <a:r>
              <a:rPr lang="en-US" baseline="0" dirty="0" err="1"/>
              <a:t>đang</a:t>
            </a:r>
            <a:r>
              <a:rPr lang="en-US" baseline="0" dirty="0"/>
              <a:t> </a:t>
            </a:r>
            <a:r>
              <a:rPr lang="en-US" baseline="0" dirty="0" err="1"/>
              <a:t>sử</a:t>
            </a:r>
            <a:r>
              <a:rPr lang="en-US" baseline="0" dirty="0"/>
              <a:t> </a:t>
            </a:r>
            <a:r>
              <a:rPr lang="en-US" baseline="0" dirty="0" err="1"/>
              <a:t>dụng</a:t>
            </a:r>
            <a:r>
              <a:rPr lang="en-US" baseline="0" dirty="0"/>
              <a:t> ICS </a:t>
            </a:r>
            <a:r>
              <a:rPr lang="en-US" baseline="0" dirty="0" err="1"/>
              <a:t>liều</a:t>
            </a:r>
            <a:r>
              <a:rPr lang="en-US" baseline="0" dirty="0"/>
              <a:t> </a:t>
            </a:r>
            <a:r>
              <a:rPr lang="en-US" baseline="0" dirty="0" err="1"/>
              <a:t>cao</a:t>
            </a:r>
            <a:r>
              <a:rPr lang="en-US" baseline="0" dirty="0"/>
              <a:t> </a:t>
            </a:r>
            <a:r>
              <a:rPr lang="en-US" baseline="0" dirty="0" err="1"/>
              <a:t>kèm</a:t>
            </a:r>
            <a:r>
              <a:rPr lang="en-US" baseline="0" dirty="0"/>
              <a:t> LABA, </a:t>
            </a:r>
            <a:r>
              <a:rPr lang="en-US" baseline="0" dirty="0" err="1"/>
              <a:t>có</a:t>
            </a:r>
            <a:r>
              <a:rPr lang="en-US" baseline="0" dirty="0"/>
              <a:t> </a:t>
            </a:r>
            <a:r>
              <a:rPr lang="en-US" baseline="0" dirty="0" err="1"/>
              <a:t>nhiều</a:t>
            </a:r>
            <a:r>
              <a:rPr lang="en-US" baseline="0" dirty="0"/>
              <a:t> </a:t>
            </a:r>
            <a:r>
              <a:rPr lang="en-US" baseline="0" dirty="0" err="1"/>
              <a:t>triệu</a:t>
            </a:r>
            <a:r>
              <a:rPr lang="en-US" baseline="0" dirty="0"/>
              <a:t> </a:t>
            </a:r>
            <a:r>
              <a:rPr lang="en-US" baseline="0" dirty="0" err="1"/>
              <a:t>chứng</a:t>
            </a:r>
            <a:r>
              <a:rPr lang="en-US" baseline="0" dirty="0"/>
              <a:t> ACQ-7 &gt;= 1.5 </a:t>
            </a:r>
            <a:r>
              <a:rPr lang="en-US" baseline="0" dirty="0" err="1"/>
              <a:t>điểm</a:t>
            </a:r>
            <a:r>
              <a:rPr lang="en-US" baseline="0" dirty="0"/>
              <a:t>, </a:t>
            </a:r>
            <a:r>
              <a:rPr lang="en-US" baseline="0" dirty="0" err="1"/>
              <a:t>và</a:t>
            </a:r>
            <a:r>
              <a:rPr lang="en-US" baseline="0" dirty="0"/>
              <a:t> </a:t>
            </a:r>
            <a:r>
              <a:rPr lang="en-US" baseline="0" dirty="0" err="1"/>
              <a:t>có</a:t>
            </a:r>
            <a:r>
              <a:rPr lang="en-US" baseline="0" dirty="0"/>
              <a:t> </a:t>
            </a:r>
            <a:r>
              <a:rPr lang="en-US" baseline="0" dirty="0" err="1"/>
              <a:t>nguy</a:t>
            </a:r>
            <a:r>
              <a:rPr lang="en-US" baseline="0" dirty="0"/>
              <a:t> </a:t>
            </a:r>
            <a:r>
              <a:rPr lang="en-US" baseline="0" dirty="0" err="1"/>
              <a:t>cơ</a:t>
            </a:r>
            <a:r>
              <a:rPr lang="en-US" baseline="0" dirty="0"/>
              <a:t> </a:t>
            </a:r>
            <a:r>
              <a:rPr lang="en-US" baseline="0" dirty="0" err="1"/>
              <a:t>đợt</a:t>
            </a:r>
            <a:r>
              <a:rPr lang="en-US" baseline="0" dirty="0"/>
              <a:t> </a:t>
            </a:r>
            <a:r>
              <a:rPr lang="en-US" baseline="0" dirty="0" err="1"/>
              <a:t>cấp</a:t>
            </a:r>
            <a:r>
              <a:rPr lang="en-US" baseline="0" dirty="0"/>
              <a:t> hen.</a:t>
            </a:r>
          </a:p>
          <a:p>
            <a:r>
              <a:rPr lang="en-US" baseline="0" dirty="0" err="1"/>
              <a:t>Các</a:t>
            </a:r>
            <a:r>
              <a:rPr lang="en-US" baseline="0" dirty="0"/>
              <a:t> BN </a:t>
            </a:r>
            <a:r>
              <a:rPr lang="en-US" baseline="0" dirty="0" err="1"/>
              <a:t>được</a:t>
            </a:r>
            <a:r>
              <a:rPr lang="en-US" baseline="0" dirty="0"/>
              <a:t> </a:t>
            </a:r>
            <a:r>
              <a:rPr lang="en-US" baseline="0" dirty="0" err="1"/>
              <a:t>phân</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để</a:t>
            </a:r>
            <a:r>
              <a:rPr lang="en-US" baseline="0" dirty="0"/>
              <a:t> </a:t>
            </a:r>
            <a:r>
              <a:rPr lang="en-US" baseline="0" dirty="0" err="1"/>
              <a:t>điều</a:t>
            </a:r>
            <a:r>
              <a:rPr lang="en-US" baseline="0" dirty="0"/>
              <a:t> </a:t>
            </a:r>
            <a:r>
              <a:rPr lang="en-US" baseline="0" dirty="0" err="1"/>
              <a:t>trị</a:t>
            </a:r>
            <a:r>
              <a:rPr lang="en-US" baseline="0" dirty="0"/>
              <a:t> </a:t>
            </a:r>
            <a:r>
              <a:rPr lang="en-US" baseline="0" dirty="0" err="1"/>
              <a:t>với</a:t>
            </a:r>
            <a:r>
              <a:rPr lang="en-US" baseline="0" dirty="0"/>
              <a:t> tiotropium </a:t>
            </a:r>
            <a:r>
              <a:rPr lang="en-US" baseline="0" dirty="0" err="1"/>
              <a:t>respimat</a:t>
            </a:r>
            <a:r>
              <a:rPr lang="en-US" baseline="0" dirty="0"/>
              <a:t> </a:t>
            </a:r>
            <a:r>
              <a:rPr lang="en-US" baseline="0" dirty="0" err="1"/>
              <a:t>và</a:t>
            </a:r>
            <a:r>
              <a:rPr lang="en-US" baseline="0" dirty="0"/>
              <a:t> placebo </a:t>
            </a:r>
            <a:r>
              <a:rPr lang="en-US" baseline="0" dirty="0" err="1"/>
              <a:t>trên</a:t>
            </a:r>
            <a:r>
              <a:rPr lang="en-US" baseline="0" dirty="0"/>
              <a:t> </a:t>
            </a:r>
            <a:r>
              <a:rPr lang="en-US" baseline="0" dirty="0" err="1"/>
              <a:t>nền</a:t>
            </a:r>
            <a:r>
              <a:rPr lang="en-US" baseline="0" dirty="0"/>
              <a:t> </a:t>
            </a:r>
            <a:r>
              <a:rPr lang="en-US" baseline="0" dirty="0" err="1"/>
              <a:t>liều</a:t>
            </a:r>
            <a:r>
              <a:rPr lang="en-US" baseline="0" dirty="0"/>
              <a:t> </a:t>
            </a:r>
            <a:r>
              <a:rPr lang="en-US" baseline="0" dirty="0" err="1"/>
              <a:t>cao</a:t>
            </a:r>
            <a:r>
              <a:rPr lang="en-US" baseline="0" dirty="0"/>
              <a:t> ICS/LABA </a:t>
            </a:r>
            <a:r>
              <a:rPr lang="en-US" baseline="0" dirty="0" err="1"/>
              <a:t>trong</a:t>
            </a:r>
            <a:r>
              <a:rPr lang="en-US" baseline="0" dirty="0"/>
              <a:t> 48 </a:t>
            </a:r>
            <a:r>
              <a:rPr lang="en-US" baseline="0" dirty="0" err="1"/>
              <a:t>tuần</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KẾt</a:t>
            </a:r>
            <a:r>
              <a:rPr lang="en-US" dirty="0"/>
              <a:t> </a:t>
            </a:r>
            <a:r>
              <a:rPr lang="en-US" dirty="0" err="1"/>
              <a:t>quả</a:t>
            </a:r>
            <a:r>
              <a:rPr lang="en-US" dirty="0"/>
              <a:t> </a:t>
            </a:r>
            <a:r>
              <a:rPr lang="en-US" dirty="0" err="1"/>
              <a:t>thêm</a:t>
            </a:r>
            <a:r>
              <a:rPr lang="en-US" dirty="0"/>
              <a:t> </a:t>
            </a:r>
            <a:r>
              <a:rPr lang="en-GB" sz="1200" b="0" dirty="0">
                <a:solidFill>
                  <a:srgbClr val="002060"/>
                </a:solidFill>
              </a:rPr>
              <a:t>Tiotropium Respimat </a:t>
            </a:r>
            <a:r>
              <a:rPr lang="en-GB" sz="1200" b="0" dirty="0" err="1">
                <a:solidFill>
                  <a:srgbClr val="002060"/>
                </a:solidFill>
              </a:rPr>
              <a:t>vào</a:t>
            </a:r>
            <a:r>
              <a:rPr lang="en-GB" sz="1200" b="0" dirty="0">
                <a:solidFill>
                  <a:srgbClr val="002060"/>
                </a:solidFill>
              </a:rPr>
              <a:t> ICS/LABA </a:t>
            </a:r>
            <a:r>
              <a:rPr lang="en-GB" sz="1200" b="0" dirty="0" err="1">
                <a:solidFill>
                  <a:srgbClr val="002060"/>
                </a:solidFill>
              </a:rPr>
              <a:t>giúp</a:t>
            </a:r>
            <a:r>
              <a:rPr lang="en-GB" sz="1200" b="0" dirty="0">
                <a:solidFill>
                  <a:srgbClr val="002060"/>
                </a:solidFill>
              </a:rPr>
              <a:t> </a:t>
            </a:r>
            <a:r>
              <a:rPr lang="en-GB" sz="1200" b="0" dirty="0" err="1">
                <a:solidFill>
                  <a:srgbClr val="002060"/>
                </a:solidFill>
              </a:rPr>
              <a:t>giảm</a:t>
            </a:r>
            <a:r>
              <a:rPr lang="en-GB" sz="1200" b="0" dirty="0">
                <a:solidFill>
                  <a:srgbClr val="002060"/>
                </a:solidFill>
              </a:rPr>
              <a:t> 31% </a:t>
            </a:r>
            <a:r>
              <a:rPr lang="en-GB" sz="1200" b="0" dirty="0" err="1">
                <a:solidFill>
                  <a:srgbClr val="002060"/>
                </a:solidFill>
              </a:rPr>
              <a:t>nguy</a:t>
            </a:r>
            <a:r>
              <a:rPr lang="en-GB" sz="1200" b="0" dirty="0">
                <a:solidFill>
                  <a:srgbClr val="002060"/>
                </a:solidFill>
              </a:rPr>
              <a:t> </a:t>
            </a:r>
            <a:r>
              <a:rPr lang="en-GB" sz="1200" b="0" dirty="0" err="1">
                <a:solidFill>
                  <a:srgbClr val="002060"/>
                </a:solidFill>
              </a:rPr>
              <a:t>cơ</a:t>
            </a:r>
            <a:r>
              <a:rPr lang="en-GB" sz="1200" b="0" dirty="0">
                <a:solidFill>
                  <a:srgbClr val="002060"/>
                </a:solidFill>
              </a:rPr>
              <a:t> </a:t>
            </a:r>
            <a:r>
              <a:rPr lang="en-GB" sz="1200" b="0" dirty="0" err="1">
                <a:solidFill>
                  <a:srgbClr val="002060"/>
                </a:solidFill>
              </a:rPr>
              <a:t>đợt</a:t>
            </a:r>
            <a:r>
              <a:rPr lang="en-GB" sz="1200" b="0" dirty="0">
                <a:solidFill>
                  <a:srgbClr val="002060"/>
                </a:solidFill>
              </a:rPr>
              <a:t> </a:t>
            </a:r>
            <a:r>
              <a:rPr lang="en-GB" sz="1200" b="0" dirty="0" err="1">
                <a:solidFill>
                  <a:srgbClr val="002060"/>
                </a:solidFill>
              </a:rPr>
              <a:t>cấp</a:t>
            </a:r>
            <a:r>
              <a:rPr lang="en-GB" sz="1200" b="0" dirty="0">
                <a:solidFill>
                  <a:srgbClr val="002060"/>
                </a:solidFill>
              </a:rPr>
              <a:t> hen</a:t>
            </a:r>
            <a:endParaRPr lang="en-US" sz="1200" b="0" dirty="0">
              <a:solidFill>
                <a:srgbClr val="002060"/>
              </a:solidFill>
            </a:endParaRPr>
          </a:p>
          <a:p>
            <a:endParaRPr lang="en-US" dirty="0"/>
          </a:p>
          <a:p>
            <a:endParaRPr lang="en-US" dirty="0"/>
          </a:p>
          <a:p>
            <a:endParaRPr lang="en-US"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BE3-A333-4033-BBB2-7363152BB68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550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Kết</a:t>
            </a:r>
            <a:r>
              <a:rPr lang="en-US" baseline="0" dirty="0"/>
              <a:t> </a:t>
            </a:r>
            <a:r>
              <a:rPr lang="en-US" baseline="0" dirty="0" err="1"/>
              <a:t>quả</a:t>
            </a:r>
            <a:r>
              <a:rPr lang="en-US" baseline="0" dirty="0"/>
              <a:t> </a:t>
            </a:r>
            <a:r>
              <a:rPr lang="en-US" baseline="0" dirty="0" err="1"/>
              <a:t>nghiên</a:t>
            </a:r>
            <a:r>
              <a:rPr lang="en-US" baseline="0" dirty="0"/>
              <a:t> </a:t>
            </a:r>
            <a:r>
              <a:rPr lang="en-US" baseline="0" dirty="0" err="1"/>
              <a:t>cứu</a:t>
            </a:r>
            <a:r>
              <a:rPr lang="en-US" baseline="0" dirty="0"/>
              <a:t> </a:t>
            </a:r>
            <a:r>
              <a:rPr lang="en-US" baseline="0" dirty="0" err="1"/>
              <a:t>trên</a:t>
            </a:r>
            <a:r>
              <a:rPr lang="en-US" baseline="0" dirty="0"/>
              <a:t> </a:t>
            </a:r>
            <a:r>
              <a:rPr lang="en-US" baseline="0" dirty="0" err="1"/>
              <a:t>chức</a:t>
            </a:r>
            <a:r>
              <a:rPr lang="en-US" baseline="0" dirty="0"/>
              <a:t> </a:t>
            </a:r>
            <a:r>
              <a:rPr lang="en-US" baseline="0" dirty="0" err="1"/>
              <a:t>năng</a:t>
            </a:r>
            <a:r>
              <a:rPr lang="en-US" baseline="0" dirty="0"/>
              <a:t> </a:t>
            </a:r>
            <a:r>
              <a:rPr lang="en-US" baseline="0" dirty="0" err="1"/>
              <a:t>hô</a:t>
            </a:r>
            <a:r>
              <a:rPr lang="en-US" baseline="0" dirty="0"/>
              <a:t> </a:t>
            </a:r>
            <a:r>
              <a:rPr lang="en-US" baseline="0" dirty="0" err="1"/>
              <a:t>hấp</a:t>
            </a:r>
            <a:r>
              <a:rPr lang="en-US" baseline="0" dirty="0"/>
              <a:t> </a:t>
            </a:r>
            <a:r>
              <a:rPr lang="en-US" baseline="0" dirty="0" err="1"/>
              <a:t>cho</a:t>
            </a:r>
            <a:r>
              <a:rPr lang="en-US" baseline="0" dirty="0"/>
              <a:t> </a:t>
            </a:r>
            <a:r>
              <a:rPr lang="en-US" baseline="0" dirty="0" err="1"/>
              <a:t>thấy</a:t>
            </a:r>
            <a:r>
              <a:rPr lang="en-US" baseline="0" dirty="0"/>
              <a:t> </a:t>
            </a:r>
            <a:r>
              <a:rPr lang="en-US" baseline="0" dirty="0" err="1"/>
              <a:t>Tiotropium</a:t>
            </a:r>
            <a:r>
              <a:rPr lang="en-US" baseline="0" dirty="0"/>
              <a:t> </a:t>
            </a:r>
            <a:r>
              <a:rPr lang="en-US" baseline="0" dirty="0" err="1"/>
              <a:t>respimat</a:t>
            </a:r>
            <a:r>
              <a:rPr lang="en-US" baseline="0" dirty="0"/>
              <a:t> </a:t>
            </a:r>
            <a:r>
              <a:rPr lang="en-US" baseline="0" dirty="0" err="1"/>
              <a:t>giúp</a:t>
            </a:r>
            <a:r>
              <a:rPr lang="en-US" baseline="0" dirty="0"/>
              <a:t> </a:t>
            </a:r>
            <a:r>
              <a:rPr lang="en-US" baseline="0" dirty="0" err="1"/>
              <a:t>cải</a:t>
            </a:r>
            <a:r>
              <a:rPr lang="en-US" baseline="0" dirty="0"/>
              <a:t> </a:t>
            </a:r>
            <a:r>
              <a:rPr lang="en-US" baseline="0" dirty="0" err="1"/>
              <a:t>thiện</a:t>
            </a:r>
            <a:r>
              <a:rPr lang="en-US" baseline="0" dirty="0"/>
              <a:t> </a:t>
            </a:r>
            <a:r>
              <a:rPr lang="en-US" baseline="0" dirty="0" err="1"/>
              <a:t>chức</a:t>
            </a:r>
            <a:r>
              <a:rPr lang="en-US" baseline="0" dirty="0"/>
              <a:t> </a:t>
            </a:r>
            <a:r>
              <a:rPr lang="en-US" baseline="0" dirty="0" err="1"/>
              <a:t>năng</a:t>
            </a:r>
            <a:r>
              <a:rPr lang="en-US" baseline="0" dirty="0"/>
              <a:t> </a:t>
            </a:r>
            <a:r>
              <a:rPr lang="en-US" baseline="0" dirty="0" err="1"/>
              <a:t>phổi</a:t>
            </a:r>
            <a:r>
              <a:rPr lang="en-US" baseline="0" dirty="0"/>
              <a:t> </a:t>
            </a:r>
            <a:r>
              <a:rPr lang="en-US" baseline="0" dirty="0" err="1"/>
              <a:t>tốt</a:t>
            </a:r>
            <a:r>
              <a:rPr lang="en-US" baseline="0" dirty="0"/>
              <a:t> </a:t>
            </a:r>
            <a:r>
              <a:rPr lang="en-US" baseline="0" dirty="0" err="1"/>
              <a:t>hơn</a:t>
            </a:r>
            <a:r>
              <a:rPr lang="en-US" baseline="0" dirty="0"/>
              <a:t> so </a:t>
            </a:r>
            <a:r>
              <a:rPr lang="en-US" baseline="0" dirty="0" err="1"/>
              <a:t>với</a:t>
            </a:r>
            <a:r>
              <a:rPr lang="en-US" baseline="0" dirty="0"/>
              <a:t> placebo </a:t>
            </a:r>
            <a:r>
              <a:rPr lang="en-US" baseline="0" dirty="0" err="1"/>
              <a:t>trên</a:t>
            </a:r>
            <a:r>
              <a:rPr lang="en-US" baseline="0" dirty="0"/>
              <a:t> </a:t>
            </a:r>
            <a:r>
              <a:rPr lang="en-US" baseline="0" dirty="0" err="1"/>
              <a:t>nền</a:t>
            </a:r>
            <a:r>
              <a:rPr lang="en-US" baseline="0" dirty="0"/>
              <a:t> ICS/LABA </a:t>
            </a:r>
            <a:r>
              <a:rPr lang="en-US" baseline="0" dirty="0" err="1"/>
              <a:t>thông</a:t>
            </a:r>
            <a:r>
              <a:rPr lang="en-US" baseline="0" dirty="0"/>
              <a:t> qua </a:t>
            </a:r>
            <a:r>
              <a:rPr lang="en-US" baseline="0" dirty="0" err="1"/>
              <a:t>chỉ</a:t>
            </a:r>
            <a:r>
              <a:rPr lang="en-US" baseline="0" dirty="0"/>
              <a:t> </a:t>
            </a:r>
            <a:r>
              <a:rPr lang="en-US" baseline="0" dirty="0" err="1"/>
              <a:t>số</a:t>
            </a:r>
            <a:r>
              <a:rPr lang="en-US" baseline="0" dirty="0"/>
              <a:t> FEV1 </a:t>
            </a:r>
            <a:r>
              <a:rPr lang="en-US" baseline="0" dirty="0" err="1"/>
              <a:t>đỉnh</a:t>
            </a:r>
            <a:r>
              <a:rPr lang="en-US" baseline="0" dirty="0"/>
              <a:t> ở </a:t>
            </a:r>
            <a:r>
              <a:rPr lang="en-US" baseline="0" dirty="0" err="1"/>
              <a:t>tuần</a:t>
            </a:r>
            <a:r>
              <a:rPr lang="en-US" baseline="0" dirty="0"/>
              <a:t> 24.</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BE3-A333-4033-BBB2-7363152BB68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4575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Với</a:t>
            </a:r>
            <a:r>
              <a:rPr lang="en-US" dirty="0"/>
              <a:t> </a:t>
            </a:r>
            <a:r>
              <a:rPr lang="en-US" dirty="0" err="1"/>
              <a:t>mục</a:t>
            </a:r>
            <a:r>
              <a:rPr lang="en-US" baseline="0" dirty="0"/>
              <a:t> </a:t>
            </a:r>
            <a:r>
              <a:rPr lang="en-US" baseline="0" dirty="0" err="1"/>
              <a:t>tiêu</a:t>
            </a:r>
            <a:r>
              <a:rPr lang="en-US" baseline="0" dirty="0"/>
              <a:t> </a:t>
            </a:r>
            <a:r>
              <a:rPr lang="en-US" baseline="0" dirty="0" err="1"/>
              <a:t>kiểm</a:t>
            </a:r>
            <a:r>
              <a:rPr lang="en-US" baseline="0" dirty="0"/>
              <a:t> </a:t>
            </a:r>
            <a:r>
              <a:rPr lang="en-US" baseline="0" dirty="0" err="1"/>
              <a:t>soát</a:t>
            </a:r>
            <a:r>
              <a:rPr lang="en-US" baseline="0" dirty="0"/>
              <a:t> </a:t>
            </a:r>
            <a:r>
              <a:rPr lang="en-US" baseline="0" dirty="0" err="1"/>
              <a:t>triệu</a:t>
            </a:r>
            <a:r>
              <a:rPr lang="en-US" baseline="0" dirty="0"/>
              <a:t> </a:t>
            </a:r>
            <a:r>
              <a:rPr lang="en-US" baseline="0" dirty="0" err="1"/>
              <a:t>chứng</a:t>
            </a:r>
            <a:r>
              <a:rPr lang="en-US" baseline="0" dirty="0"/>
              <a:t> hen, </a:t>
            </a:r>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tiotropium </a:t>
            </a:r>
            <a:r>
              <a:rPr lang="en-US" baseline="0" dirty="0" err="1"/>
              <a:t>respimat</a:t>
            </a:r>
            <a:r>
              <a:rPr lang="en-US" baseline="0" dirty="0"/>
              <a:t> </a:t>
            </a:r>
            <a:r>
              <a:rPr lang="en-US" baseline="0" dirty="0" err="1"/>
              <a:t>trên</a:t>
            </a:r>
            <a:r>
              <a:rPr lang="en-US" baseline="0" dirty="0"/>
              <a:t> </a:t>
            </a:r>
            <a:r>
              <a:rPr lang="en-US" baseline="0" dirty="0" err="1"/>
              <a:t>nền</a:t>
            </a:r>
            <a:r>
              <a:rPr lang="en-US" baseline="0" dirty="0"/>
              <a:t> ICS/LAB </a:t>
            </a:r>
            <a:r>
              <a:rPr lang="en-US" baseline="0" dirty="0" err="1"/>
              <a:t>giúp</a:t>
            </a:r>
            <a:r>
              <a:rPr lang="en-US" baseline="0" dirty="0"/>
              <a:t> </a:t>
            </a:r>
            <a:r>
              <a:rPr lang="en-US" baseline="0" dirty="0" err="1"/>
              <a:t>tăng</a:t>
            </a:r>
            <a:r>
              <a:rPr lang="en-US" baseline="0" dirty="0"/>
              <a:t> 68% </a:t>
            </a:r>
            <a:r>
              <a:rPr lang="en-US" baseline="0" dirty="0" err="1"/>
              <a:t>tỷ</a:t>
            </a:r>
            <a:r>
              <a:rPr lang="en-US" baseline="0" dirty="0"/>
              <a:t> </a:t>
            </a:r>
            <a:r>
              <a:rPr lang="en-US" baseline="0" dirty="0" err="1"/>
              <a:t>lệ</a:t>
            </a:r>
            <a:r>
              <a:rPr lang="en-US" baseline="0" dirty="0"/>
              <a:t> BN </a:t>
            </a:r>
            <a:r>
              <a:rPr lang="en-US" baseline="0" dirty="0" err="1"/>
              <a:t>đáp</a:t>
            </a:r>
            <a:r>
              <a:rPr lang="en-US" baseline="0" dirty="0"/>
              <a:t> </a:t>
            </a:r>
            <a:r>
              <a:rPr lang="en-US" baseline="0" dirty="0" err="1"/>
              <a:t>ứng</a:t>
            </a:r>
            <a:r>
              <a:rPr lang="en-US" baseline="0" dirty="0"/>
              <a:t> qua </a:t>
            </a:r>
            <a:r>
              <a:rPr lang="en-US" baseline="0" dirty="0" err="1"/>
              <a:t>bảng</a:t>
            </a:r>
            <a:r>
              <a:rPr lang="en-US" baseline="0" dirty="0"/>
              <a:t> </a:t>
            </a:r>
            <a:r>
              <a:rPr lang="en-US" baseline="0" dirty="0" err="1"/>
              <a:t>điểm</a:t>
            </a:r>
            <a:r>
              <a:rPr lang="en-US" baseline="0" dirty="0"/>
              <a:t> ACQ-7 , </a:t>
            </a:r>
            <a:r>
              <a:rPr lang="en-US" baseline="0" dirty="0" err="1"/>
              <a:t>điểm</a:t>
            </a:r>
            <a:r>
              <a:rPr lang="en-US" baseline="0" dirty="0"/>
              <a:t> ACQ-7 </a:t>
            </a:r>
            <a:r>
              <a:rPr lang="en-US" baseline="0" dirty="0" err="1"/>
              <a:t>càng</a:t>
            </a:r>
            <a:r>
              <a:rPr lang="en-US" baseline="0" dirty="0"/>
              <a:t> </a:t>
            </a:r>
            <a:r>
              <a:rPr lang="en-US" baseline="0" dirty="0" err="1"/>
              <a:t>giảm</a:t>
            </a:r>
            <a:r>
              <a:rPr lang="en-US" baseline="0" dirty="0"/>
              <a:t> </a:t>
            </a:r>
            <a:r>
              <a:rPr lang="en-US" baseline="0" dirty="0" err="1"/>
              <a:t>nghĩa</a:t>
            </a:r>
            <a:r>
              <a:rPr lang="en-US" baseline="0" dirty="0"/>
              <a:t> </a:t>
            </a:r>
            <a:r>
              <a:rPr lang="en-US" baseline="0" dirty="0" err="1"/>
              <a:t>là</a:t>
            </a:r>
            <a:r>
              <a:rPr lang="en-US" baseline="0" dirty="0"/>
              <a:t> </a:t>
            </a:r>
            <a:r>
              <a:rPr lang="en-US" baseline="0" dirty="0" err="1"/>
              <a:t>càng</a:t>
            </a:r>
            <a:r>
              <a:rPr lang="en-US" baseline="0" dirty="0"/>
              <a:t> </a:t>
            </a:r>
            <a:r>
              <a:rPr lang="en-US" baseline="0" dirty="0" err="1"/>
              <a:t>ít</a:t>
            </a:r>
            <a:r>
              <a:rPr lang="en-US" baseline="0" dirty="0"/>
              <a:t> </a:t>
            </a:r>
            <a:r>
              <a:rPr lang="en-US" baseline="0" dirty="0" err="1"/>
              <a:t>triệu</a:t>
            </a:r>
            <a:r>
              <a:rPr lang="en-US" baseline="0" dirty="0"/>
              <a:t> </a:t>
            </a:r>
            <a:r>
              <a:rPr lang="en-US" baseline="0" dirty="0" err="1"/>
              <a:t>chứng</a:t>
            </a:r>
            <a:r>
              <a:rPr lang="en-US" baseline="0" dirty="0"/>
              <a:t> hen, </a:t>
            </a:r>
            <a:r>
              <a:rPr lang="en-US" baseline="0" dirty="0" err="1"/>
              <a:t>bệnh</a:t>
            </a:r>
            <a:r>
              <a:rPr lang="en-US" baseline="0" dirty="0"/>
              <a:t> </a:t>
            </a:r>
            <a:r>
              <a:rPr lang="en-US" baseline="0" dirty="0" err="1"/>
              <a:t>nhân</a:t>
            </a:r>
            <a:r>
              <a:rPr lang="en-US" baseline="0" dirty="0"/>
              <a:t> </a:t>
            </a:r>
            <a:r>
              <a:rPr lang="en-US" baseline="0" dirty="0" err="1"/>
              <a:t>có</a:t>
            </a:r>
            <a:r>
              <a:rPr lang="en-US" baseline="0" dirty="0"/>
              <a:t> </a:t>
            </a:r>
            <a:r>
              <a:rPr lang="en-US" baseline="0" dirty="0" err="1"/>
              <a:t>đáp</a:t>
            </a:r>
            <a:r>
              <a:rPr lang="en-US" baseline="0" dirty="0"/>
              <a:t> </a:t>
            </a:r>
            <a:r>
              <a:rPr lang="en-US" baseline="0" dirty="0" err="1"/>
              <a:t>ứng</a:t>
            </a:r>
            <a:r>
              <a:rPr lang="en-US" baseline="0" dirty="0"/>
              <a:t> </a:t>
            </a:r>
            <a:r>
              <a:rPr lang="en-US" baseline="0" dirty="0" err="1"/>
              <a:t>về</a:t>
            </a:r>
            <a:r>
              <a:rPr lang="en-US" baseline="0" dirty="0"/>
              <a:t> </a:t>
            </a:r>
            <a:r>
              <a:rPr lang="en-US" baseline="0" dirty="0" err="1"/>
              <a:t>triệu</a:t>
            </a:r>
            <a:r>
              <a:rPr lang="en-US" baseline="0" dirty="0"/>
              <a:t> </a:t>
            </a:r>
            <a:r>
              <a:rPr lang="en-US" baseline="0" dirty="0" err="1"/>
              <a:t>chứng</a:t>
            </a:r>
            <a:r>
              <a:rPr lang="en-US" baseline="0" dirty="0"/>
              <a:t> </a:t>
            </a:r>
            <a:r>
              <a:rPr lang="en-US" baseline="0" dirty="0" err="1"/>
              <a:t>khi</a:t>
            </a:r>
            <a:r>
              <a:rPr lang="en-US" baseline="0" dirty="0"/>
              <a:t> </a:t>
            </a:r>
            <a:r>
              <a:rPr lang="en-US" baseline="0" dirty="0" err="1"/>
              <a:t>giảm</a:t>
            </a:r>
            <a:r>
              <a:rPr lang="en-US" baseline="0" dirty="0"/>
              <a:t> &gt;= 0.5 </a:t>
            </a:r>
            <a:r>
              <a:rPr lang="en-US" baseline="0" dirty="0" err="1"/>
              <a:t>điểm</a:t>
            </a:r>
            <a:r>
              <a:rPr lang="en-US" baseline="0" dirty="0"/>
              <a:t> ACQ-7</a:t>
            </a:r>
          </a:p>
          <a:p>
            <a:r>
              <a:rPr lang="en-US" baseline="0" dirty="0" err="1"/>
              <a:t>Kết</a:t>
            </a:r>
            <a:r>
              <a:rPr lang="en-US" baseline="0" dirty="0"/>
              <a:t> </a:t>
            </a:r>
            <a:r>
              <a:rPr lang="en-US" baseline="0" dirty="0" err="1"/>
              <a:t>quả</a:t>
            </a:r>
            <a:r>
              <a:rPr lang="en-US" baseline="0" dirty="0"/>
              <a:t> Sau 48 </a:t>
            </a:r>
            <a:r>
              <a:rPr lang="en-US" baseline="0" dirty="0" err="1"/>
              <a:t>tuần</a:t>
            </a:r>
            <a:r>
              <a:rPr lang="en-US" baseline="0" dirty="0"/>
              <a:t> </a:t>
            </a:r>
            <a:r>
              <a:rPr lang="en-US" baseline="0" dirty="0" err="1"/>
              <a:t>điều</a:t>
            </a:r>
            <a:r>
              <a:rPr lang="en-US" baseline="0" dirty="0"/>
              <a:t> </a:t>
            </a:r>
            <a:r>
              <a:rPr lang="en-US" baseline="0" dirty="0" err="1"/>
              <a:t>trị</a:t>
            </a:r>
            <a:r>
              <a:rPr lang="en-US" baseline="0" dirty="0"/>
              <a:t>, </a:t>
            </a:r>
            <a:r>
              <a:rPr lang="en-US" baseline="0" dirty="0" err="1"/>
              <a:t>thêm</a:t>
            </a:r>
            <a:r>
              <a:rPr lang="en-US" baseline="0" dirty="0"/>
              <a:t> Tiotropium Respimat </a:t>
            </a:r>
            <a:r>
              <a:rPr lang="en-US" baseline="0" dirty="0" err="1"/>
              <a:t>vào</a:t>
            </a:r>
            <a:r>
              <a:rPr lang="en-US" baseline="0" dirty="0"/>
              <a:t> ICS/LABA </a:t>
            </a:r>
            <a:r>
              <a:rPr lang="en-US" baseline="0" dirty="0" err="1"/>
              <a:t>giúp</a:t>
            </a:r>
            <a:r>
              <a:rPr lang="en-US" baseline="0" dirty="0"/>
              <a:t> </a:t>
            </a:r>
            <a:r>
              <a:rPr lang="en-US" baseline="0" dirty="0" err="1"/>
              <a:t>tăng</a:t>
            </a:r>
            <a:r>
              <a:rPr lang="en-US" baseline="0" dirty="0"/>
              <a:t> </a:t>
            </a:r>
            <a:r>
              <a:rPr lang="en-US" baseline="0" dirty="0" err="1"/>
              <a:t>tỉ</a:t>
            </a:r>
            <a:r>
              <a:rPr lang="en-US" baseline="0" dirty="0"/>
              <a:t> </a:t>
            </a:r>
            <a:r>
              <a:rPr lang="en-US" baseline="0" dirty="0" err="1"/>
              <a:t>lệ</a:t>
            </a:r>
            <a:r>
              <a:rPr lang="en-US" baseline="0" dirty="0"/>
              <a:t> BN </a:t>
            </a:r>
            <a:r>
              <a:rPr lang="en-US" baseline="0" dirty="0" err="1"/>
              <a:t>đạt</a:t>
            </a:r>
            <a:r>
              <a:rPr lang="en-US" baseline="0" dirty="0"/>
              <a:t> </a:t>
            </a:r>
            <a:r>
              <a:rPr lang="en-US" baseline="0" dirty="0" err="1"/>
              <a:t>đáp</a:t>
            </a:r>
            <a:r>
              <a:rPr lang="en-US" baseline="0" dirty="0"/>
              <a:t> </a:t>
            </a:r>
            <a:r>
              <a:rPr lang="en-US" baseline="0" dirty="0" err="1"/>
              <a:t>ứng</a:t>
            </a:r>
            <a:r>
              <a:rPr lang="en-US" baseline="0" dirty="0"/>
              <a:t> </a:t>
            </a:r>
            <a:r>
              <a:rPr lang="en-US" baseline="0" dirty="0" err="1"/>
              <a:t>điều</a:t>
            </a:r>
            <a:r>
              <a:rPr lang="en-US" baseline="0" dirty="0"/>
              <a:t> </a:t>
            </a:r>
            <a:r>
              <a:rPr lang="en-US" baseline="0" dirty="0" err="1"/>
              <a:t>trị</a:t>
            </a:r>
            <a:r>
              <a:rPr lang="en-US" baseline="0" dirty="0"/>
              <a:t> </a:t>
            </a:r>
            <a:r>
              <a:rPr lang="en-US" baseline="0" dirty="0" err="1"/>
              <a:t>triệu</a:t>
            </a:r>
            <a:r>
              <a:rPr lang="en-US" baseline="0" dirty="0"/>
              <a:t> </a:t>
            </a:r>
            <a:r>
              <a:rPr lang="en-US" baseline="0" dirty="0" err="1"/>
              <a:t>chứng</a:t>
            </a:r>
            <a:r>
              <a:rPr lang="en-US" baseline="0" dirty="0"/>
              <a:t> (</a:t>
            </a:r>
            <a:r>
              <a:rPr lang="en-US" baseline="0" dirty="0" err="1"/>
              <a:t>theo</a:t>
            </a:r>
            <a:r>
              <a:rPr lang="en-US" baseline="0" dirty="0"/>
              <a:t> ACQ-7) </a:t>
            </a:r>
            <a:r>
              <a:rPr lang="en-US" baseline="0" dirty="0" err="1"/>
              <a:t>hơn</a:t>
            </a:r>
            <a:r>
              <a:rPr lang="en-US" baseline="0" dirty="0"/>
              <a:t> 68% so </a:t>
            </a:r>
            <a:r>
              <a:rPr lang="en-US" baseline="0" dirty="0" err="1"/>
              <a:t>với</a:t>
            </a:r>
            <a:r>
              <a:rPr lang="en-US" baseline="0" dirty="0"/>
              <a:t> </a:t>
            </a:r>
            <a:r>
              <a:rPr lang="en-US" baseline="0" dirty="0" err="1"/>
              <a:t>giả</a:t>
            </a:r>
            <a:r>
              <a:rPr lang="en-US" baseline="0" dirty="0"/>
              <a:t> </a:t>
            </a:r>
            <a:r>
              <a:rPr lang="en-US" baseline="0" dirty="0" err="1"/>
              <a:t>dược</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BE3-A333-4033-BBB2-7363152BB68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486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i="0" dirty="0" err="1"/>
              <a:t>Nghiên</a:t>
            </a:r>
            <a:r>
              <a:rPr lang="en-US" i="0" dirty="0"/>
              <a:t> </a:t>
            </a:r>
            <a:r>
              <a:rPr lang="en-US" i="0" dirty="0" err="1"/>
              <a:t>cứu</a:t>
            </a:r>
            <a:r>
              <a:rPr lang="en-US" i="0" dirty="0"/>
              <a:t> </a:t>
            </a:r>
            <a:r>
              <a:rPr lang="en-US" i="0" dirty="0" err="1"/>
              <a:t>trên</a:t>
            </a:r>
            <a:r>
              <a:rPr lang="en-US" i="0" dirty="0"/>
              <a:t> 14 </a:t>
            </a:r>
            <a:r>
              <a:rPr lang="en-US" i="0" dirty="0" err="1"/>
              <a:t>bệnh</a:t>
            </a:r>
            <a:r>
              <a:rPr lang="en-US" i="0" dirty="0"/>
              <a:t> </a:t>
            </a:r>
            <a:r>
              <a:rPr lang="en-US" i="0" dirty="0" err="1"/>
              <a:t>nhân</a:t>
            </a:r>
            <a:r>
              <a:rPr lang="en-US" i="0" dirty="0"/>
              <a:t> hen, </a:t>
            </a:r>
            <a:r>
              <a:rPr lang="en-US" i="0" dirty="0" err="1"/>
              <a:t>thiết</a:t>
            </a:r>
            <a:r>
              <a:rPr lang="en-US" i="0" dirty="0"/>
              <a:t> </a:t>
            </a:r>
            <a:r>
              <a:rPr lang="en-US" i="0" dirty="0" err="1"/>
              <a:t>kế</a:t>
            </a:r>
            <a:r>
              <a:rPr lang="en-US" i="0" dirty="0"/>
              <a:t> </a:t>
            </a:r>
            <a:r>
              <a:rPr lang="en-US" i="0" dirty="0" err="1"/>
              <a:t>bắt</a:t>
            </a:r>
            <a:r>
              <a:rPr lang="en-US" i="0" dirty="0"/>
              <a:t> </a:t>
            </a:r>
            <a:r>
              <a:rPr lang="en-US" i="0" dirty="0" err="1"/>
              <a:t>chéo</a:t>
            </a:r>
            <a:r>
              <a:rPr lang="en-US" i="0" dirty="0"/>
              <a:t>, </a:t>
            </a:r>
            <a:r>
              <a:rPr lang="en-US" i="0" dirty="0" err="1"/>
              <a:t>sử</a:t>
            </a:r>
            <a:r>
              <a:rPr lang="en-US" i="0" dirty="0"/>
              <a:t> </a:t>
            </a:r>
            <a:r>
              <a:rPr lang="en-US" i="0" dirty="0" err="1"/>
              <a:t>dụng</a:t>
            </a:r>
            <a:r>
              <a:rPr lang="en-US" i="0" dirty="0"/>
              <a:t> </a:t>
            </a:r>
            <a:r>
              <a:rPr lang="en-US" i="0" dirty="0" err="1"/>
              <a:t>đồng</a:t>
            </a:r>
            <a:r>
              <a:rPr lang="en-US" i="0" dirty="0"/>
              <a:t> </a:t>
            </a:r>
            <a:r>
              <a:rPr lang="en-US" i="0" dirty="0" err="1"/>
              <a:t>vị</a:t>
            </a:r>
            <a:r>
              <a:rPr lang="en-US" i="0" dirty="0"/>
              <a:t> </a:t>
            </a:r>
            <a:r>
              <a:rPr lang="en-US" i="0" dirty="0" err="1"/>
              <a:t>phóng</a:t>
            </a:r>
            <a:r>
              <a:rPr lang="en-US" i="0" dirty="0"/>
              <a:t> </a:t>
            </a:r>
            <a:r>
              <a:rPr lang="en-US" i="0" dirty="0" err="1"/>
              <a:t>xạ</a:t>
            </a:r>
            <a:r>
              <a:rPr lang="en-US" dirty="0"/>
              <a:t> 99mTc </a:t>
            </a:r>
            <a:r>
              <a:rPr lang="en-US" dirty="0" err="1"/>
              <a:t>và</a:t>
            </a:r>
            <a:r>
              <a:rPr lang="en-US" dirty="0"/>
              <a:t> </a:t>
            </a:r>
            <a:r>
              <a:rPr lang="en-US" dirty="0" err="1"/>
              <a:t>quét</a:t>
            </a:r>
            <a:r>
              <a:rPr lang="en-US" dirty="0"/>
              <a:t> </a:t>
            </a:r>
            <a:r>
              <a:rPr lang="en-US" dirty="0" err="1"/>
              <a:t>tia</a:t>
            </a:r>
            <a:r>
              <a:rPr lang="en-US" dirty="0"/>
              <a:t> gamma </a:t>
            </a:r>
            <a:r>
              <a:rPr lang="en-US" dirty="0" err="1"/>
              <a:t>để</a:t>
            </a:r>
            <a:r>
              <a:rPr lang="en-US" dirty="0"/>
              <a:t> </a:t>
            </a:r>
            <a:r>
              <a:rPr lang="en-US" dirty="0" err="1"/>
              <a:t>đo</a:t>
            </a:r>
            <a:r>
              <a:rPr lang="en-US" dirty="0"/>
              <a:t> </a:t>
            </a:r>
            <a:r>
              <a:rPr lang="en-US" dirty="0" err="1"/>
              <a:t>lường</a:t>
            </a:r>
            <a:r>
              <a:rPr lang="en-US" dirty="0"/>
              <a:t> </a:t>
            </a:r>
            <a:r>
              <a:rPr lang="en-US" dirty="0" err="1"/>
              <a:t>tỉ</a:t>
            </a:r>
            <a:r>
              <a:rPr lang="en-US" dirty="0"/>
              <a:t> </a:t>
            </a:r>
            <a:r>
              <a:rPr lang="en-US" dirty="0" err="1"/>
              <a:t>lệ</a:t>
            </a:r>
            <a:r>
              <a:rPr lang="en-US" dirty="0"/>
              <a:t> </a:t>
            </a:r>
            <a:r>
              <a:rPr lang="en-US" dirty="0" err="1"/>
              <a:t>thuốc</a:t>
            </a:r>
            <a:r>
              <a:rPr lang="en-US" dirty="0"/>
              <a:t> </a:t>
            </a:r>
            <a:r>
              <a:rPr lang="en-US" dirty="0" err="1"/>
              <a:t>lắng</a:t>
            </a:r>
            <a:r>
              <a:rPr lang="en-US" dirty="0"/>
              <a:t> </a:t>
            </a:r>
            <a:r>
              <a:rPr lang="en-US" dirty="0" err="1"/>
              <a:t>đọng</a:t>
            </a:r>
            <a:r>
              <a:rPr lang="en-US" dirty="0"/>
              <a:t> </a:t>
            </a:r>
            <a:r>
              <a:rPr lang="en-US" dirty="0" err="1"/>
              <a:t>tại</a:t>
            </a:r>
            <a:r>
              <a:rPr lang="en-US" dirty="0"/>
              <a:t> </a:t>
            </a:r>
            <a:r>
              <a:rPr lang="en-US" dirty="0" err="1"/>
              <a:t>các</a:t>
            </a:r>
            <a:r>
              <a:rPr lang="en-US" dirty="0"/>
              <a:t> </a:t>
            </a:r>
            <a:r>
              <a:rPr lang="en-US" dirty="0" err="1"/>
              <a:t>vị</a:t>
            </a:r>
            <a:r>
              <a:rPr lang="en-US" dirty="0"/>
              <a:t> </a:t>
            </a:r>
            <a:r>
              <a:rPr lang="en-US" dirty="0" err="1"/>
              <a:t>trí</a:t>
            </a:r>
            <a:r>
              <a:rPr lang="en-US" dirty="0"/>
              <a:t> </a:t>
            </a:r>
            <a:r>
              <a:rPr lang="en-US" dirty="0" err="1"/>
              <a:t>trên</a:t>
            </a:r>
            <a:r>
              <a:rPr lang="en-US" dirty="0"/>
              <a:t> </a:t>
            </a:r>
            <a:r>
              <a:rPr lang="en-US" dirty="0" err="1"/>
              <a:t>đường</a:t>
            </a:r>
            <a:r>
              <a:rPr lang="en-US" dirty="0"/>
              <a:t> </a:t>
            </a:r>
            <a:r>
              <a:rPr lang="en-US" dirty="0" err="1"/>
              <a:t>hô</a:t>
            </a:r>
            <a:r>
              <a:rPr lang="en-US" dirty="0"/>
              <a:t> </a:t>
            </a:r>
            <a:r>
              <a:rPr lang="en-US" dirty="0" err="1"/>
              <a:t>hấp</a:t>
            </a:r>
            <a:r>
              <a:rPr lang="en-US" dirty="0"/>
              <a:t>.</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i="0" dirty="0" err="1"/>
              <a:t>Kết</a:t>
            </a:r>
            <a:r>
              <a:rPr lang="en-US" i="0" dirty="0"/>
              <a:t> </a:t>
            </a:r>
            <a:r>
              <a:rPr lang="en-US" i="0" dirty="0" err="1"/>
              <a:t>quả</a:t>
            </a:r>
            <a:r>
              <a:rPr lang="en-US" i="0" dirty="0"/>
              <a:t> </a:t>
            </a:r>
            <a:r>
              <a:rPr lang="en-US" i="0" dirty="0" err="1"/>
              <a:t>cho</a:t>
            </a:r>
            <a:r>
              <a:rPr lang="en-US" i="0" dirty="0"/>
              <a:t> </a:t>
            </a:r>
            <a:r>
              <a:rPr lang="en-US" i="0" dirty="0" err="1"/>
              <a:t>thấy</a:t>
            </a:r>
            <a:r>
              <a:rPr lang="en-US" i="0" dirty="0"/>
              <a:t>: </a:t>
            </a:r>
            <a:r>
              <a:rPr lang="en-US" sz="1200" dirty="0"/>
              <a:t>So </a:t>
            </a:r>
            <a:r>
              <a:rPr lang="en-US" sz="1200" dirty="0" err="1"/>
              <a:t>với</a:t>
            </a:r>
            <a:r>
              <a:rPr lang="en-US" sz="1200" dirty="0"/>
              <a:t> DPI&amp;MDI, Respimat </a:t>
            </a:r>
            <a:r>
              <a:rPr lang="en-US" sz="1200" dirty="0" err="1"/>
              <a:t>có</a:t>
            </a:r>
            <a:r>
              <a:rPr lang="en-US" sz="1200" dirty="0"/>
              <a:t> </a:t>
            </a:r>
            <a:r>
              <a:rPr lang="en-US" sz="1200" dirty="0" err="1"/>
              <a:t>tỉ</a:t>
            </a:r>
            <a:r>
              <a:rPr lang="en-US" sz="1200" dirty="0"/>
              <a:t> </a:t>
            </a:r>
            <a:r>
              <a:rPr lang="en-US" sz="1200" dirty="0" err="1"/>
              <a:t>lệ</a:t>
            </a:r>
            <a:r>
              <a:rPr lang="en-US" sz="1200" dirty="0"/>
              <a:t> </a:t>
            </a:r>
            <a:r>
              <a:rPr lang="en-US" sz="1200" dirty="0" err="1"/>
              <a:t>cao</a:t>
            </a:r>
            <a:r>
              <a:rPr lang="en-US" sz="1200" dirty="0"/>
              <a:t> </a:t>
            </a:r>
            <a:r>
              <a:rPr lang="en-US" sz="1200" dirty="0" err="1"/>
              <a:t>thuốc</a:t>
            </a:r>
            <a:r>
              <a:rPr lang="en-US" sz="1200" dirty="0"/>
              <a:t> </a:t>
            </a:r>
            <a:r>
              <a:rPr lang="en-US" sz="1200" dirty="0" err="1"/>
              <a:t>lắng</a:t>
            </a:r>
            <a:r>
              <a:rPr lang="en-US" sz="1200" dirty="0"/>
              <a:t> </a:t>
            </a:r>
            <a:r>
              <a:rPr lang="en-US" sz="1200" dirty="0" err="1"/>
              <a:t>đọng</a:t>
            </a:r>
            <a:r>
              <a:rPr lang="en-US" sz="1200" dirty="0"/>
              <a:t> ở </a:t>
            </a:r>
            <a:r>
              <a:rPr lang="en-US" sz="1200" dirty="0" err="1"/>
              <a:t>đường</a:t>
            </a:r>
            <a:r>
              <a:rPr lang="en-US" sz="1200" dirty="0"/>
              <a:t> </a:t>
            </a:r>
            <a:r>
              <a:rPr lang="en-US" sz="1200" dirty="0" err="1"/>
              <a:t>dẫn</a:t>
            </a:r>
            <a:r>
              <a:rPr lang="en-US" sz="1200" dirty="0"/>
              <a:t> </a:t>
            </a:r>
            <a:r>
              <a:rPr lang="en-US" sz="1200" dirty="0" err="1"/>
              <a:t>khí</a:t>
            </a:r>
            <a:r>
              <a:rPr lang="en-US" sz="1200" dirty="0"/>
              <a:t> </a:t>
            </a:r>
            <a:r>
              <a:rPr lang="en-US" sz="1200" dirty="0" err="1"/>
              <a:t>trung</a:t>
            </a:r>
            <a:r>
              <a:rPr lang="en-US" sz="1200" dirty="0"/>
              <a:t> </a:t>
            </a:r>
            <a:r>
              <a:rPr lang="en-US" sz="1200" dirty="0" err="1"/>
              <a:t>tâm</a:t>
            </a:r>
            <a:r>
              <a:rPr lang="en-US" sz="1200" dirty="0"/>
              <a:t> (22,64%) </a:t>
            </a:r>
            <a:r>
              <a:rPr lang="en-US" sz="1200" dirty="0" err="1"/>
              <a:t>lẫn</a:t>
            </a:r>
            <a:r>
              <a:rPr lang="en-US" sz="1200" dirty="0"/>
              <a:t> </a:t>
            </a:r>
            <a:r>
              <a:rPr lang="en-US" sz="1200" dirty="0" err="1"/>
              <a:t>ngoại</a:t>
            </a:r>
            <a:r>
              <a:rPr lang="en-US" sz="1200" dirty="0"/>
              <a:t> </a:t>
            </a:r>
            <a:r>
              <a:rPr lang="en-US" sz="1200" dirty="0" err="1"/>
              <a:t>biên</a:t>
            </a:r>
            <a:r>
              <a:rPr lang="en-US" sz="1200" dirty="0"/>
              <a:t> (34,61%)</a:t>
            </a:r>
            <a:endParaRPr lang="en-US" sz="1200" dirty="0">
              <a:solidFill>
                <a:schemeClr val="tx2"/>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F8AAAC-707A-49FD-83E1-C91717BB0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10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8586-3E78-467B-A7CD-92B527DD45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5E1C0D-4185-4B30-BCED-132A67355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A9A0B1-0E33-4A4D-97FB-6E8B3426CF15}"/>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5" name="Footer Placeholder 4">
            <a:extLst>
              <a:ext uri="{FF2B5EF4-FFF2-40B4-BE49-F238E27FC236}">
                <a16:creationId xmlns:a16="http://schemas.microsoft.com/office/drawing/2014/main" id="{5F8B28EE-02B1-4F7B-913E-DA4B63EB0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FB290-4776-4D2E-95A9-54FC03BAE8B7}"/>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243745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05EAB-9837-4CFD-8335-11D541435D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24B476-AA06-4E06-8BB2-16179F5B80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6AF04-107B-486E-8813-C5EA37220B8C}"/>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5" name="Footer Placeholder 4">
            <a:extLst>
              <a:ext uri="{FF2B5EF4-FFF2-40B4-BE49-F238E27FC236}">
                <a16:creationId xmlns:a16="http://schemas.microsoft.com/office/drawing/2014/main" id="{0C2C6136-5141-412E-B5E1-63C5C7AC8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2DA38-2B80-41CB-A205-088EB158B7A0}"/>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201488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A3E23-2C3A-4586-B8C8-07F1B02CA1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19D0F2-375A-4A14-89C0-884D7E9BD2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29A4B-8A08-4C8D-B118-92504B0D338C}"/>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5" name="Footer Placeholder 4">
            <a:extLst>
              <a:ext uri="{FF2B5EF4-FFF2-40B4-BE49-F238E27FC236}">
                <a16:creationId xmlns:a16="http://schemas.microsoft.com/office/drawing/2014/main" id="{6E29867C-B18B-42BA-9A10-E7D70B5DC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B04B2-BF3A-4ED3-B983-F11AD09DBADB}"/>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156953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lain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224A-CC00-4BE3-86D4-241FB33D82D8}"/>
              </a:ext>
            </a:extLst>
          </p:cNvPr>
          <p:cNvSpPr>
            <a:spLocks noGrp="1"/>
          </p:cNvSpPr>
          <p:nvPr>
            <p:ph type="title" hasCustomPrompt="1"/>
          </p:nvPr>
        </p:nvSpPr>
        <p:spPr>
          <a:xfrm>
            <a:off x="515938" y="117695"/>
            <a:ext cx="11160124" cy="769545"/>
          </a:xfrm>
        </p:spPr>
        <p:txBody>
          <a:bodyPr/>
          <a:lstStyle>
            <a:lvl1pPr>
              <a:defRPr>
                <a:solidFill>
                  <a:schemeClr val="tx2"/>
                </a:solidFill>
              </a:defRPr>
            </a:lvl1pPr>
          </a:lstStyle>
          <a:p>
            <a:r>
              <a:rPr lang="en-US" dirty="0"/>
              <a:t>Click to edit master title style</a:t>
            </a:r>
            <a:endParaRPr lang="en-GB" dirty="0"/>
          </a:p>
        </p:txBody>
      </p:sp>
      <p:sp>
        <p:nvSpPr>
          <p:cNvPr id="3" name="Text Placeholder 3">
            <a:extLst>
              <a:ext uri="{FF2B5EF4-FFF2-40B4-BE49-F238E27FC236}">
                <a16:creationId xmlns:a16="http://schemas.microsoft.com/office/drawing/2014/main" id="{56EBC74A-4E77-4AEB-8098-AEEB3250E148}"/>
              </a:ext>
            </a:extLst>
          </p:cNvPr>
          <p:cNvSpPr>
            <a:spLocks noGrp="1"/>
          </p:cNvSpPr>
          <p:nvPr>
            <p:ph idx="1" hasCustomPrompt="1"/>
          </p:nvPr>
        </p:nvSpPr>
        <p:spPr>
          <a:xfrm>
            <a:off x="525100" y="1077913"/>
            <a:ext cx="11150961" cy="4997451"/>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a:extLst>
              <a:ext uri="{FF2B5EF4-FFF2-40B4-BE49-F238E27FC236}">
                <a16:creationId xmlns:a16="http://schemas.microsoft.com/office/drawing/2014/main" id="{37B28303-EC28-4E1D-9C8D-696800C3300D}"/>
              </a:ext>
            </a:extLst>
          </p:cNvPr>
          <p:cNvCxnSpPr>
            <a:cxnSpLocks/>
          </p:cNvCxnSpPr>
          <p:nvPr/>
        </p:nvCxnSpPr>
        <p:spPr>
          <a:xfrm>
            <a:off x="0" y="945286"/>
            <a:ext cx="12175435" cy="0"/>
          </a:xfrm>
          <a:prstGeom prst="line">
            <a:avLst/>
          </a:prstGeom>
          <a:ln w="25400" cap="sq">
            <a:solidFill>
              <a:srgbClr val="E9AF10"/>
            </a:solidFill>
          </a:ln>
          <a:effectLst/>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F9FF293A-2F5F-4D46-ABDC-9C8C563D192E}"/>
              </a:ext>
            </a:extLst>
          </p:cNvPr>
          <p:cNvSpPr>
            <a:spLocks noGrp="1"/>
          </p:cNvSpPr>
          <p:nvPr>
            <p:ph type="body" sz="quarter" idx="13" hasCustomPrompt="1"/>
          </p:nvPr>
        </p:nvSpPr>
        <p:spPr>
          <a:xfrm>
            <a:off x="515938" y="6433457"/>
            <a:ext cx="11160123" cy="139360"/>
          </a:xfrm>
          <a:prstGeom prst="rect">
            <a:avLst/>
          </a:prstGeom>
        </p:spPr>
        <p:txBody>
          <a:bodyPr lIns="0" tIns="0" rIns="0" bIns="0" anchor="b">
            <a:noAutofit/>
          </a:bodyPr>
          <a:lstStyle>
            <a:lvl2pPr marL="0" indent="0" algn="l">
              <a:buNone/>
              <a:defRPr sz="900"/>
            </a:lvl2pPr>
          </a:lstStyle>
          <a:p>
            <a:pPr lvl="1"/>
            <a:r>
              <a:rPr lang="en-US" dirty="0"/>
              <a:t>Click to edit text</a:t>
            </a:r>
            <a:endParaRPr lang="en-GB" dirty="0"/>
          </a:p>
        </p:txBody>
      </p:sp>
    </p:spTree>
    <p:extLst>
      <p:ext uri="{BB962C8B-B14F-4D97-AF65-F5344CB8AC3E}">
        <p14:creationId xmlns:p14="http://schemas.microsoft.com/office/powerpoint/2010/main" val="26667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pic>
        <p:nvPicPr>
          <p:cNvPr id="4" name="Picture 3" descr="Promo_Cover.png"/>
          <p:cNvPicPr>
            <a:picLocks noChangeAspect="1"/>
          </p:cNvPicPr>
          <p:nvPr/>
        </p:nvPicPr>
        <p:blipFill rotWithShape="1">
          <a:blip r:embed="rId2">
            <a:extLst>
              <a:ext uri="{28A0092B-C50C-407E-A947-70E740481C1C}">
                <a14:useLocalDpi xmlns:a14="http://schemas.microsoft.com/office/drawing/2010/main" val="0"/>
              </a:ext>
            </a:extLst>
          </a:blip>
          <a:srcRect b="-297"/>
          <a:stretch/>
        </p:blipFill>
        <p:spPr>
          <a:xfrm>
            <a:off x="813" y="0"/>
            <a:ext cx="12191188" cy="6877878"/>
          </a:xfrm>
          <a:prstGeom prst="rect">
            <a:avLst/>
          </a:prstGeom>
        </p:spPr>
      </p:pic>
      <p:sp>
        <p:nvSpPr>
          <p:cNvPr id="2" name="Title 1"/>
          <p:cNvSpPr>
            <a:spLocks noGrp="1"/>
          </p:cNvSpPr>
          <p:nvPr>
            <p:ph type="ctrTitle"/>
          </p:nvPr>
        </p:nvSpPr>
        <p:spPr>
          <a:xfrm>
            <a:off x="762000" y="1176174"/>
            <a:ext cx="10549467" cy="2514421"/>
          </a:xfrm>
        </p:spPr>
        <p:txBody>
          <a:bodyPr anchor="b">
            <a:noAutofit/>
          </a:bodyPr>
          <a:lstStyle>
            <a:lvl1pPr>
              <a:lnSpc>
                <a:spcPct val="100000"/>
              </a:lnSpc>
              <a:defRPr sz="4000" b="1"/>
            </a:lvl1pPr>
          </a:lstStyle>
          <a:p>
            <a:r>
              <a:rPr lang="en-US"/>
              <a:t>Click to edit Master title style</a:t>
            </a:r>
            <a:endParaRPr lang="en-US" dirty="0"/>
          </a:p>
        </p:txBody>
      </p:sp>
      <p:sp>
        <p:nvSpPr>
          <p:cNvPr id="5" name="Rectangle 4"/>
          <p:cNvSpPr/>
          <p:nvPr/>
        </p:nvSpPr>
        <p:spPr>
          <a:xfrm>
            <a:off x="8004313" y="5579166"/>
            <a:ext cx="3922643" cy="1133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0"/>
          </p:nvPr>
        </p:nvSpPr>
        <p:spPr>
          <a:xfrm>
            <a:off x="762000" y="3856246"/>
            <a:ext cx="10549467" cy="517525"/>
          </a:xfrm>
        </p:spPr>
        <p:txBody>
          <a:bodyPr/>
          <a:lstStyle>
            <a:lvl2pPr marL="0" indent="0">
              <a:lnSpc>
                <a:spcPct val="100000"/>
              </a:lnSpc>
              <a:buNone/>
              <a:defRPr/>
            </a:lvl2pPr>
            <a:lvl5pPr marL="979488" indent="0">
              <a:buNone/>
              <a:defRPr/>
            </a:lvl5pPr>
          </a:lstStyle>
          <a:p>
            <a:pPr lvl="0"/>
            <a:r>
              <a:rPr lang="en-US"/>
              <a:t>Edit Master text styles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7099" y="6169023"/>
            <a:ext cx="4324901" cy="497707"/>
          </a:xfrm>
          <a:prstGeom prst="rect">
            <a:avLst/>
          </a:prstGeom>
        </p:spPr>
      </p:pic>
      <p:sp>
        <p:nvSpPr>
          <p:cNvPr id="7" name="TextBox 6">
            <a:extLst>
              <a:ext uri="{FF2B5EF4-FFF2-40B4-BE49-F238E27FC236}">
                <a16:creationId xmlns:a16="http://schemas.microsoft.com/office/drawing/2014/main" id="{D65AAEF7-9E60-4706-A677-BD145675D212}"/>
              </a:ext>
            </a:extLst>
          </p:cNvPr>
          <p:cNvSpPr txBox="1"/>
          <p:nvPr userDrawn="1"/>
        </p:nvSpPr>
        <p:spPr>
          <a:xfrm>
            <a:off x="0" y="6631657"/>
            <a:ext cx="1685925" cy="246221"/>
          </a:xfrm>
          <a:prstGeom prst="rect">
            <a:avLst/>
          </a:prstGeom>
          <a:noFill/>
        </p:spPr>
        <p:txBody>
          <a:bodyPr wrap="square">
            <a:spAutoFit/>
          </a:bodyPr>
          <a:lstStyle/>
          <a:p>
            <a:pPr algn="l"/>
            <a:r>
              <a:rPr lang="en-US" sz="1000" dirty="0"/>
              <a:t>SC-VN-02760</a:t>
            </a:r>
          </a:p>
        </p:txBody>
      </p:sp>
    </p:spTree>
    <p:extLst>
      <p:ext uri="{BB962C8B-B14F-4D97-AF65-F5344CB8AC3E}">
        <p14:creationId xmlns:p14="http://schemas.microsoft.com/office/powerpoint/2010/main" val="3108225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5"/>
          <p:cNvSpPr>
            <a:spLocks noGrp="1"/>
          </p:cNvSpPr>
          <p:nvPr>
            <p:ph type="sldNum" sz="quarter" idx="4"/>
          </p:nvPr>
        </p:nvSpPr>
        <p:spPr>
          <a:xfrm>
            <a:off x="332539" y="6080580"/>
            <a:ext cx="537487" cy="365125"/>
          </a:xfrm>
          <a:prstGeom prst="rect">
            <a:avLst/>
          </a:prstGeom>
        </p:spPr>
        <p:txBody>
          <a:bodyPr vert="horz" lIns="91440" tIns="45720" rIns="91440" bIns="45720" rtlCol="0" anchor="ctr"/>
          <a:lstStyle>
            <a:lvl1pPr algn="l">
              <a:defRPr sz="1000">
                <a:solidFill>
                  <a:schemeClr val="tx1"/>
                </a:solidFill>
              </a:defRPr>
            </a:lvl1pPr>
          </a:lstStyle>
          <a:p>
            <a:fld id="{526444A5-F7A7-4AFD-A6C2-5AD0702BB875}" type="slidenum">
              <a:rPr lang="vi-VN" smtClean="0"/>
              <a:t>‹#›</a:t>
            </a:fld>
            <a:endParaRPr lang="vi-VN"/>
          </a:p>
        </p:txBody>
      </p:sp>
      <p:sp>
        <p:nvSpPr>
          <p:cNvPr id="8" name="Footer Placeholder 6"/>
          <p:cNvSpPr>
            <a:spLocks noGrp="1"/>
          </p:cNvSpPr>
          <p:nvPr>
            <p:ph type="ftr" sz="quarter" idx="3"/>
          </p:nvPr>
        </p:nvSpPr>
        <p:spPr>
          <a:xfrm>
            <a:off x="996225" y="6089511"/>
            <a:ext cx="3860800" cy="365125"/>
          </a:xfrm>
          <a:prstGeom prst="rect">
            <a:avLst/>
          </a:prstGeom>
        </p:spPr>
        <p:txBody>
          <a:bodyPr vert="horz" lIns="91440" tIns="45720" rIns="91440" bIns="45720" rtlCol="0" anchor="ctr"/>
          <a:lstStyle>
            <a:lvl1pPr algn="l">
              <a:defRPr sz="1000">
                <a:solidFill>
                  <a:schemeClr val="tx1"/>
                </a:solidFill>
              </a:defRPr>
            </a:lvl1pPr>
          </a:lstStyle>
          <a:p>
            <a:endParaRPr lang="vi-VN"/>
          </a:p>
        </p:txBody>
      </p:sp>
      <p:sp>
        <p:nvSpPr>
          <p:cNvPr id="11" name="Content Placeholder 10"/>
          <p:cNvSpPr>
            <a:spLocks noGrp="1"/>
          </p:cNvSpPr>
          <p:nvPr>
            <p:ph sz="quarter" idx="10"/>
          </p:nvPr>
        </p:nvSpPr>
        <p:spPr>
          <a:xfrm>
            <a:off x="609600" y="1600201"/>
            <a:ext cx="10972800" cy="4333875"/>
          </a:xfrm>
        </p:spPr>
        <p:txBody>
          <a:bodyPr/>
          <a:lstStyle>
            <a:lvl1pPr marL="285750" indent="-285750">
              <a:buFont typeface="Arial" panose="020B0604020202020204" pitchFamily="34" charset="0"/>
              <a:buChar char="•"/>
              <a:defRPr b="0">
                <a:latin typeface="Arial"/>
                <a:cs typeface="Arial"/>
              </a:defRPr>
            </a:lvl1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3" name="Rectangle 2"/>
          <p:cNvSpPr/>
          <p:nvPr/>
        </p:nvSpPr>
        <p:spPr>
          <a:xfrm>
            <a:off x="9541566" y="5934076"/>
            <a:ext cx="2279373" cy="652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9582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5"/>
          <p:cNvSpPr>
            <a:spLocks noGrp="1"/>
          </p:cNvSpPr>
          <p:nvPr>
            <p:ph type="sldNum" sz="quarter" idx="4"/>
          </p:nvPr>
        </p:nvSpPr>
        <p:spPr>
          <a:xfrm>
            <a:off x="332539" y="6080580"/>
            <a:ext cx="537487" cy="365125"/>
          </a:xfrm>
          <a:prstGeom prst="rect">
            <a:avLst/>
          </a:prstGeom>
        </p:spPr>
        <p:txBody>
          <a:bodyPr vert="horz" lIns="91440" tIns="45720" rIns="91440" bIns="45720" rtlCol="0" anchor="ctr"/>
          <a:lstStyle>
            <a:lvl1pPr algn="l">
              <a:defRPr sz="1000">
                <a:solidFill>
                  <a:schemeClr val="tx1"/>
                </a:solidFill>
              </a:defRPr>
            </a:lvl1pPr>
          </a:lstStyle>
          <a:p>
            <a:fld id="{526444A5-F7A7-4AFD-A6C2-5AD0702BB875}" type="slidenum">
              <a:rPr lang="vi-VN" smtClean="0"/>
              <a:t>‹#›</a:t>
            </a:fld>
            <a:endParaRPr lang="vi-VN"/>
          </a:p>
        </p:txBody>
      </p:sp>
      <p:sp>
        <p:nvSpPr>
          <p:cNvPr id="8" name="Footer Placeholder 6"/>
          <p:cNvSpPr>
            <a:spLocks noGrp="1"/>
          </p:cNvSpPr>
          <p:nvPr>
            <p:ph type="ftr" sz="quarter" idx="3"/>
          </p:nvPr>
        </p:nvSpPr>
        <p:spPr>
          <a:xfrm>
            <a:off x="996225" y="6089511"/>
            <a:ext cx="3860800" cy="365125"/>
          </a:xfrm>
          <a:prstGeom prst="rect">
            <a:avLst/>
          </a:prstGeom>
        </p:spPr>
        <p:txBody>
          <a:bodyPr vert="horz" lIns="91440" tIns="45720" rIns="91440" bIns="45720" rtlCol="0" anchor="ctr"/>
          <a:lstStyle>
            <a:lvl1pPr algn="l">
              <a:defRPr sz="1000">
                <a:solidFill>
                  <a:schemeClr val="tx1"/>
                </a:solidFill>
              </a:defRPr>
            </a:lvl1pPr>
          </a:lstStyle>
          <a:p>
            <a:endParaRPr lang="vi-VN"/>
          </a:p>
        </p:txBody>
      </p:sp>
      <p:sp>
        <p:nvSpPr>
          <p:cNvPr id="3" name="Rectangle 2"/>
          <p:cNvSpPr/>
          <p:nvPr/>
        </p:nvSpPr>
        <p:spPr>
          <a:xfrm>
            <a:off x="9541566" y="5934076"/>
            <a:ext cx="2279373" cy="652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64354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 24pt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90100" y="1600201"/>
            <a:ext cx="11211800" cy="4525963"/>
          </a:xfrm>
          <a:prstGeom prst="rect">
            <a:avLst/>
          </a:prstGeom>
        </p:spPr>
        <p:txBody>
          <a:bodyPr/>
          <a:lstStyle/>
          <a:p>
            <a:pPr lvl="0"/>
            <a:r>
              <a:rPr lang="en-GB" noProof="0"/>
              <a:t>Click to add text</a:t>
            </a:r>
          </a:p>
        </p:txBody>
      </p:sp>
      <p:sp>
        <p:nvSpPr>
          <p:cNvPr id="4" name="Datumsplatzhalter 3"/>
          <p:cNvSpPr>
            <a:spLocks noGrp="1"/>
          </p:cNvSpPr>
          <p:nvPr>
            <p:ph type="dt" sz="half" idx="10"/>
          </p:nvPr>
        </p:nvSpPr>
        <p:spPr>
          <a:xfrm>
            <a:off x="10130902" y="6547611"/>
            <a:ext cx="807913" cy="205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F3AA7F-89C7-4646-B972-BDD77134FD4C}" type="datetime1">
              <a:rPr kumimoji="0" lang="en-GB" sz="1800" b="0" i="0" u="none" strike="noStrike" kern="1200" cap="none" spc="0" normalizeH="0" baseline="0" noProof="0" smtClean="0">
                <a:ln>
                  <a:noFill/>
                </a:ln>
                <a:solidFill>
                  <a:srgbClr val="000000"/>
                </a:solidFill>
                <a:effectLst/>
                <a:uLnTx/>
                <a:uFillTx/>
                <a:latin typeface="BISansNEXTCo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27/02/2023</a:t>
            </a:fld>
            <a:endParaRPr kumimoji="0" lang="en-GB" sz="1800" b="0" i="0" u="none" strike="noStrike" kern="1200" cap="none" spc="0" normalizeH="0" baseline="0" noProof="0">
              <a:ln>
                <a:noFill/>
              </a:ln>
              <a:solidFill>
                <a:srgbClr val="000000"/>
              </a:solidFill>
              <a:effectLst/>
              <a:uLnTx/>
              <a:uFillTx/>
              <a:latin typeface="BISansNEXTCond"/>
              <a:ea typeface="+mn-ea"/>
              <a:cs typeface="+mn-cs"/>
            </a:endParaRPr>
          </a:p>
        </p:txBody>
      </p:sp>
      <p:sp>
        <p:nvSpPr>
          <p:cNvPr id="5" name="Fußzeilenplatzhalter 4"/>
          <p:cNvSpPr>
            <a:spLocks noGrp="1"/>
          </p:cNvSpPr>
          <p:nvPr>
            <p:ph type="ftr" sz="quarter" idx="11"/>
          </p:nvPr>
        </p:nvSpPr>
        <p:spPr>
          <a:xfrm>
            <a:off x="1801771" y="6547611"/>
            <a:ext cx="8186291" cy="205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BISansNEXTCond"/>
                <a:ea typeface="+mn-ea"/>
                <a:cs typeface="+mn-cs"/>
              </a:rPr>
              <a:t>Presentation title, date, author</a:t>
            </a:r>
          </a:p>
        </p:txBody>
      </p:sp>
      <p:sp>
        <p:nvSpPr>
          <p:cNvPr id="6" name="Foliennummernplatzhalter 5"/>
          <p:cNvSpPr>
            <a:spLocks noGrp="1"/>
          </p:cNvSpPr>
          <p:nvPr>
            <p:ph type="sldNum" sz="quarter" idx="12"/>
          </p:nvPr>
        </p:nvSpPr>
        <p:spPr>
          <a:xfrm>
            <a:off x="11505265" y="6547611"/>
            <a:ext cx="196635" cy="205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3B55C4-4F5A-416B-997D-6CE47EB0A945}" type="slidenum">
              <a:rPr kumimoji="0" lang="en-GB" sz="1800" b="0" i="0" u="none" strike="noStrike" kern="1200" cap="none" spc="0" normalizeH="0" baseline="0" noProof="0" smtClean="0">
                <a:ln>
                  <a:noFill/>
                </a:ln>
                <a:solidFill>
                  <a:srgbClr val="000000"/>
                </a:solidFill>
                <a:effectLst/>
                <a:uLnTx/>
                <a:uFillTx/>
                <a:latin typeface="BISansNEXTCo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BISansNEXTCond"/>
              <a:ea typeface="+mn-ea"/>
              <a:cs typeface="+mn-cs"/>
            </a:endParaRPr>
          </a:p>
        </p:txBody>
      </p:sp>
      <p:cxnSp>
        <p:nvCxnSpPr>
          <p:cNvPr id="7" name="Gerade Verbindung 6"/>
          <p:cNvCxnSpPr/>
          <p:nvPr userDrawn="1"/>
        </p:nvCxnSpPr>
        <p:spPr>
          <a:xfrm>
            <a:off x="0" y="971453"/>
            <a:ext cx="12192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8" name="Titel 7"/>
          <p:cNvSpPr>
            <a:spLocks noGrp="1"/>
          </p:cNvSpPr>
          <p:nvPr>
            <p:ph type="title" hasCustomPrompt="1"/>
          </p:nvPr>
        </p:nvSpPr>
        <p:spPr>
          <a:xfrm>
            <a:off x="490100" y="387429"/>
            <a:ext cx="11211800" cy="492443"/>
          </a:xfrm>
          <a:prstGeom prst="rect">
            <a:avLst/>
          </a:prstGeom>
        </p:spPr>
        <p:txBody>
          <a:bodyPr vert="horz" wrap="square" lIns="0" tIns="0" rIns="0" bIns="0" rtlCol="0" anchor="t" anchorCtr="0">
            <a:spAutoFit/>
          </a:bodyPr>
          <a:lstStyle>
            <a:lvl1pPr>
              <a:defRPr lang="en-GB" noProof="0" dirty="0">
                <a:latin typeface="+mj-lt"/>
              </a:defRPr>
            </a:lvl1pPr>
          </a:lstStyle>
          <a:p>
            <a:pPr lvl="0"/>
            <a:r>
              <a:rPr lang="en-GB" noProof="0"/>
              <a:t>Click to add headline</a:t>
            </a:r>
          </a:p>
        </p:txBody>
      </p:sp>
      <p:pic>
        <p:nvPicPr>
          <p:cNvPr id="9"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924" y="6485508"/>
            <a:ext cx="840360" cy="254013"/>
          </a:xfrm>
          <a:prstGeom prst="rect">
            <a:avLst/>
          </a:prstGeom>
        </p:spPr>
      </p:pic>
      <p:sp>
        <p:nvSpPr>
          <p:cNvPr id="10" name="Rectangle 9">
            <a:extLst>
              <a:ext uri="{FF2B5EF4-FFF2-40B4-BE49-F238E27FC236}">
                <a16:creationId xmlns:a16="http://schemas.microsoft.com/office/drawing/2014/main" id="{4989079E-C6D9-4FDD-8CA1-8F641E1ACFA5}"/>
              </a:ext>
            </a:extLst>
          </p:cNvPr>
          <p:cNvSpPr/>
          <p:nvPr userDrawn="1"/>
        </p:nvSpPr>
        <p:spPr>
          <a:xfrm>
            <a:off x="0" y="0"/>
            <a:ext cx="12192000" cy="6858000"/>
          </a:xfrm>
          <a:prstGeom prst="rect">
            <a:avLst/>
          </a:prstGeom>
          <a:solidFill>
            <a:srgbClr val="FF9A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5FF08C-A97A-4BBF-840B-67F2953FA50A}"/>
              </a:ext>
            </a:extLst>
          </p:cNvPr>
          <p:cNvPicPr>
            <a:picLocks noChangeAspect="1"/>
          </p:cNvPicPr>
          <p:nvPr userDrawn="1"/>
        </p:nvPicPr>
        <p:blipFill>
          <a:blip r:embed="rId3"/>
          <a:stretch>
            <a:fillRect/>
          </a:stretch>
        </p:blipFill>
        <p:spPr>
          <a:xfrm>
            <a:off x="2559315" y="3257550"/>
            <a:ext cx="14447573" cy="5313998"/>
          </a:xfrm>
          <a:prstGeom prst="rect">
            <a:avLst/>
          </a:prstGeom>
        </p:spPr>
      </p:pic>
      <p:pic>
        <p:nvPicPr>
          <p:cNvPr id="14" name="Picture 13">
            <a:extLst>
              <a:ext uri="{FF2B5EF4-FFF2-40B4-BE49-F238E27FC236}">
                <a16:creationId xmlns:a16="http://schemas.microsoft.com/office/drawing/2014/main" id="{4905E1E3-0EAB-4457-9778-0D8CC381820C}"/>
              </a:ext>
            </a:extLst>
          </p:cNvPr>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9982200" y="58043"/>
            <a:ext cx="2137823" cy="1371600"/>
          </a:xfrm>
          <a:prstGeom prst="rect">
            <a:avLst/>
          </a:prstGeom>
        </p:spPr>
      </p:pic>
      <p:sp>
        <p:nvSpPr>
          <p:cNvPr id="12" name="TextBox 11">
            <a:extLst>
              <a:ext uri="{FF2B5EF4-FFF2-40B4-BE49-F238E27FC236}">
                <a16:creationId xmlns:a16="http://schemas.microsoft.com/office/drawing/2014/main" id="{32A024C7-0BC7-46E5-8601-DC11AADF7554}"/>
              </a:ext>
            </a:extLst>
          </p:cNvPr>
          <p:cNvSpPr txBox="1"/>
          <p:nvPr userDrawn="1"/>
        </p:nvSpPr>
        <p:spPr>
          <a:xfrm>
            <a:off x="-1664" y="6611779"/>
            <a:ext cx="1685925" cy="246221"/>
          </a:xfrm>
          <a:prstGeom prst="rect">
            <a:avLst/>
          </a:prstGeom>
          <a:noFill/>
        </p:spPr>
        <p:txBody>
          <a:bodyPr wrap="square">
            <a:spAutoFit/>
          </a:bodyPr>
          <a:lstStyle/>
          <a:p>
            <a:pPr algn="l"/>
            <a:r>
              <a:rPr lang="en-US" sz="1000" dirty="0"/>
              <a:t>SC-VN-02760</a:t>
            </a:r>
          </a:p>
        </p:txBody>
      </p:sp>
    </p:spTree>
    <p:extLst>
      <p:ext uri="{BB962C8B-B14F-4D97-AF65-F5344CB8AC3E}">
        <p14:creationId xmlns:p14="http://schemas.microsoft.com/office/powerpoint/2010/main" val="334415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tand-alon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864702B-1B4D-4E30-8F75-C7AA6992510C}"/>
              </a:ext>
            </a:extLst>
          </p:cNvPr>
          <p:cNvCxnSpPr/>
          <p:nvPr userDrawn="1"/>
        </p:nvCxnSpPr>
        <p:spPr>
          <a:xfrm>
            <a:off x="0" y="1282678"/>
            <a:ext cx="12192000" cy="0"/>
          </a:xfrm>
          <a:prstGeom prst="line">
            <a:avLst/>
          </a:prstGeom>
          <a:noFill/>
          <a:ln w="6350" cap="flat" cmpd="sng" algn="ctr">
            <a:solidFill>
              <a:srgbClr val="0F8745"/>
            </a:solidFill>
            <a:prstDash val="solid"/>
            <a:miter lim="800000"/>
          </a:ln>
          <a:effectLst/>
        </p:spPr>
      </p:cxnSp>
      <p:sp>
        <p:nvSpPr>
          <p:cNvPr id="12" name="Rectangle 11">
            <a:extLst>
              <a:ext uri="{FF2B5EF4-FFF2-40B4-BE49-F238E27FC236}">
                <a16:creationId xmlns:a16="http://schemas.microsoft.com/office/drawing/2014/main" id="{569D75C5-F9F6-4206-93B4-9A6192D1E7D0}"/>
              </a:ext>
            </a:extLst>
          </p:cNvPr>
          <p:cNvSpPr/>
          <p:nvPr userDrawn="1"/>
        </p:nvSpPr>
        <p:spPr>
          <a:xfrm>
            <a:off x="0" y="-1"/>
            <a:ext cx="600075" cy="1282679"/>
          </a:xfrm>
          <a:prstGeom prst="rect">
            <a:avLst/>
          </a:prstGeom>
          <a:solidFill>
            <a:srgbClr val="FF9A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C74C7B3-BF5C-4285-9202-55608731B011}"/>
              </a:ext>
            </a:extLst>
          </p:cNvPr>
          <p:cNvPicPr>
            <a:picLocks noChangeAspect="1"/>
          </p:cNvPicPr>
          <p:nvPr userDrawn="1"/>
        </p:nvPicPr>
        <p:blipFill rotWithShape="1">
          <a:blip r:embed="rId2"/>
          <a:srcRect l="-10462" t="-9719" r="34845" b="42131"/>
          <a:stretch/>
        </p:blipFill>
        <p:spPr>
          <a:xfrm>
            <a:off x="0" y="2853131"/>
            <a:ext cx="12192000" cy="4004870"/>
          </a:xfrm>
          <a:prstGeom prst="rect">
            <a:avLst/>
          </a:prstGeom>
        </p:spPr>
      </p:pic>
      <p:sp>
        <p:nvSpPr>
          <p:cNvPr id="5" name="TextBox 4">
            <a:extLst>
              <a:ext uri="{FF2B5EF4-FFF2-40B4-BE49-F238E27FC236}">
                <a16:creationId xmlns:a16="http://schemas.microsoft.com/office/drawing/2014/main" id="{D2BAD123-5A8C-45DD-897F-B1716D904D1D}"/>
              </a:ext>
            </a:extLst>
          </p:cNvPr>
          <p:cNvSpPr txBox="1"/>
          <p:nvPr userDrawn="1"/>
        </p:nvSpPr>
        <p:spPr>
          <a:xfrm>
            <a:off x="0" y="6611779"/>
            <a:ext cx="1685925" cy="246221"/>
          </a:xfrm>
          <a:prstGeom prst="rect">
            <a:avLst/>
          </a:prstGeom>
          <a:noFill/>
        </p:spPr>
        <p:txBody>
          <a:bodyPr wrap="square">
            <a:spAutoFit/>
          </a:bodyPr>
          <a:lstStyle/>
          <a:p>
            <a:pPr algn="l"/>
            <a:r>
              <a:rPr lang="en-US" sz="1000" dirty="0"/>
              <a:t>SC-VN-02760</a:t>
            </a:r>
          </a:p>
        </p:txBody>
      </p:sp>
    </p:spTree>
    <p:extLst>
      <p:ext uri="{BB962C8B-B14F-4D97-AF65-F5344CB8AC3E}">
        <p14:creationId xmlns:p14="http://schemas.microsoft.com/office/powerpoint/2010/main" val="278765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1016-217D-4EE4-8C44-72FE4C5559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96BA3-6B4A-46A8-8180-6008F1105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D9090-D5A8-4633-BA8A-F672D13B22DD}"/>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5" name="Footer Placeholder 4">
            <a:extLst>
              <a:ext uri="{FF2B5EF4-FFF2-40B4-BE49-F238E27FC236}">
                <a16:creationId xmlns:a16="http://schemas.microsoft.com/office/drawing/2014/main" id="{5DB82CED-8164-4738-AEC6-D103BB3FA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CE2AA-D0C4-4137-BA64-CA7C15A7EF25}"/>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347637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D6E0-89D6-44C8-9E2B-EEA62F7011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5D763-0EA5-4CA2-B6BF-AE3CD548BB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CCDB3B-F84F-48BD-B76B-04C4BDBC1F97}"/>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5" name="Footer Placeholder 4">
            <a:extLst>
              <a:ext uri="{FF2B5EF4-FFF2-40B4-BE49-F238E27FC236}">
                <a16:creationId xmlns:a16="http://schemas.microsoft.com/office/drawing/2014/main" id="{F35DB152-BCAD-4B90-BB09-F5D976536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B72BC-93BF-4C45-88BF-D3FF78F3BD30}"/>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185402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B1A7-B27F-4527-9FE8-8803AD47A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DD15B0-7958-432C-A130-8693355D0F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B9448-D17D-4C1B-AA24-A18B64902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186EE-A39E-40AF-8ACB-BFBB68AEC842}"/>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6" name="Footer Placeholder 5">
            <a:extLst>
              <a:ext uri="{FF2B5EF4-FFF2-40B4-BE49-F238E27FC236}">
                <a16:creationId xmlns:a16="http://schemas.microsoft.com/office/drawing/2014/main" id="{F8F7DB06-33D8-4D2D-9916-A18A9D0A9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4DAE0-2DDF-48B2-924A-31F13295D727}"/>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414263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5A3E-58A5-4406-86AD-F1825D8728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4FE6E5-C957-44DD-8D5C-65684E12BD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A7DDB4-135A-4415-A5C4-855320A88D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8FF7E-8207-4561-93CF-6A23A7169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D85AE2-E857-4F54-8072-43B083E29B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37DAE-8DE9-4222-BD86-AF841ED74DC4}"/>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8" name="Footer Placeholder 7">
            <a:extLst>
              <a:ext uri="{FF2B5EF4-FFF2-40B4-BE49-F238E27FC236}">
                <a16:creationId xmlns:a16="http://schemas.microsoft.com/office/drawing/2014/main" id="{194756A9-E149-442C-AA42-0649BD690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E39DD-2A7C-41E3-9F5D-5C5C4763D3F8}"/>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49681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85B8-C3D2-4B23-A47C-EFBDE82A28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99CECE-103B-4903-B9B6-75B4F40CDC82}"/>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4" name="Footer Placeholder 3">
            <a:extLst>
              <a:ext uri="{FF2B5EF4-FFF2-40B4-BE49-F238E27FC236}">
                <a16:creationId xmlns:a16="http://schemas.microsoft.com/office/drawing/2014/main" id="{8E9A1970-0901-4555-82A8-0784409873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CD3668-8D98-4370-9A69-E5BF2CCBBCB7}"/>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284016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330D0-2215-4A80-BBD6-074C28BD9758}"/>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3" name="Footer Placeholder 2">
            <a:extLst>
              <a:ext uri="{FF2B5EF4-FFF2-40B4-BE49-F238E27FC236}">
                <a16:creationId xmlns:a16="http://schemas.microsoft.com/office/drawing/2014/main" id="{26E2EA82-D6D1-4E1D-8B3F-56C147B630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2C879-E70E-4E93-A1C8-35C3C7F9AA0D}"/>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275351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5CF2-EF85-4500-9DE2-CB5BDDCDDC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D92BC7-0A9E-40D0-8C38-F788561B54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2121A2-22D1-45E7-9512-545289CE2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4C8FA0-0D9E-4A49-B669-1CA6DDBEFB99}"/>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6" name="Footer Placeholder 5">
            <a:extLst>
              <a:ext uri="{FF2B5EF4-FFF2-40B4-BE49-F238E27FC236}">
                <a16:creationId xmlns:a16="http://schemas.microsoft.com/office/drawing/2014/main" id="{D047DF5A-1FE2-4338-8B8C-12CB7211C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D68F21-9148-4858-A3DB-A8C65939B66F}"/>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232387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E523-93B3-4B7C-82AE-44A643AEC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728A19-9FCF-4571-ACAF-F9DEAB0F3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977E9E-ED91-4EE3-9D11-04EBC94BB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9A2F53-0E09-4778-9447-819249E4A962}"/>
              </a:ext>
            </a:extLst>
          </p:cNvPr>
          <p:cNvSpPr>
            <a:spLocks noGrp="1"/>
          </p:cNvSpPr>
          <p:nvPr>
            <p:ph type="dt" sz="half" idx="10"/>
          </p:nvPr>
        </p:nvSpPr>
        <p:spPr/>
        <p:txBody>
          <a:bodyPr/>
          <a:lstStyle/>
          <a:p>
            <a:fld id="{2FBB27C9-41AD-42B5-9405-62942B060E4A}" type="datetimeFigureOut">
              <a:rPr lang="en-US" smtClean="0"/>
              <a:t>2/27/2023</a:t>
            </a:fld>
            <a:endParaRPr lang="en-US"/>
          </a:p>
        </p:txBody>
      </p:sp>
      <p:sp>
        <p:nvSpPr>
          <p:cNvPr id="6" name="Footer Placeholder 5">
            <a:extLst>
              <a:ext uri="{FF2B5EF4-FFF2-40B4-BE49-F238E27FC236}">
                <a16:creationId xmlns:a16="http://schemas.microsoft.com/office/drawing/2014/main" id="{7BD3FBFD-220B-459C-B7F2-C747C9485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2A4CB-E8C7-475C-B931-877D5EB700D9}"/>
              </a:ext>
            </a:extLst>
          </p:cNvPr>
          <p:cNvSpPr>
            <a:spLocks noGrp="1"/>
          </p:cNvSpPr>
          <p:nvPr>
            <p:ph type="sldNum" sz="quarter" idx="12"/>
          </p:nvPr>
        </p:nvSpPr>
        <p:spPr/>
        <p:txBody>
          <a:bodyPr/>
          <a:lstStyle/>
          <a:p>
            <a:fld id="{D28D6971-AAAE-4E81-9052-E94D07C7875C}" type="slidenum">
              <a:rPr lang="en-US" smtClean="0"/>
              <a:t>‹#›</a:t>
            </a:fld>
            <a:endParaRPr lang="en-US"/>
          </a:p>
        </p:txBody>
      </p:sp>
    </p:spTree>
    <p:extLst>
      <p:ext uri="{BB962C8B-B14F-4D97-AF65-F5344CB8AC3E}">
        <p14:creationId xmlns:p14="http://schemas.microsoft.com/office/powerpoint/2010/main" val="8173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4652E-9A93-4CEA-BF60-9B4DEF75A8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1BB10-8409-4684-8447-7C54DCBB6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1DFBB-2E55-4AD9-838C-278463BA00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B27C9-41AD-42B5-9405-62942B060E4A}" type="datetimeFigureOut">
              <a:rPr lang="en-US" smtClean="0"/>
              <a:t>2/27/2023</a:t>
            </a:fld>
            <a:endParaRPr lang="en-US"/>
          </a:p>
        </p:txBody>
      </p:sp>
      <p:sp>
        <p:nvSpPr>
          <p:cNvPr id="5" name="Footer Placeholder 4">
            <a:extLst>
              <a:ext uri="{FF2B5EF4-FFF2-40B4-BE49-F238E27FC236}">
                <a16:creationId xmlns:a16="http://schemas.microsoft.com/office/drawing/2014/main" id="{A1837C00-A885-438A-9178-B529561CE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774780-FAEE-40F1-9A71-17782F604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D6971-AAAE-4E81-9052-E94D07C7875C}" type="slidenum">
              <a:rPr lang="en-US" smtClean="0"/>
              <a:t>‹#›</a:t>
            </a:fld>
            <a:endParaRPr lang="en-US"/>
          </a:p>
        </p:txBody>
      </p:sp>
      <p:sp>
        <p:nvSpPr>
          <p:cNvPr id="7" name="TextBox 6">
            <a:extLst>
              <a:ext uri="{FF2B5EF4-FFF2-40B4-BE49-F238E27FC236}">
                <a16:creationId xmlns:a16="http://schemas.microsoft.com/office/drawing/2014/main" id="{8403BA70-7F5E-4247-8FF7-306DC5D38E73}"/>
              </a:ext>
            </a:extLst>
          </p:cNvPr>
          <p:cNvSpPr txBox="1"/>
          <p:nvPr userDrawn="1"/>
        </p:nvSpPr>
        <p:spPr>
          <a:xfrm>
            <a:off x="-14287" y="6611779"/>
            <a:ext cx="1019175" cy="246221"/>
          </a:xfrm>
          <a:prstGeom prst="rect">
            <a:avLst/>
          </a:prstGeom>
          <a:noFill/>
        </p:spPr>
        <p:txBody>
          <a:bodyPr wrap="square">
            <a:spAutoFit/>
          </a:bodyPr>
          <a:lstStyle/>
          <a:p>
            <a:pPr algn="l"/>
            <a:r>
              <a:rPr lang="en-US" sz="1000" dirty="0"/>
              <a:t>SC-VN-02760</a:t>
            </a:r>
          </a:p>
        </p:txBody>
      </p:sp>
    </p:spTree>
    <p:extLst>
      <p:ext uri="{BB962C8B-B14F-4D97-AF65-F5344CB8AC3E}">
        <p14:creationId xmlns:p14="http://schemas.microsoft.com/office/powerpoint/2010/main" val="3512820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hyperlink" Target="https://www.ncbi.nlm.nih.gov/books/NBK542249/"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6.png"/><Relationship Id="rId4" Type="http://schemas.openxmlformats.org/officeDocument/2006/relationships/notesSlide" Target="../notesSlides/notesSlide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6.png"/><Relationship Id="rId4" Type="http://schemas.openxmlformats.org/officeDocument/2006/relationships/notesSlide" Target="../notesSlides/notesSlide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chart" Target="../charts/chart5.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6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96.xml.rels><?xml version="1.0" encoding="UTF-8" standalone="yes"?>
<Relationships xmlns="http://schemas.openxmlformats.org/package/2006/relationships"><Relationship Id="rId2" Type="http://schemas.openxmlformats.org/officeDocument/2006/relationships/hyperlink" Target="https://doi.org/10.2146/ajhp150154"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9583-AE3C-4158-88A9-161FB922E59E}"/>
              </a:ext>
            </a:extLst>
          </p:cNvPr>
          <p:cNvSpPr>
            <a:spLocks noGrp="1"/>
          </p:cNvSpPr>
          <p:nvPr>
            <p:ph type="ctrTitle"/>
          </p:nvPr>
        </p:nvSpPr>
        <p:spPr/>
        <p:txBody>
          <a:bodyPr/>
          <a:lstStyle/>
          <a:p>
            <a:r>
              <a:rPr lang="vi-VN" dirty="0"/>
              <a:t>SABA/SAMA trong Quản lý COPD &amp; Hen</a:t>
            </a:r>
            <a:endParaRPr lang="en-US" dirty="0"/>
          </a:p>
        </p:txBody>
      </p:sp>
      <p:sp>
        <p:nvSpPr>
          <p:cNvPr id="3" name="Subtitle 2">
            <a:extLst>
              <a:ext uri="{FF2B5EF4-FFF2-40B4-BE49-F238E27FC236}">
                <a16:creationId xmlns:a16="http://schemas.microsoft.com/office/drawing/2014/main" id="{33E880C9-0104-4B11-AD9E-2D6063EF853F}"/>
              </a:ext>
            </a:extLst>
          </p:cNvPr>
          <p:cNvSpPr>
            <a:spLocks noGrp="1"/>
          </p:cNvSpPr>
          <p:nvPr>
            <p:ph type="subTitle" idx="1"/>
          </p:nvPr>
        </p:nvSpPr>
        <p:spPr/>
        <p:txBody>
          <a:bodyPr/>
          <a:lstStyle/>
          <a:p>
            <a:endParaRPr lang="en-US"/>
          </a:p>
        </p:txBody>
      </p:sp>
      <p:sp>
        <p:nvSpPr>
          <p:cNvPr id="7" name="TextBox 6">
            <a:extLst>
              <a:ext uri="{FF2B5EF4-FFF2-40B4-BE49-F238E27FC236}">
                <a16:creationId xmlns:a16="http://schemas.microsoft.com/office/drawing/2014/main" id="{76F5AC0D-DACE-410B-93D2-5CD3EBC6A7F9}"/>
              </a:ext>
            </a:extLst>
          </p:cNvPr>
          <p:cNvSpPr txBox="1"/>
          <p:nvPr/>
        </p:nvSpPr>
        <p:spPr>
          <a:xfrm>
            <a:off x="938210" y="5934670"/>
            <a:ext cx="10315575" cy="553998"/>
          </a:xfrm>
          <a:prstGeom prst="rect">
            <a:avLst/>
          </a:prstGeom>
          <a:noFill/>
        </p:spPr>
        <p:txBody>
          <a:bodyPr wrap="square">
            <a:spAutoFit/>
          </a:bodyPr>
          <a:lstStyle/>
          <a:p>
            <a:pPr algn="ctr"/>
            <a:r>
              <a:rPr lang="vi-VN" sz="1000" i="1" dirty="0">
                <a:effectLst/>
                <a:latin typeface="Arial" panose="020B0604020202020204" pitchFamily="34" charset="0"/>
                <a:ea typeface="Arial" panose="020B0604020202020204" pitchFamily="34" charset="0"/>
                <a:cs typeface="Times New Roman" panose="02020603050405020304" pitchFamily="18" charset="0"/>
              </a:rPr>
              <a:t>This information is for scientific communication only and not intended to be promoting or recommending any indication, dosage or other claim not covered in the MoH-approved product information.</a:t>
            </a:r>
            <a:br>
              <a:rPr lang="vi-VN" sz="1000" dirty="0">
                <a:effectLst/>
                <a:latin typeface="Arial" panose="020B0604020202020204" pitchFamily="34" charset="0"/>
                <a:ea typeface="Arial" panose="020B0604020202020204" pitchFamily="34" charset="0"/>
                <a:cs typeface="Times New Roman" panose="02020603050405020304" pitchFamily="18" charset="0"/>
              </a:rPr>
            </a:br>
            <a:endParaRPr lang="en-US" sz="1000" dirty="0"/>
          </a:p>
        </p:txBody>
      </p:sp>
    </p:spTree>
    <p:extLst>
      <p:ext uri="{BB962C8B-B14F-4D97-AF65-F5344CB8AC3E}">
        <p14:creationId xmlns:p14="http://schemas.microsoft.com/office/powerpoint/2010/main" val="418445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2FCFD301-D8C9-4E46-BB1B-80A87BDB4C3F}"/>
              </a:ext>
            </a:extLst>
          </p:cNvPr>
          <p:cNvGrpSpPr/>
          <p:nvPr/>
        </p:nvGrpSpPr>
        <p:grpSpPr>
          <a:xfrm>
            <a:off x="10860766" y="-50685"/>
            <a:ext cx="1327574" cy="366101"/>
            <a:chOff x="-1726874" y="2195400"/>
            <a:chExt cx="1901502" cy="535739"/>
          </a:xfrm>
        </p:grpSpPr>
        <p:sp>
          <p:nvSpPr>
            <p:cNvPr id="3" name="Rechteck">
              <a:extLst>
                <a:ext uri="{FF2B5EF4-FFF2-40B4-BE49-F238E27FC236}">
                  <a16:creationId xmlns:a16="http://schemas.microsoft.com/office/drawing/2014/main" id="{17E6C524-79F2-4372-84E1-63B9AF5F4E3A}"/>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A7D8B46B-5DE4-40C2-B3A1-151137264E23}"/>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E14F7533-4C3E-4203-AA73-54103BD6A7EB}"/>
              </a:ext>
            </a:extLst>
          </p:cNvPr>
          <p:cNvSpPr txBox="1"/>
          <p:nvPr/>
        </p:nvSpPr>
        <p:spPr>
          <a:xfrm>
            <a:off x="5848351" y="6436504"/>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pic>
        <p:nvPicPr>
          <p:cNvPr id="7" name="Picture 6">
            <a:extLst>
              <a:ext uri="{FF2B5EF4-FFF2-40B4-BE49-F238E27FC236}">
                <a16:creationId xmlns:a16="http://schemas.microsoft.com/office/drawing/2014/main" id="{B9B9E580-7AE9-438A-90E9-365F156B95EB}"/>
              </a:ext>
            </a:extLst>
          </p:cNvPr>
          <p:cNvPicPr>
            <a:picLocks noChangeAspect="1"/>
          </p:cNvPicPr>
          <p:nvPr/>
        </p:nvPicPr>
        <p:blipFill>
          <a:blip r:embed="rId2"/>
          <a:stretch>
            <a:fillRect/>
          </a:stretch>
        </p:blipFill>
        <p:spPr>
          <a:xfrm>
            <a:off x="6553419" y="2777605"/>
            <a:ext cx="5086893" cy="3501556"/>
          </a:xfrm>
          <a:prstGeom prst="rect">
            <a:avLst/>
          </a:prstGeom>
        </p:spPr>
      </p:pic>
      <p:sp>
        <p:nvSpPr>
          <p:cNvPr id="8" name="Textfeld 6">
            <a:extLst>
              <a:ext uri="{FF2B5EF4-FFF2-40B4-BE49-F238E27FC236}">
                <a16:creationId xmlns:a16="http://schemas.microsoft.com/office/drawing/2014/main" id="{09665D35-3CC3-41E7-B32D-262DB9CD039A}"/>
              </a:ext>
            </a:extLst>
          </p:cNvPr>
          <p:cNvSpPr txBox="1"/>
          <p:nvPr/>
        </p:nvSpPr>
        <p:spPr>
          <a:xfrm>
            <a:off x="749607" y="1617723"/>
            <a:ext cx="1089070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Nhóm</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và</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B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không</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thay</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đổi</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nhưng</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1" i="1" u="none" strike="noStrike" kern="0" cap="none" spc="0" normalizeH="0" baseline="0" noProof="0" dirty="0" err="1">
                <a:ln>
                  <a:noFill/>
                </a:ln>
                <a:solidFill>
                  <a:srgbClr val="000000"/>
                </a:solidFill>
                <a:effectLst/>
                <a:uLnTx/>
                <a:uFillTx/>
                <a:ea typeface="Calibri" panose="020F0502020204030204" pitchFamily="34" charset="0"/>
              </a:rPr>
              <a:t>gộp</a:t>
            </a:r>
            <a:r>
              <a:rPr kumimoji="0" lang="en-GB" sz="1800" b="1"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1" i="1" u="none" strike="noStrike" kern="0" cap="none" spc="0" normalizeH="0" baseline="0" noProof="0" dirty="0" err="1">
                <a:ln>
                  <a:noFill/>
                </a:ln>
                <a:solidFill>
                  <a:srgbClr val="000000"/>
                </a:solidFill>
                <a:effectLst/>
                <a:uLnTx/>
                <a:uFillTx/>
                <a:ea typeface="Calibri" panose="020F0502020204030204" pitchFamily="34" charset="0"/>
              </a:rPr>
              <a:t>nhóm</a:t>
            </a:r>
            <a:r>
              <a:rPr kumimoji="0" lang="en-GB" sz="1800" b="1" i="1" u="none" strike="noStrike" kern="0" cap="none" spc="0" normalizeH="0" baseline="0" noProof="0" dirty="0">
                <a:ln>
                  <a:noFill/>
                </a:ln>
                <a:solidFill>
                  <a:srgbClr val="000000"/>
                </a:solidFill>
                <a:effectLst/>
                <a:uLnTx/>
                <a:uFillTx/>
                <a:ea typeface="Calibri" panose="020F0502020204030204" pitchFamily="34" charset="0"/>
              </a:rPr>
              <a:t> C </a:t>
            </a:r>
            <a:r>
              <a:rPr kumimoji="0" lang="en-GB" sz="1800" b="1" i="1" u="none" strike="noStrike" kern="0" cap="none" spc="0" normalizeH="0" baseline="0" noProof="0" dirty="0" err="1">
                <a:ln>
                  <a:noFill/>
                </a:ln>
                <a:solidFill>
                  <a:srgbClr val="000000"/>
                </a:solidFill>
                <a:effectLst/>
                <a:uLnTx/>
                <a:uFillTx/>
                <a:ea typeface="Calibri" panose="020F0502020204030204" pitchFamily="34" charset="0"/>
              </a:rPr>
              <a:t>và</a:t>
            </a:r>
            <a:r>
              <a:rPr kumimoji="0" lang="en-GB" sz="1800" b="1" i="1" u="none" strike="noStrike" kern="0" cap="none" spc="0" normalizeH="0" baseline="0" noProof="0" dirty="0">
                <a:ln>
                  <a:noFill/>
                </a:ln>
                <a:solidFill>
                  <a:srgbClr val="000000"/>
                </a:solidFill>
                <a:effectLst/>
                <a:uLnTx/>
                <a:uFillTx/>
                <a:ea typeface="Calibri" panose="020F0502020204030204" pitchFamily="34" charset="0"/>
              </a:rPr>
              <a:t> D </a:t>
            </a:r>
            <a:r>
              <a:rPr kumimoji="0" lang="en-GB" sz="1800" b="1" i="1" u="none" strike="noStrike" kern="0" cap="none" spc="0" normalizeH="0" baseline="0" noProof="0" dirty="0" err="1">
                <a:ln>
                  <a:noFill/>
                </a:ln>
                <a:solidFill>
                  <a:srgbClr val="000000"/>
                </a:solidFill>
                <a:effectLst/>
                <a:uLnTx/>
                <a:uFillTx/>
                <a:ea typeface="Calibri" panose="020F0502020204030204" pitchFamily="34" charset="0"/>
              </a:rPr>
              <a:t>thành</a:t>
            </a:r>
            <a:r>
              <a:rPr kumimoji="0" lang="en-GB" sz="1800" b="1"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1" i="1" u="none" strike="noStrike" kern="0" cap="none" spc="0" normalizeH="0" baseline="0" noProof="0" dirty="0" err="1">
                <a:ln>
                  <a:noFill/>
                </a:ln>
                <a:solidFill>
                  <a:srgbClr val="000000"/>
                </a:solidFill>
                <a:effectLst/>
                <a:uLnTx/>
                <a:uFillTx/>
                <a:ea typeface="Calibri" panose="020F0502020204030204" pitchFamily="34" charset="0"/>
              </a:rPr>
              <a:t>một</a:t>
            </a:r>
            <a:r>
              <a:rPr kumimoji="0" lang="en-GB" sz="1800" b="1"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1" i="1" u="none" strike="noStrike" kern="0" cap="none" spc="0" normalizeH="0" baseline="0" noProof="0" dirty="0" err="1">
                <a:ln>
                  <a:noFill/>
                </a:ln>
                <a:solidFill>
                  <a:srgbClr val="000000"/>
                </a:solidFill>
                <a:effectLst/>
                <a:uLnTx/>
                <a:uFillTx/>
                <a:ea typeface="Calibri" panose="020F0502020204030204" pitchFamily="34" charset="0"/>
              </a:rPr>
              <a:t>nhóm</a:t>
            </a:r>
            <a:r>
              <a:rPr kumimoji="0" lang="en-GB" sz="1800" b="1" i="1" u="none" strike="noStrike" kern="0" cap="none" spc="0" normalizeH="0" baseline="0" noProof="0" dirty="0">
                <a:ln>
                  <a:noFill/>
                </a:ln>
                <a:solidFill>
                  <a:srgbClr val="000000"/>
                </a:solidFill>
                <a:effectLst/>
                <a:uLnTx/>
                <a:uFillTx/>
                <a:ea typeface="Calibri" panose="020F0502020204030204" pitchFamily="34" charset="0"/>
              </a:rPr>
              <a:t> “E”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để</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nhấn</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mạnh</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nguy</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cơ</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đợt</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cấp</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trên</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lâm</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r>
              <a:rPr kumimoji="0" lang="en-GB" sz="1800" b="0" i="1" u="none" strike="noStrike" kern="0" cap="none" spc="0" normalizeH="0" baseline="0" noProof="0" dirty="0" err="1">
                <a:ln>
                  <a:noFill/>
                </a:ln>
                <a:solidFill>
                  <a:srgbClr val="000000"/>
                </a:solidFill>
                <a:effectLst/>
                <a:uLnTx/>
                <a:uFillTx/>
                <a:ea typeface="Calibri" panose="020F0502020204030204" pitchFamily="34" charset="0"/>
              </a:rPr>
              <a:t>sàng</a:t>
            </a:r>
            <a:r>
              <a:rPr kumimoji="0" lang="en-GB" sz="1800" b="0" i="1" u="none" strike="noStrike" kern="0" cap="none" spc="0" normalizeH="0" baseline="0" noProof="0" dirty="0">
                <a:ln>
                  <a:noFill/>
                </a:ln>
                <a:solidFill>
                  <a:srgbClr val="000000"/>
                </a:solidFill>
                <a:effectLst/>
                <a:uLnTx/>
                <a:uFillTx/>
                <a:ea typeface="Calibri" panose="020F0502020204030204" pitchFamily="34" charset="0"/>
              </a:rPr>
              <a:t> …”</a:t>
            </a:r>
            <a:endParaRPr kumimoji="0" lang="en-GB" sz="1800" b="0" i="0" u="none" strike="noStrike" kern="0" cap="none" spc="0" normalizeH="0" baseline="30000" noProof="0" dirty="0">
              <a:ln>
                <a:noFill/>
              </a:ln>
              <a:solidFill>
                <a:srgbClr val="000000"/>
              </a:solidFill>
              <a:effectLst/>
              <a:uLnTx/>
              <a:uFillTx/>
            </a:endParaRPr>
          </a:p>
        </p:txBody>
      </p:sp>
      <p:pic>
        <p:nvPicPr>
          <p:cNvPr id="9" name="Picture 8" descr="A screenshot of a computer&#10;&#10;Description automatically generated">
            <a:extLst>
              <a:ext uri="{FF2B5EF4-FFF2-40B4-BE49-F238E27FC236}">
                <a16:creationId xmlns:a16="http://schemas.microsoft.com/office/drawing/2014/main" id="{2DE42F03-DE8F-49E4-B758-EB7C7C7F1AD6}"/>
              </a:ext>
            </a:extLst>
          </p:cNvPr>
          <p:cNvPicPr>
            <a:picLocks noChangeAspect="1"/>
          </p:cNvPicPr>
          <p:nvPr/>
        </p:nvPicPr>
        <p:blipFill rotWithShape="1">
          <a:blip r:embed="rId3"/>
          <a:srcRect t="10087" b="7575"/>
          <a:stretch/>
        </p:blipFill>
        <p:spPr>
          <a:xfrm>
            <a:off x="646089" y="3143184"/>
            <a:ext cx="4550736" cy="2809875"/>
          </a:xfrm>
          <a:prstGeom prst="rect">
            <a:avLst/>
          </a:prstGeom>
          <a:ln w="19050">
            <a:solidFill>
              <a:srgbClr val="88B1B2">
                <a:lumMod val="25000"/>
              </a:srgbClr>
            </a:solidFill>
          </a:ln>
        </p:spPr>
      </p:pic>
      <p:sp>
        <p:nvSpPr>
          <p:cNvPr id="10" name="TextBox 9">
            <a:extLst>
              <a:ext uri="{FF2B5EF4-FFF2-40B4-BE49-F238E27FC236}">
                <a16:creationId xmlns:a16="http://schemas.microsoft.com/office/drawing/2014/main" id="{FC18AA01-1C12-471F-AE94-5F4F33BEB73D}"/>
              </a:ext>
            </a:extLst>
          </p:cNvPr>
          <p:cNvSpPr txBox="1"/>
          <p:nvPr/>
        </p:nvSpPr>
        <p:spPr>
          <a:xfrm>
            <a:off x="6784179" y="2437633"/>
            <a:ext cx="3905601"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de-DE" sz="1800" b="1" i="0" u="none" strike="noStrike" kern="0" cap="none" spc="0" normalizeH="0" baseline="0" noProof="0" dirty="0">
                <a:ln>
                  <a:noFill/>
                </a:ln>
                <a:solidFill>
                  <a:srgbClr val="003366"/>
                </a:solidFill>
                <a:effectLst/>
                <a:uLnTx/>
                <a:uFillTx/>
              </a:rPr>
              <a:t>GOLD 2023: ABE</a:t>
            </a:r>
            <a:endParaRPr kumimoji="0" lang="en-GB" sz="1800" b="1" i="0" u="none" strike="noStrike" kern="0" cap="none" spc="0" normalizeH="0" baseline="0" noProof="0" dirty="0">
              <a:ln>
                <a:noFill/>
              </a:ln>
              <a:solidFill>
                <a:srgbClr val="003366"/>
              </a:solidFill>
              <a:effectLst/>
              <a:uLnTx/>
              <a:uFillTx/>
            </a:endParaRPr>
          </a:p>
        </p:txBody>
      </p:sp>
      <p:sp>
        <p:nvSpPr>
          <p:cNvPr id="11" name="TextBox 10">
            <a:extLst>
              <a:ext uri="{FF2B5EF4-FFF2-40B4-BE49-F238E27FC236}">
                <a16:creationId xmlns:a16="http://schemas.microsoft.com/office/drawing/2014/main" id="{7896EAAA-B83A-41E3-B53F-CDE81F553CD4}"/>
              </a:ext>
            </a:extLst>
          </p:cNvPr>
          <p:cNvSpPr txBox="1"/>
          <p:nvPr/>
        </p:nvSpPr>
        <p:spPr>
          <a:xfrm>
            <a:off x="968656" y="2485831"/>
            <a:ext cx="411608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de-DE" sz="1800" b="1" i="0" u="none" strike="noStrike" kern="0" cap="none" spc="0" normalizeH="0" baseline="0" noProof="0" dirty="0">
                <a:ln>
                  <a:noFill/>
                </a:ln>
                <a:solidFill>
                  <a:srgbClr val="003366"/>
                </a:solidFill>
                <a:effectLst/>
                <a:uLnTx/>
                <a:uFillTx/>
              </a:rPr>
              <a:t>GOLD 2022: ABCD</a:t>
            </a:r>
            <a:endParaRPr kumimoji="0" lang="en-GB" sz="1800" b="1" i="0" u="none" strike="noStrike" kern="0" cap="none" spc="0" normalizeH="0" baseline="0" noProof="0" dirty="0">
              <a:ln>
                <a:noFill/>
              </a:ln>
              <a:solidFill>
                <a:srgbClr val="003366"/>
              </a:solidFill>
              <a:effectLst/>
              <a:uLnTx/>
              <a:uFillTx/>
            </a:endParaRPr>
          </a:p>
        </p:txBody>
      </p:sp>
      <p:sp>
        <p:nvSpPr>
          <p:cNvPr id="12" name="Arrow: Right 11">
            <a:extLst>
              <a:ext uri="{FF2B5EF4-FFF2-40B4-BE49-F238E27FC236}">
                <a16:creationId xmlns:a16="http://schemas.microsoft.com/office/drawing/2014/main" id="{2F44B587-658E-4A5A-8C78-A801A1648B90}"/>
              </a:ext>
            </a:extLst>
          </p:cNvPr>
          <p:cNvSpPr/>
          <p:nvPr/>
        </p:nvSpPr>
        <p:spPr>
          <a:xfrm>
            <a:off x="5321175" y="4383024"/>
            <a:ext cx="995808" cy="414422"/>
          </a:xfrm>
          <a:prstGeom prst="rightArrow">
            <a:avLst/>
          </a:prstGeom>
          <a:solidFill>
            <a:srgbClr val="E9AF1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6EE5E6A-CFE5-4029-A6F2-BDB5D854E6CF}"/>
              </a:ext>
            </a:extLst>
          </p:cNvPr>
          <p:cNvSpPr/>
          <p:nvPr/>
        </p:nvSpPr>
        <p:spPr>
          <a:xfrm>
            <a:off x="3969615" y="4241369"/>
            <a:ext cx="1227210" cy="1146875"/>
          </a:xfrm>
          <a:prstGeom prst="rect">
            <a:avLst/>
          </a:prstGeom>
          <a:noFill/>
          <a:ln w="57150" cap="flat" cmpd="sng" algn="ctr">
            <a:solidFill>
              <a:srgbClr val="FFC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249ED97-8483-4C98-AC6C-8ACBE35C8EFE}"/>
              </a:ext>
            </a:extLst>
          </p:cNvPr>
          <p:cNvSpPr/>
          <p:nvPr/>
        </p:nvSpPr>
        <p:spPr>
          <a:xfrm>
            <a:off x="10393316" y="4621721"/>
            <a:ext cx="1131237" cy="1003648"/>
          </a:xfrm>
          <a:prstGeom prst="rect">
            <a:avLst/>
          </a:prstGeom>
          <a:noFill/>
          <a:ln w="57150" cap="flat" cmpd="sng" algn="ctr">
            <a:solidFill>
              <a:srgbClr val="FFC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029516B1-D4A9-452D-810E-F5689DB42AC3}"/>
              </a:ext>
            </a:extLst>
          </p:cNvPr>
          <p:cNvSpPr>
            <a:spLocks noGrp="1"/>
          </p:cNvSpPr>
          <p:nvPr>
            <p:ph type="title"/>
          </p:nvPr>
        </p:nvSpPr>
        <p:spPr/>
        <p:txBody>
          <a:bodyPr/>
          <a:lstStyle/>
          <a:p>
            <a:r>
              <a:rPr lang="vi-VN" dirty="0"/>
              <a:t>CÔNG CỤ ĐÁNH GIÁ ABE</a:t>
            </a:r>
          </a:p>
        </p:txBody>
      </p:sp>
      <p:sp>
        <p:nvSpPr>
          <p:cNvPr id="16" name="Content Placeholder 15">
            <a:extLst>
              <a:ext uri="{FF2B5EF4-FFF2-40B4-BE49-F238E27FC236}">
                <a16:creationId xmlns:a16="http://schemas.microsoft.com/office/drawing/2014/main" id="{3633FC31-2459-4946-9559-E862AF8E5E1D}"/>
              </a:ext>
            </a:extLst>
          </p:cNvPr>
          <p:cNvSpPr>
            <a:spLocks noGrp="1"/>
          </p:cNvSpPr>
          <p:nvPr>
            <p:ph idx="1"/>
          </p:nvPr>
        </p:nvSpPr>
        <p:spPr/>
        <p:txBody>
          <a:bodyPr/>
          <a:lstStyle/>
          <a:p>
            <a:endParaRPr lang="vi-VN" dirty="0"/>
          </a:p>
        </p:txBody>
      </p:sp>
      <p:sp>
        <p:nvSpPr>
          <p:cNvPr id="17" name="Text Placeholder 16">
            <a:extLst>
              <a:ext uri="{FF2B5EF4-FFF2-40B4-BE49-F238E27FC236}">
                <a16:creationId xmlns:a16="http://schemas.microsoft.com/office/drawing/2014/main" id="{BDBD82EE-95EE-4E91-B91C-AAD247ACE67C}"/>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26473409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E55662-1DE6-4324-A8EF-804D90FC9B4C}"/>
              </a:ext>
            </a:extLst>
          </p:cNvPr>
          <p:cNvSpPr/>
          <p:nvPr/>
        </p:nvSpPr>
        <p:spPr>
          <a:xfrm>
            <a:off x="6711470" y="6475296"/>
            <a:ext cx="3700052" cy="261610"/>
          </a:xfrm>
          <a:prstGeom prst="rect">
            <a:avLst/>
          </a:prstGeom>
        </p:spPr>
        <p:txBody>
          <a:bodyPr wrap="none">
            <a:spAutoFit/>
          </a:bodyPr>
          <a:lstStyle/>
          <a:p>
            <a:r>
              <a:rPr lang="en-US" sz="1100" dirty="0" err="1">
                <a:solidFill>
                  <a:schemeClr val="bg1"/>
                </a:solidFill>
                <a:latin typeface="Arial"/>
              </a:rPr>
              <a:t>Hochrainer</a:t>
            </a:r>
            <a:r>
              <a:rPr lang="en-US" sz="1100" dirty="0">
                <a:solidFill>
                  <a:schemeClr val="bg1"/>
                </a:solidFill>
                <a:latin typeface="Arial"/>
              </a:rPr>
              <a:t> </a:t>
            </a:r>
            <a:r>
              <a:rPr lang="en-US" sz="1100" i="1" dirty="0">
                <a:solidFill>
                  <a:schemeClr val="bg1"/>
                </a:solidFill>
                <a:latin typeface="Arial"/>
              </a:rPr>
              <a:t>et al</a:t>
            </a:r>
            <a:r>
              <a:rPr lang="en-US" sz="1100" dirty="0">
                <a:solidFill>
                  <a:schemeClr val="bg1"/>
                </a:solidFill>
                <a:latin typeface="Arial"/>
              </a:rPr>
              <a:t>, J Aerosol Med. 2005 Fall;18(3):273-82.</a:t>
            </a:r>
          </a:p>
        </p:txBody>
      </p:sp>
      <p:sp>
        <p:nvSpPr>
          <p:cNvPr id="12" name="TextBox 11">
            <a:extLst>
              <a:ext uri="{FF2B5EF4-FFF2-40B4-BE49-F238E27FC236}">
                <a16:creationId xmlns:a16="http://schemas.microsoft.com/office/drawing/2014/main" id="{ACE08A7F-47EF-433D-8F33-0966D4F21075}"/>
              </a:ext>
            </a:extLst>
          </p:cNvPr>
          <p:cNvSpPr txBox="1"/>
          <p:nvPr/>
        </p:nvSpPr>
        <p:spPr>
          <a:xfrm>
            <a:off x="1665461" y="5596328"/>
            <a:ext cx="9791700" cy="707886"/>
          </a:xfrm>
          <a:prstGeom prst="rect">
            <a:avLst/>
          </a:prstGeom>
          <a:noFill/>
        </p:spPr>
        <p:txBody>
          <a:bodyPr wrap="square" rtlCol="0">
            <a:spAutoFit/>
          </a:bodyPr>
          <a:lstStyle/>
          <a:p>
            <a:r>
              <a:rPr lang="en-US" sz="2000" dirty="0">
                <a:solidFill>
                  <a:prstClr val="black"/>
                </a:solidFill>
                <a:latin typeface="Arial"/>
                <a:sym typeface="Wingdings" panose="05000000000000000000" pitchFamily="2" charset="2"/>
              </a:rPr>
              <a:t> </a:t>
            </a:r>
            <a:r>
              <a:rPr lang="en-US" sz="2000" b="1" dirty="0" err="1">
                <a:solidFill>
                  <a:prstClr val="black"/>
                </a:solidFill>
                <a:latin typeface="Arial"/>
                <a:sym typeface="Wingdings" panose="05000000000000000000" pitchFamily="2" charset="2"/>
              </a:rPr>
              <a:t>Tốc</a:t>
            </a:r>
            <a:r>
              <a:rPr lang="en-US" sz="2000" b="1" dirty="0">
                <a:solidFill>
                  <a:prstClr val="black"/>
                </a:solidFill>
                <a:latin typeface="Arial"/>
                <a:sym typeface="Wingdings" panose="05000000000000000000" pitchFamily="2" charset="2"/>
              </a:rPr>
              <a:t> </a:t>
            </a:r>
            <a:r>
              <a:rPr lang="en-US" sz="2000" b="1" dirty="0" err="1">
                <a:solidFill>
                  <a:prstClr val="black"/>
                </a:solidFill>
                <a:latin typeface="Arial"/>
                <a:sym typeface="Wingdings" panose="05000000000000000000" pitchFamily="2" charset="2"/>
              </a:rPr>
              <a:t>độ</a:t>
            </a:r>
            <a:r>
              <a:rPr lang="en-US" sz="2000" b="1" dirty="0">
                <a:solidFill>
                  <a:prstClr val="black"/>
                </a:solidFill>
                <a:latin typeface="Arial"/>
                <a:sym typeface="Wingdings" panose="05000000000000000000" pitchFamily="2" charset="2"/>
              </a:rPr>
              <a:t> </a:t>
            </a:r>
            <a:r>
              <a:rPr lang="en-US" sz="2000" b="1" dirty="0" err="1">
                <a:solidFill>
                  <a:prstClr val="black"/>
                </a:solidFill>
                <a:latin typeface="Arial"/>
                <a:sym typeface="Wingdings" panose="05000000000000000000" pitchFamily="2" charset="2"/>
              </a:rPr>
              <a:t>dòng</a:t>
            </a:r>
            <a:r>
              <a:rPr lang="en-US" sz="2000" b="1" dirty="0">
                <a:solidFill>
                  <a:prstClr val="black"/>
                </a:solidFill>
                <a:latin typeface="Arial"/>
                <a:sym typeface="Wingdings" panose="05000000000000000000" pitchFamily="2" charset="2"/>
              </a:rPr>
              <a:t> </a:t>
            </a:r>
            <a:r>
              <a:rPr lang="en-US" sz="2000" b="1" dirty="0" err="1">
                <a:solidFill>
                  <a:prstClr val="black"/>
                </a:solidFill>
                <a:latin typeface="Arial"/>
                <a:sym typeface="Wingdings" panose="05000000000000000000" pitchFamily="2" charset="2"/>
              </a:rPr>
              <a:t>khí</a:t>
            </a:r>
            <a:r>
              <a:rPr lang="en-US" sz="2000" b="1" dirty="0">
                <a:solidFill>
                  <a:prstClr val="black"/>
                </a:solidFill>
                <a:latin typeface="Arial"/>
                <a:sym typeface="Wingdings" panose="05000000000000000000" pitchFamily="2" charset="2"/>
              </a:rPr>
              <a:t> dung </a:t>
            </a:r>
            <a:r>
              <a:rPr lang="en-US" sz="2000" b="1" dirty="0" err="1">
                <a:solidFill>
                  <a:prstClr val="black"/>
                </a:solidFill>
                <a:latin typeface="Arial"/>
                <a:sym typeface="Wingdings" panose="05000000000000000000" pitchFamily="2" charset="2"/>
              </a:rPr>
              <a:t>chậm</a:t>
            </a:r>
            <a:r>
              <a:rPr lang="en-US" sz="2000" b="1"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giúp</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giảm</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lượng</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thuốc</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lắng</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đọng</a:t>
            </a:r>
            <a:r>
              <a:rPr lang="en-US" sz="2000" dirty="0">
                <a:solidFill>
                  <a:prstClr val="black"/>
                </a:solidFill>
                <a:latin typeface="Arial"/>
                <a:sym typeface="Wingdings" panose="05000000000000000000" pitchFamily="2" charset="2"/>
              </a:rPr>
              <a:t> ở </a:t>
            </a:r>
            <a:r>
              <a:rPr lang="en-US" sz="2000" dirty="0" err="1">
                <a:solidFill>
                  <a:prstClr val="black"/>
                </a:solidFill>
                <a:latin typeface="Arial"/>
                <a:sym typeface="Wingdings" panose="05000000000000000000" pitchFamily="2" charset="2"/>
              </a:rPr>
              <a:t>hầu</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họng</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giúp</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bệnh</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nhân</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dễ</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phối</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hợp</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thao</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tác</a:t>
            </a:r>
            <a:r>
              <a:rPr lang="en-US" sz="2000" dirty="0">
                <a:solidFill>
                  <a:prstClr val="black"/>
                </a:solidFill>
                <a:latin typeface="Arial"/>
                <a:sym typeface="Wingdings" panose="05000000000000000000" pitchFamily="2" charset="2"/>
              </a:rPr>
              <a:t> </a:t>
            </a:r>
            <a:r>
              <a:rPr lang="en-US" sz="2000" dirty="0" err="1">
                <a:solidFill>
                  <a:prstClr val="black"/>
                </a:solidFill>
                <a:latin typeface="Arial"/>
                <a:sym typeface="Wingdings" panose="05000000000000000000" pitchFamily="2" charset="2"/>
              </a:rPr>
              <a:t>nhấn-hút</a:t>
            </a:r>
            <a:endParaRPr lang="en-US" sz="2000" dirty="0">
              <a:solidFill>
                <a:prstClr val="black"/>
              </a:solidFill>
              <a:latin typeface="Arial"/>
            </a:endParaRPr>
          </a:p>
        </p:txBody>
      </p:sp>
      <p:sp>
        <p:nvSpPr>
          <p:cNvPr id="2" name="TextBox 1">
            <a:extLst>
              <a:ext uri="{FF2B5EF4-FFF2-40B4-BE49-F238E27FC236}">
                <a16:creationId xmlns:a16="http://schemas.microsoft.com/office/drawing/2014/main" id="{EFBE9996-AE48-4967-A6AF-DBAEC18F3D7A}"/>
              </a:ext>
            </a:extLst>
          </p:cNvPr>
          <p:cNvSpPr txBox="1"/>
          <p:nvPr/>
        </p:nvSpPr>
        <p:spPr>
          <a:xfrm>
            <a:off x="971342" y="274498"/>
            <a:ext cx="10522084" cy="1077218"/>
          </a:xfrm>
          <a:prstGeom prst="rect">
            <a:avLst/>
          </a:prstGeom>
          <a:noFill/>
        </p:spPr>
        <p:txBody>
          <a:bodyPr wrap="square" rtlCol="0">
            <a:spAutoFit/>
          </a:bodyPr>
          <a:lstStyle/>
          <a:p>
            <a:pPr algn="ctr"/>
            <a:r>
              <a:rPr lang="en-US" sz="3200" b="1" dirty="0" err="1">
                <a:solidFill>
                  <a:srgbClr val="00B050"/>
                </a:solidFill>
                <a:latin typeface="Arial" panose="020B0604020202020204" pitchFamily="34" charset="0"/>
                <a:cs typeface="Arial" panose="020B0604020202020204" pitchFamily="34" charset="0"/>
              </a:rPr>
              <a:t>pMDI</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chứa</a:t>
            </a:r>
            <a:r>
              <a:rPr lang="en-US" sz="3200" b="1" dirty="0">
                <a:solidFill>
                  <a:srgbClr val="00B050"/>
                </a:solidFill>
                <a:latin typeface="Arial" panose="020B0604020202020204" pitchFamily="34" charset="0"/>
                <a:cs typeface="Arial" panose="020B0604020202020204" pitchFamily="34" charset="0"/>
              </a:rPr>
              <a:t> Ipratropium/</a:t>
            </a:r>
            <a:r>
              <a:rPr lang="en-US" sz="3200" b="1" dirty="0" err="1">
                <a:solidFill>
                  <a:srgbClr val="00B050"/>
                </a:solidFill>
                <a:latin typeface="Arial" panose="020B0604020202020204" pitchFamily="34" charset="0"/>
                <a:cs typeface="Arial" panose="020B0604020202020204" pitchFamily="34" charset="0"/>
              </a:rPr>
              <a:t>Fenoterol</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tạo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dòng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khí</a:t>
            </a:r>
            <a:r>
              <a:rPr lang="en-US" sz="3200" b="1" dirty="0">
                <a:solidFill>
                  <a:srgbClr val="00B050"/>
                </a:solidFill>
                <a:latin typeface="Arial" panose="020B0604020202020204" pitchFamily="34" charset="0"/>
                <a:cs typeface="Arial" panose="020B0604020202020204" pitchFamily="34" charset="0"/>
              </a:rPr>
              <a:t> dung di </a:t>
            </a:r>
            <a:r>
              <a:rPr lang="en-US" sz="3200" b="1" dirty="0" err="1">
                <a:solidFill>
                  <a:srgbClr val="00B050"/>
                </a:solidFill>
                <a:latin typeface="Arial" panose="020B0604020202020204" pitchFamily="34" charset="0"/>
                <a:cs typeface="Arial" panose="020B0604020202020204" pitchFamily="34" charset="0"/>
              </a:rPr>
              <a:t>chuyển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chậm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hơn</a:t>
            </a:r>
            <a:r>
              <a:rPr lang="en-US" sz="3200" b="1" dirty="0">
                <a:solidFill>
                  <a:srgbClr val="00B050"/>
                </a:solidFill>
                <a:latin typeface="Arial" panose="020B0604020202020204" pitchFamily="34" charset="0"/>
                <a:cs typeface="Arial" panose="020B0604020202020204" pitchFamily="34" charset="0"/>
              </a:rPr>
              <a:t> 3 </a:t>
            </a:r>
            <a:r>
              <a:rPr lang="en-US" sz="3200" b="1" dirty="0" err="1">
                <a:solidFill>
                  <a:srgbClr val="00B050"/>
                </a:solidFill>
                <a:latin typeface="Arial" panose="020B0604020202020204" pitchFamily="34" charset="0"/>
                <a:cs typeface="Arial" panose="020B0604020202020204" pitchFamily="34" charset="0"/>
              </a:rPr>
              <a:t>lần</a:t>
            </a:r>
            <a:r>
              <a:rPr lang="en-US" sz="3200" b="1" dirty="0">
                <a:solidFill>
                  <a:srgbClr val="00B050"/>
                </a:solidFill>
                <a:latin typeface="Arial" panose="020B0604020202020204" pitchFamily="34" charset="0"/>
                <a:cs typeface="Arial" panose="020B0604020202020204" pitchFamily="34" charset="0"/>
              </a:rPr>
              <a:t> so </a:t>
            </a:r>
            <a:r>
              <a:rPr lang="en-US" sz="3200" b="1" dirty="0" err="1">
                <a:solidFill>
                  <a:srgbClr val="00B050"/>
                </a:solidFill>
                <a:latin typeface="Arial" panose="020B0604020202020204" pitchFamily="34" charset="0"/>
                <a:cs typeface="Arial" panose="020B0604020202020204" pitchFamily="34" charset="0"/>
              </a:rPr>
              <a:t>với</a:t>
            </a:r>
            <a:r>
              <a:rPr lang="en-US" sz="3200" b="1" dirty="0">
                <a:solidFill>
                  <a:srgbClr val="00B050"/>
                </a:solidFill>
                <a:latin typeface="Arial" panose="020B0604020202020204" pitchFamily="34" charset="0"/>
                <a:cs typeface="Arial" panose="020B0604020202020204" pitchFamily="34" charset="0"/>
              </a:rPr>
              <a:t> Salbutamol </a:t>
            </a:r>
          </a:p>
        </p:txBody>
      </p:sp>
      <p:graphicFrame>
        <p:nvGraphicFramePr>
          <p:cNvPr id="21" name="Content Placeholder 3">
            <a:extLst>
              <a:ext uri="{FF2B5EF4-FFF2-40B4-BE49-F238E27FC236}">
                <a16:creationId xmlns:a16="http://schemas.microsoft.com/office/drawing/2014/main" id="{6365E206-4E41-4EFF-B440-C691964C4FB8}"/>
              </a:ext>
            </a:extLst>
          </p:cNvPr>
          <p:cNvGraphicFramePr>
            <a:graphicFrameLocks/>
          </p:cNvGraphicFramePr>
          <p:nvPr/>
        </p:nvGraphicFramePr>
        <p:xfrm>
          <a:off x="2877807" y="1861567"/>
          <a:ext cx="3581400" cy="358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Table 21">
            <a:extLst>
              <a:ext uri="{FF2B5EF4-FFF2-40B4-BE49-F238E27FC236}">
                <a16:creationId xmlns:a16="http://schemas.microsoft.com/office/drawing/2014/main" id="{44E8A031-77E3-431A-B507-FEC8208AB6C4}"/>
              </a:ext>
            </a:extLst>
          </p:cNvPr>
          <p:cNvGraphicFramePr>
            <a:graphicFrameLocks noGrp="1"/>
          </p:cNvGraphicFramePr>
          <p:nvPr/>
        </p:nvGraphicFramePr>
        <p:xfrm>
          <a:off x="1273263" y="2156049"/>
          <a:ext cx="1384571" cy="2892608"/>
        </p:xfrm>
        <a:graphic>
          <a:graphicData uri="http://schemas.openxmlformats.org/drawingml/2006/table">
            <a:tbl>
              <a:tblPr/>
              <a:tblGrid>
                <a:gridCol w="1384571">
                  <a:extLst>
                    <a:ext uri="{9D8B030D-6E8A-4147-A177-3AD203B41FA5}">
                      <a16:colId xmlns:a16="http://schemas.microsoft.com/office/drawing/2014/main" val="20000"/>
                    </a:ext>
                  </a:extLst>
                </a:gridCol>
              </a:tblGrid>
              <a:tr h="496822">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r" fontAlgn="b"/>
                      <a:r>
                        <a:rPr lang="en-US" sz="1400" b="1" u="none" strike="noStrike" kern="1200" dirty="0">
                          <a:solidFill>
                            <a:schemeClr val="dk1"/>
                          </a:solidFill>
                          <a:effectLst/>
                          <a:latin typeface="Arial" panose="020B0604020202020204" pitchFamily="34" charset="0"/>
                          <a:ea typeface="+mn-ea"/>
                          <a:cs typeface="Arial" panose="020B0604020202020204" pitchFamily="34" charset="0"/>
                        </a:rPr>
                        <a:t>Salbutamol HFA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76586">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r" defTabSz="914400" rtl="0" eaLnBrk="1" fontAlgn="b" latinLnBrk="0" hangingPunct="1"/>
                      <a:r>
                        <a:rPr lang="en-US" sz="1400" u="none" strike="noStrike" kern="1200" dirty="0">
                          <a:solidFill>
                            <a:schemeClr val="dk1"/>
                          </a:solidFill>
                          <a:effectLst/>
                          <a:latin typeface="Arial" panose="020B0604020202020204" pitchFamily="34" charset="0"/>
                          <a:ea typeface="+mn-ea"/>
                          <a:cs typeface="Arial" panose="020B0604020202020204" pitchFamily="34" charset="0"/>
                        </a:rPr>
                        <a:t>Salmeterol/ Fluticasone HFA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2079">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r" fontAlgn="b"/>
                      <a:r>
                        <a:rPr lang="en-US" sz="1400" u="none" strike="noStrike" dirty="0">
                          <a:effectLst/>
                          <a:latin typeface="Arial" panose="020B0604020202020204" pitchFamily="34" charset="0"/>
                          <a:cs typeface="Arial" panose="020B0604020202020204" pitchFamily="34" charset="0"/>
                        </a:rPr>
                        <a:t>Ipratropium HFA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1712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r" fontAlgn="b"/>
                      <a:r>
                        <a:rPr lang="en-US" sz="1400" b="1" u="none" strike="noStrike" dirty="0">
                          <a:effectLst/>
                          <a:latin typeface="Arial" panose="020B0604020202020204" pitchFamily="34" charset="0"/>
                          <a:cs typeface="Arial" panose="020B0604020202020204" pitchFamily="34" charset="0"/>
                        </a:rPr>
                        <a:t>Ipratropium / </a:t>
                      </a:r>
                      <a:r>
                        <a:rPr lang="en-US" sz="1400" b="1" u="none" strike="noStrike" dirty="0" err="1">
                          <a:effectLst/>
                          <a:latin typeface="Arial" panose="020B0604020202020204" pitchFamily="34" charset="0"/>
                          <a:cs typeface="Arial" panose="020B0604020202020204" pitchFamily="34" charset="0"/>
                        </a:rPr>
                        <a:t>Fenoterol</a:t>
                      </a:r>
                      <a:r>
                        <a:rPr lang="en-US" sz="1400" b="1" u="none" strike="noStrike" dirty="0">
                          <a:effectLst/>
                          <a:latin typeface="Arial" panose="020B0604020202020204" pitchFamily="34" charset="0"/>
                          <a:cs typeface="Arial" panose="020B0604020202020204" pitchFamily="34" charset="0"/>
                        </a:rPr>
                        <a:t> HFA</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23" name="Content Placeholder 3">
            <a:extLst>
              <a:ext uri="{FF2B5EF4-FFF2-40B4-BE49-F238E27FC236}">
                <a16:creationId xmlns:a16="http://schemas.microsoft.com/office/drawing/2014/main" id="{CFED0E4F-A7BC-4EA6-935B-E3DB46FDB641}"/>
              </a:ext>
            </a:extLst>
          </p:cNvPr>
          <p:cNvGraphicFramePr>
            <a:graphicFrameLocks/>
          </p:cNvGraphicFramePr>
          <p:nvPr/>
        </p:nvGraphicFramePr>
        <p:xfrm>
          <a:off x="6697495" y="1861567"/>
          <a:ext cx="3581400"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8C6E1DFB-949A-45F9-9F7E-823CBF6A96EE}"/>
              </a:ext>
            </a:extLst>
          </p:cNvPr>
          <p:cNvSpPr txBox="1"/>
          <p:nvPr/>
        </p:nvSpPr>
        <p:spPr>
          <a:xfrm>
            <a:off x="3372177" y="1448301"/>
            <a:ext cx="2723823" cy="369332"/>
          </a:xfrm>
          <a:prstGeom prst="rect">
            <a:avLst/>
          </a:prstGeom>
          <a:noFill/>
        </p:spPr>
        <p:txBody>
          <a:bodyPr wrap="none" rtlCol="0">
            <a:spAutoFit/>
          </a:bodyPr>
          <a:lstStyle/>
          <a:p>
            <a:r>
              <a:rPr lang="en-US" kern="0" dirty="0" err="1">
                <a:solidFill>
                  <a:prstClr val="black"/>
                </a:solidFill>
                <a:latin typeface="Arial"/>
              </a:rPr>
              <a:t>Tốc</a:t>
            </a:r>
            <a:r>
              <a:rPr lang="en-US" kern="0" dirty="0">
                <a:solidFill>
                  <a:prstClr val="black"/>
                </a:solidFill>
                <a:latin typeface="Arial"/>
              </a:rPr>
              <a:t> </a:t>
            </a:r>
            <a:r>
              <a:rPr lang="en-US" kern="0" dirty="0" err="1">
                <a:solidFill>
                  <a:prstClr val="black"/>
                </a:solidFill>
                <a:latin typeface="Arial"/>
              </a:rPr>
              <a:t>độ</a:t>
            </a:r>
            <a:r>
              <a:rPr lang="en-US" kern="0" dirty="0">
                <a:solidFill>
                  <a:prstClr val="black"/>
                </a:solidFill>
                <a:latin typeface="Arial"/>
              </a:rPr>
              <a:t> </a:t>
            </a:r>
            <a:r>
              <a:rPr lang="en-US" kern="0" dirty="0" err="1">
                <a:solidFill>
                  <a:prstClr val="black"/>
                </a:solidFill>
                <a:latin typeface="Arial"/>
              </a:rPr>
              <a:t>dòng</a:t>
            </a:r>
            <a:r>
              <a:rPr lang="en-US" kern="0" dirty="0">
                <a:solidFill>
                  <a:prstClr val="black"/>
                </a:solidFill>
                <a:latin typeface="Arial"/>
              </a:rPr>
              <a:t> </a:t>
            </a:r>
            <a:r>
              <a:rPr lang="en-US" kern="0" dirty="0" err="1">
                <a:solidFill>
                  <a:prstClr val="black"/>
                </a:solidFill>
                <a:latin typeface="Arial"/>
              </a:rPr>
              <a:t>khí</a:t>
            </a:r>
            <a:r>
              <a:rPr lang="en-US" kern="0" dirty="0">
                <a:solidFill>
                  <a:prstClr val="black"/>
                </a:solidFill>
                <a:latin typeface="Arial"/>
              </a:rPr>
              <a:t> (m/</a:t>
            </a:r>
            <a:r>
              <a:rPr lang="en-US" kern="0" dirty="0" err="1">
                <a:solidFill>
                  <a:prstClr val="black"/>
                </a:solidFill>
                <a:latin typeface="Arial"/>
              </a:rPr>
              <a:t>giây</a:t>
            </a:r>
            <a:r>
              <a:rPr lang="en-US" kern="0" dirty="0">
                <a:solidFill>
                  <a:prstClr val="black"/>
                </a:solidFill>
                <a:latin typeface="Arial"/>
              </a:rPr>
              <a:t>)</a:t>
            </a:r>
          </a:p>
        </p:txBody>
      </p:sp>
      <p:sp>
        <p:nvSpPr>
          <p:cNvPr id="25" name="TextBox 24">
            <a:extLst>
              <a:ext uri="{FF2B5EF4-FFF2-40B4-BE49-F238E27FC236}">
                <a16:creationId xmlns:a16="http://schemas.microsoft.com/office/drawing/2014/main" id="{26F26C9F-C412-4F52-A24C-660715613E96}"/>
              </a:ext>
            </a:extLst>
          </p:cNvPr>
          <p:cNvSpPr txBox="1"/>
          <p:nvPr/>
        </p:nvSpPr>
        <p:spPr>
          <a:xfrm>
            <a:off x="6885627" y="1448301"/>
            <a:ext cx="3438762" cy="369332"/>
          </a:xfrm>
          <a:prstGeom prst="rect">
            <a:avLst/>
          </a:prstGeom>
          <a:noFill/>
        </p:spPr>
        <p:txBody>
          <a:bodyPr wrap="none" rtlCol="0">
            <a:spAutoFit/>
          </a:bodyPr>
          <a:lstStyle/>
          <a:p>
            <a:r>
              <a:rPr lang="en-US" kern="0" dirty="0" err="1">
                <a:solidFill>
                  <a:prstClr val="black"/>
                </a:solidFill>
                <a:latin typeface="Arial"/>
              </a:rPr>
              <a:t>Thời</a:t>
            </a:r>
            <a:r>
              <a:rPr lang="en-US" kern="0" dirty="0">
                <a:solidFill>
                  <a:prstClr val="black"/>
                </a:solidFill>
                <a:latin typeface="Arial"/>
              </a:rPr>
              <a:t> </a:t>
            </a:r>
            <a:r>
              <a:rPr lang="en-US" kern="0" dirty="0" err="1">
                <a:solidFill>
                  <a:prstClr val="black"/>
                </a:solidFill>
                <a:latin typeface="Arial"/>
              </a:rPr>
              <a:t>gian</a:t>
            </a:r>
            <a:r>
              <a:rPr lang="en-US" kern="0" dirty="0">
                <a:solidFill>
                  <a:prstClr val="black"/>
                </a:solidFill>
                <a:latin typeface="Arial"/>
              </a:rPr>
              <a:t> </a:t>
            </a:r>
            <a:r>
              <a:rPr lang="en-US" kern="0" dirty="0" err="1">
                <a:solidFill>
                  <a:prstClr val="black"/>
                </a:solidFill>
                <a:latin typeface="Arial"/>
              </a:rPr>
              <a:t>tồn</a:t>
            </a:r>
            <a:r>
              <a:rPr lang="en-US" kern="0" dirty="0">
                <a:solidFill>
                  <a:prstClr val="black"/>
                </a:solidFill>
                <a:latin typeface="Arial"/>
              </a:rPr>
              <a:t> </a:t>
            </a:r>
            <a:r>
              <a:rPr lang="en-US" kern="0" dirty="0" err="1">
                <a:solidFill>
                  <a:prstClr val="black"/>
                </a:solidFill>
                <a:latin typeface="Arial"/>
              </a:rPr>
              <a:t>tại</a:t>
            </a:r>
            <a:r>
              <a:rPr lang="en-US" kern="0" dirty="0">
                <a:solidFill>
                  <a:prstClr val="black"/>
                </a:solidFill>
                <a:latin typeface="Arial"/>
              </a:rPr>
              <a:t> </a:t>
            </a:r>
            <a:r>
              <a:rPr lang="en-US" kern="0" dirty="0" err="1">
                <a:solidFill>
                  <a:prstClr val="black"/>
                </a:solidFill>
                <a:latin typeface="Arial"/>
              </a:rPr>
              <a:t>khí</a:t>
            </a:r>
            <a:r>
              <a:rPr lang="en-US" kern="0" dirty="0">
                <a:solidFill>
                  <a:prstClr val="black"/>
                </a:solidFill>
                <a:latin typeface="Arial"/>
              </a:rPr>
              <a:t> dung (</a:t>
            </a:r>
            <a:r>
              <a:rPr lang="en-US" kern="0" dirty="0" err="1">
                <a:solidFill>
                  <a:prstClr val="black"/>
                </a:solidFill>
                <a:latin typeface="Arial"/>
              </a:rPr>
              <a:t>giây</a:t>
            </a:r>
            <a:r>
              <a:rPr lang="en-US" kern="0" dirty="0">
                <a:solidFill>
                  <a:prstClr val="black"/>
                </a:solidFill>
                <a:latin typeface="Arial"/>
              </a:rPr>
              <a:t>)</a:t>
            </a:r>
          </a:p>
        </p:txBody>
      </p:sp>
      <p:grpSp>
        <p:nvGrpSpPr>
          <p:cNvPr id="26" name="Group 25">
            <a:extLst>
              <a:ext uri="{FF2B5EF4-FFF2-40B4-BE49-F238E27FC236}">
                <a16:creationId xmlns:a16="http://schemas.microsoft.com/office/drawing/2014/main" id="{C602A1FE-E947-4220-BDD5-F95619DFE963}"/>
              </a:ext>
            </a:extLst>
          </p:cNvPr>
          <p:cNvGrpSpPr/>
          <p:nvPr/>
        </p:nvGrpSpPr>
        <p:grpSpPr>
          <a:xfrm>
            <a:off x="3948183" y="2302726"/>
            <a:ext cx="2074762" cy="2789320"/>
            <a:chOff x="2514600" y="2514600"/>
            <a:chExt cx="2074762" cy="2789320"/>
          </a:xfrm>
        </p:grpSpPr>
        <p:cxnSp>
          <p:nvCxnSpPr>
            <p:cNvPr id="27" name="Straight Connector 26">
              <a:extLst>
                <a:ext uri="{FF2B5EF4-FFF2-40B4-BE49-F238E27FC236}">
                  <a16:creationId xmlns:a16="http://schemas.microsoft.com/office/drawing/2014/main" id="{3DF0580D-AB27-4484-A584-33FBD702FD79}"/>
                </a:ext>
              </a:extLst>
            </p:cNvPr>
            <p:cNvCxnSpPr/>
            <p:nvPr/>
          </p:nvCxnSpPr>
          <p:spPr>
            <a:xfrm>
              <a:off x="4572000" y="2514600"/>
              <a:ext cx="0" cy="1828800"/>
            </a:xfrm>
            <a:prstGeom prst="line">
              <a:avLst/>
            </a:prstGeom>
            <a:noFill/>
            <a:ln w="28575" cap="rnd" cmpd="sng" algn="ctr">
              <a:solidFill>
                <a:srgbClr val="549E39">
                  <a:shade val="95000"/>
                  <a:satMod val="105000"/>
                </a:srgbClr>
              </a:solidFill>
              <a:prstDash val="solid"/>
            </a:ln>
            <a:effectLst/>
          </p:spPr>
        </p:cxnSp>
        <p:cxnSp>
          <p:nvCxnSpPr>
            <p:cNvPr id="28" name="Straight Arrow Connector 27">
              <a:extLst>
                <a:ext uri="{FF2B5EF4-FFF2-40B4-BE49-F238E27FC236}">
                  <a16:creationId xmlns:a16="http://schemas.microsoft.com/office/drawing/2014/main" id="{5C870A1A-881A-47BB-A96F-8B38B8FA61FD}"/>
                </a:ext>
              </a:extLst>
            </p:cNvPr>
            <p:cNvCxnSpPr/>
            <p:nvPr/>
          </p:nvCxnSpPr>
          <p:spPr>
            <a:xfrm flipH="1">
              <a:off x="2514600" y="4760893"/>
              <a:ext cx="2057400" cy="0"/>
            </a:xfrm>
            <a:prstGeom prst="straightConnector1">
              <a:avLst/>
            </a:prstGeom>
            <a:noFill/>
            <a:ln w="28575" cap="rnd" cmpd="sng" algn="ctr">
              <a:solidFill>
                <a:srgbClr val="549E39">
                  <a:shade val="95000"/>
                  <a:satMod val="105000"/>
                </a:srgbClr>
              </a:solidFill>
              <a:prstDash val="solid"/>
              <a:tailEnd type="arrow"/>
            </a:ln>
            <a:effectLst/>
          </p:spPr>
        </p:cxnSp>
        <p:sp>
          <p:nvSpPr>
            <p:cNvPr id="29" name="Oval 28">
              <a:extLst>
                <a:ext uri="{FF2B5EF4-FFF2-40B4-BE49-F238E27FC236}">
                  <a16:creationId xmlns:a16="http://schemas.microsoft.com/office/drawing/2014/main" id="{092873CE-0819-4FED-9512-0A155A0949E4}"/>
                </a:ext>
              </a:extLst>
            </p:cNvPr>
            <p:cNvSpPr/>
            <p:nvPr/>
          </p:nvSpPr>
          <p:spPr>
            <a:xfrm>
              <a:off x="2873028" y="4084720"/>
              <a:ext cx="1219200" cy="1219200"/>
            </a:xfrm>
            <a:prstGeom prst="ellipse">
              <a:avLst/>
            </a:prstGeom>
            <a:solidFill>
              <a:srgbClr val="00B050"/>
            </a:solidFill>
            <a:ln w="48000" cap="flat" cmpd="thickThin" algn="ctr">
              <a:noFill/>
              <a:prstDash val="solid"/>
            </a:ln>
            <a:effectLst/>
          </p:spPr>
          <p:txBody>
            <a:bodyPr rtlCol="0" anchor="ctr"/>
            <a:lstStyle/>
            <a:p>
              <a:pPr algn="ctr">
                <a:defRPr/>
              </a:pPr>
              <a:endParaRPr lang="en-US" sz="1100" kern="0" dirty="0">
                <a:solidFill>
                  <a:prstClr val="white"/>
                </a:solidFill>
                <a:latin typeface="Arial"/>
              </a:endParaRPr>
            </a:p>
          </p:txBody>
        </p:sp>
        <p:sp>
          <p:nvSpPr>
            <p:cNvPr id="30" name="TextBox 29">
              <a:extLst>
                <a:ext uri="{FF2B5EF4-FFF2-40B4-BE49-F238E27FC236}">
                  <a16:creationId xmlns:a16="http://schemas.microsoft.com/office/drawing/2014/main" id="{0EE35145-5088-457B-A2F7-6076EC68F3AD}"/>
                </a:ext>
              </a:extLst>
            </p:cNvPr>
            <p:cNvSpPr txBox="1"/>
            <p:nvPr/>
          </p:nvSpPr>
          <p:spPr>
            <a:xfrm>
              <a:off x="2894166" y="4165147"/>
              <a:ext cx="1176924" cy="1138773"/>
            </a:xfrm>
            <a:prstGeom prst="rect">
              <a:avLst/>
            </a:prstGeom>
            <a:noFill/>
          </p:spPr>
          <p:txBody>
            <a:bodyPr wrap="none" rtlCol="0">
              <a:spAutoFit/>
            </a:bodyPr>
            <a:lstStyle/>
            <a:p>
              <a:pPr algn="ctr">
                <a:defRPr/>
              </a:pPr>
              <a:r>
                <a:rPr lang="en-US" sz="1400" kern="0" dirty="0">
                  <a:solidFill>
                    <a:prstClr val="white"/>
                  </a:solidFill>
                  <a:latin typeface="Arial"/>
                </a:rPr>
                <a:t>TỐC ĐỘ</a:t>
              </a:r>
            </a:p>
            <a:p>
              <a:pPr algn="ctr">
                <a:defRPr/>
              </a:pPr>
              <a:r>
                <a:rPr lang="en-US" sz="1400" kern="0" dirty="0">
                  <a:solidFill>
                    <a:prstClr val="white"/>
                  </a:solidFill>
                  <a:latin typeface="Arial"/>
                </a:rPr>
                <a:t>CHẬM HƠN</a:t>
              </a:r>
            </a:p>
            <a:p>
              <a:pPr algn="ctr">
                <a:defRPr/>
              </a:pPr>
              <a:r>
                <a:rPr lang="en-US" sz="4000" b="1" kern="0" dirty="0">
                  <a:solidFill>
                    <a:prstClr val="white"/>
                  </a:solidFill>
                  <a:latin typeface="Arial"/>
                </a:rPr>
                <a:t>3x</a:t>
              </a:r>
              <a:endParaRPr lang="en-US" sz="2400" b="1" kern="0" baseline="30000" dirty="0">
                <a:solidFill>
                  <a:prstClr val="white"/>
                </a:solidFill>
                <a:latin typeface="Arial"/>
              </a:endParaRPr>
            </a:p>
          </p:txBody>
        </p:sp>
        <p:cxnSp>
          <p:nvCxnSpPr>
            <p:cNvPr id="31" name="Straight Connector 30">
              <a:extLst>
                <a:ext uri="{FF2B5EF4-FFF2-40B4-BE49-F238E27FC236}">
                  <a16:creationId xmlns:a16="http://schemas.microsoft.com/office/drawing/2014/main" id="{84AC9575-8BC1-4828-A374-EBAA15B56068}"/>
                </a:ext>
              </a:extLst>
            </p:cNvPr>
            <p:cNvCxnSpPr/>
            <p:nvPr/>
          </p:nvCxnSpPr>
          <p:spPr>
            <a:xfrm flipH="1">
              <a:off x="4394386" y="2514600"/>
              <a:ext cx="177614" cy="0"/>
            </a:xfrm>
            <a:prstGeom prst="line">
              <a:avLst/>
            </a:prstGeom>
            <a:noFill/>
            <a:ln w="28575" cap="rnd" cmpd="sng" algn="ctr">
              <a:solidFill>
                <a:srgbClr val="549E39">
                  <a:shade val="95000"/>
                  <a:satMod val="105000"/>
                </a:srgbClr>
              </a:solidFill>
              <a:prstDash val="solid"/>
            </a:ln>
            <a:effectLst/>
          </p:spPr>
        </p:cxnSp>
        <p:cxnSp>
          <p:nvCxnSpPr>
            <p:cNvPr id="32" name="Straight Connector 31">
              <a:extLst>
                <a:ext uri="{FF2B5EF4-FFF2-40B4-BE49-F238E27FC236}">
                  <a16:creationId xmlns:a16="http://schemas.microsoft.com/office/drawing/2014/main" id="{EAA75F48-1F0C-4F39-B123-716A0E0B6AF1}"/>
                </a:ext>
              </a:extLst>
            </p:cNvPr>
            <p:cNvCxnSpPr>
              <a:cxnSpLocks/>
            </p:cNvCxnSpPr>
            <p:nvPr/>
          </p:nvCxnSpPr>
          <p:spPr>
            <a:xfrm>
              <a:off x="4589362" y="2514600"/>
              <a:ext cx="0" cy="2246293"/>
            </a:xfrm>
            <a:prstGeom prst="line">
              <a:avLst/>
            </a:prstGeom>
            <a:noFill/>
            <a:ln w="28575" cap="rnd" cmpd="sng" algn="ctr">
              <a:solidFill>
                <a:srgbClr val="549E39">
                  <a:shade val="95000"/>
                  <a:satMod val="105000"/>
                </a:srgbClr>
              </a:solidFill>
              <a:prstDash val="solid"/>
            </a:ln>
            <a:effectLst/>
          </p:spPr>
        </p:cxnSp>
        <p:cxnSp>
          <p:nvCxnSpPr>
            <p:cNvPr id="33" name="Straight Connector 32">
              <a:extLst>
                <a:ext uri="{FF2B5EF4-FFF2-40B4-BE49-F238E27FC236}">
                  <a16:creationId xmlns:a16="http://schemas.microsoft.com/office/drawing/2014/main" id="{343E19C1-4386-49FA-AA4C-FDBFC6CD74FA}"/>
                </a:ext>
              </a:extLst>
            </p:cNvPr>
            <p:cNvCxnSpPr/>
            <p:nvPr/>
          </p:nvCxnSpPr>
          <p:spPr>
            <a:xfrm flipH="1">
              <a:off x="4411748" y="2514600"/>
              <a:ext cx="177614" cy="0"/>
            </a:xfrm>
            <a:prstGeom prst="line">
              <a:avLst/>
            </a:prstGeom>
            <a:noFill/>
            <a:ln w="28575" cap="rnd" cmpd="sng" algn="ctr">
              <a:solidFill>
                <a:srgbClr val="549E39">
                  <a:shade val="95000"/>
                  <a:satMod val="105000"/>
                </a:srgbClr>
              </a:solidFill>
              <a:prstDash val="solid"/>
            </a:ln>
            <a:effectLst/>
          </p:spPr>
        </p:cxnSp>
      </p:grpSp>
    </p:spTree>
    <p:extLst>
      <p:ext uri="{BB962C8B-B14F-4D97-AF65-F5344CB8AC3E}">
        <p14:creationId xmlns:p14="http://schemas.microsoft.com/office/powerpoint/2010/main" val="23314223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871CB9-52CC-4AC7-AC3A-5B8A7FF780AF}"/>
              </a:ext>
            </a:extLst>
          </p:cNvPr>
          <p:cNvSpPr txBox="1"/>
          <p:nvPr/>
        </p:nvSpPr>
        <p:spPr>
          <a:xfrm>
            <a:off x="834958" y="369748"/>
            <a:ext cx="10522084" cy="584775"/>
          </a:xfrm>
          <a:prstGeom prst="rect">
            <a:avLst/>
          </a:prstGeom>
          <a:noFill/>
        </p:spPr>
        <p:txBody>
          <a:bodyPr wrap="square" rtlCol="0">
            <a:spAutoFit/>
          </a:bodyPr>
          <a:lstStyle/>
          <a:p>
            <a:pPr algn="ctr"/>
            <a:r>
              <a:rPr lang="en-US" sz="3200" b="1" dirty="0" err="1">
                <a:solidFill>
                  <a:srgbClr val="00B050"/>
                </a:solidFill>
                <a:latin typeface="Arial" panose="020B0604020202020204" pitchFamily="34" charset="0"/>
                <a:cs typeface="Arial" panose="020B0604020202020204" pitchFamily="34" charset="0"/>
              </a:rPr>
              <a:t>Kết</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endParaRPr lang="en-US" sz="3200" b="1" dirty="0">
              <a:solidFill>
                <a:srgbClr val="00B05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C2EC686-BDC3-4F46-A489-F639960D8AEE}"/>
              </a:ext>
            </a:extLst>
          </p:cNvPr>
          <p:cNvSpPr txBox="1"/>
          <p:nvPr/>
        </p:nvSpPr>
        <p:spPr>
          <a:xfrm>
            <a:off x="955430" y="1219496"/>
            <a:ext cx="10522084" cy="3293209"/>
          </a:xfrm>
          <a:prstGeom prst="rect">
            <a:avLst/>
          </a:prstGeom>
          <a:noFill/>
        </p:spPr>
        <p:txBody>
          <a:bodyPr wrap="square" rtlCol="0">
            <a:spAutoFit/>
          </a:bodyPr>
          <a:lstStyle/>
          <a:p>
            <a:pPr marL="342900" indent="-342900" algn="just">
              <a:spcBef>
                <a:spcPts val="2400"/>
              </a:spcBef>
              <a:buFont typeface="Arial" panose="020B0604020202020204" pitchFamily="34" charset="0"/>
              <a:buChar char="•"/>
            </a:pP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bệnh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nghẽn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COPD, hen.</a:t>
            </a:r>
          </a:p>
          <a:p>
            <a:pPr marL="342900" indent="-342900" algn="just">
              <a:spcBef>
                <a:spcPts val="2400"/>
              </a:spcBef>
              <a:buFont typeface="Arial" panose="020B0604020202020204" pitchFamily="34" charset="0"/>
              <a:buChar char="•"/>
            </a:pPr>
            <a:r>
              <a:rPr lang="en-US" sz="2400" dirty="0" err="1">
                <a:latin typeface="Arial" panose="020B0604020202020204" pitchFamily="34" charset="0"/>
                <a:cs typeface="Arial" panose="020B0604020202020204" pitchFamily="34" charset="0"/>
              </a:rPr>
              <a:t>Phối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SABA/SAMA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SABA,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a:t>
            </a:r>
            <a:r>
              <a:rPr lang="en-US" sz="2400" dirty="0">
                <a:latin typeface="Arial" panose="020B0604020202020204" pitchFamily="34" charset="0"/>
                <a:cs typeface="Arial" panose="020B0604020202020204" pitchFamily="34" charset="0"/>
              </a:rPr>
              <a:t>.</a:t>
            </a:r>
          </a:p>
          <a:p>
            <a:pPr marL="342900" indent="-342900" algn="just">
              <a:spcBef>
                <a:spcPts val="2400"/>
              </a:spcBef>
              <a:buFont typeface="Arial" panose="020B0604020202020204" pitchFamily="34" charset="0"/>
              <a:buChar char="•"/>
            </a:pP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Ipratropium/</a:t>
            </a:r>
            <a:r>
              <a:rPr lang="en-US" sz="2400" dirty="0" err="1">
                <a:latin typeface="Arial" panose="020B0604020202020204" pitchFamily="34" charset="0"/>
                <a:cs typeface="Arial" panose="020B0604020202020204" pitchFamily="34" charset="0"/>
              </a:rPr>
              <a:t>Fenoterol</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dịch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BN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dung di </a:t>
            </a:r>
            <a:r>
              <a:rPr lang="en-US" sz="2400" dirty="0" err="1">
                <a:latin typeface="Arial" panose="020B0604020202020204" pitchFamily="34" charset="0"/>
                <a:cs typeface="Arial" panose="020B0604020202020204" pitchFamily="34" charset="0"/>
              </a:rPr>
              <a:t>chuyển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BN </a:t>
            </a: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đọng</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0838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8908-66B5-BBF4-5BB9-122879AECE4A}"/>
              </a:ext>
            </a:extLst>
          </p:cNvPr>
          <p:cNvSpPr>
            <a:spLocks noGrp="1"/>
          </p:cNvSpPr>
          <p:nvPr>
            <p:ph type="ctrTitle"/>
          </p:nvPr>
        </p:nvSpPr>
        <p:spPr>
          <a:xfrm>
            <a:off x="0" y="2289174"/>
            <a:ext cx="12192000" cy="1935163"/>
          </a:xfrm>
          <a:solidFill>
            <a:srgbClr val="002060"/>
          </a:solidFill>
        </p:spPr>
        <p:txBody>
          <a:bodyPr rIns="720000" anchor="ctr"/>
          <a:lstStyle/>
          <a:p>
            <a:pPr>
              <a:spcBef>
                <a:spcPts val="600"/>
              </a:spcBef>
            </a:pPr>
            <a:r>
              <a:rPr lang="en-GB" sz="5400" dirty="0" err="1">
                <a:solidFill>
                  <a:schemeClr val="bg1"/>
                </a:solidFill>
                <a:latin typeface="Arial" panose="020B0604020202020204" pitchFamily="34" charset="0"/>
                <a:cs typeface="Arial" panose="020B0604020202020204" pitchFamily="34" charset="0"/>
              </a:rPr>
              <a:t>Chân</a:t>
            </a:r>
            <a:r>
              <a:rPr lang="en-GB" sz="5400" dirty="0">
                <a:solidFill>
                  <a:schemeClr val="bg1"/>
                </a:solidFill>
                <a:latin typeface="Arial" panose="020B0604020202020204" pitchFamily="34" charset="0"/>
                <a:cs typeface="Arial" panose="020B0604020202020204" pitchFamily="34" charset="0"/>
              </a:rPr>
              <a:t> </a:t>
            </a:r>
            <a:r>
              <a:rPr lang="en-GB" sz="5400" dirty="0" err="1">
                <a:solidFill>
                  <a:schemeClr val="bg1"/>
                </a:solidFill>
                <a:latin typeface="Arial" panose="020B0604020202020204" pitchFamily="34" charset="0"/>
                <a:cs typeface="Arial" panose="020B0604020202020204" pitchFamily="34" charset="0"/>
              </a:rPr>
              <a:t>thành</a:t>
            </a:r>
            <a:r>
              <a:rPr lang="en-GB" sz="5400" dirty="0">
                <a:solidFill>
                  <a:schemeClr val="bg1"/>
                </a:solidFill>
                <a:latin typeface="Arial" panose="020B0604020202020204" pitchFamily="34" charset="0"/>
                <a:cs typeface="Arial" panose="020B0604020202020204" pitchFamily="34" charset="0"/>
              </a:rPr>
              <a:t> </a:t>
            </a:r>
            <a:r>
              <a:rPr lang="en-GB" sz="5400" dirty="0" err="1">
                <a:solidFill>
                  <a:schemeClr val="bg1"/>
                </a:solidFill>
                <a:latin typeface="Arial" panose="020B0604020202020204" pitchFamily="34" charset="0"/>
                <a:cs typeface="Arial" panose="020B0604020202020204" pitchFamily="34" charset="0"/>
              </a:rPr>
              <a:t>cám</a:t>
            </a:r>
            <a:r>
              <a:rPr lang="en-GB" sz="5400" dirty="0">
                <a:solidFill>
                  <a:schemeClr val="bg1"/>
                </a:solidFill>
                <a:latin typeface="Arial" panose="020B0604020202020204" pitchFamily="34" charset="0"/>
                <a:cs typeface="Arial" panose="020B0604020202020204" pitchFamily="34" charset="0"/>
              </a:rPr>
              <a:t> </a:t>
            </a:r>
            <a:r>
              <a:rPr lang="en-GB" sz="5400" dirty="0" err="1">
                <a:solidFill>
                  <a:schemeClr val="bg1"/>
                </a:solidFill>
                <a:latin typeface="Arial" panose="020B0604020202020204" pitchFamily="34" charset="0"/>
                <a:cs typeface="Arial" panose="020B0604020202020204" pitchFamily="34" charset="0"/>
              </a:rPr>
              <a:t>ơn</a:t>
            </a:r>
            <a:endParaRPr lang="en-GB"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8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1D7040-5FD6-C79F-919E-8D014F68B153}"/>
              </a:ext>
            </a:extLst>
          </p:cNvPr>
          <p:cNvSpPr/>
          <p:nvPr/>
        </p:nvSpPr>
        <p:spPr>
          <a:xfrm>
            <a:off x="0" y="1693522"/>
            <a:ext cx="12192000" cy="2381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45720" rIns="756000" bIns="45720" numCol="1" spcCol="0" rtlCol="0" fromWordArt="0" anchor="ctr" anchorCtr="0" forceAA="0" compatLnSpc="1">
            <a:prstTxWarp prst="textNoShape">
              <a:avLst/>
            </a:prstTxWarp>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de-DE" sz="4000" b="1" dirty="0">
                <a:solidFill>
                  <a:srgbClr val="FFFFFF"/>
                </a:solidFill>
                <a:latin typeface="Arial" panose="020B0604020202020204" pitchFamily="34" charset="0"/>
                <a:cs typeface="Arial" panose="020B0604020202020204" pitchFamily="34" charset="0"/>
              </a:rPr>
              <a:t>Điều trị COPD </a:t>
            </a:r>
          </a:p>
          <a:p>
            <a:pPr marL="0" marR="0" lvl="0" indent="0" algn="r" defTabSz="914400" rtl="0" eaLnBrk="1" fontAlgn="base" latinLnBrk="0" hangingPunct="1">
              <a:lnSpc>
                <a:spcPct val="100000"/>
              </a:lnSpc>
              <a:spcBef>
                <a:spcPct val="0"/>
              </a:spcBef>
              <a:spcAft>
                <a:spcPct val="0"/>
              </a:spcAft>
              <a:buClrTx/>
              <a:buSzTx/>
              <a:buFontTx/>
              <a:buNone/>
              <a:tabLst/>
              <a:defRPr/>
            </a:pPr>
            <a:r>
              <a:rPr lang="de-DE" sz="4000" b="1" dirty="0">
                <a:solidFill>
                  <a:srgbClr val="FFFFFF"/>
                </a:solidFill>
                <a:latin typeface="Arial" panose="020B0604020202020204" pitchFamily="34" charset="0"/>
                <a:cs typeface="Arial" panose="020B0604020202020204" pitchFamily="34" charset="0"/>
              </a:rPr>
              <a:t>giai đoạn ổn định</a:t>
            </a:r>
            <a:endParaRPr kumimoji="0" lang="de-DE"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26" name="Picture 2" descr="Global Initiative for Chronic Obstructive Lung Disease">
            <a:extLst>
              <a:ext uri="{FF2B5EF4-FFF2-40B4-BE49-F238E27FC236}">
                <a16:creationId xmlns:a16="http://schemas.microsoft.com/office/drawing/2014/main" id="{EB680ED1-105C-4979-8AD0-5167C1D5DA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891"/>
          <a:stretch/>
        </p:blipFill>
        <p:spPr bwMode="auto">
          <a:xfrm>
            <a:off x="1044943" y="1354719"/>
            <a:ext cx="3152775" cy="30588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26DD14-B01E-4ACA-8FBA-FEA29CBFBFE5}"/>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32ADC495-CA8A-4123-B2C2-775AF94C9FD1}"/>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3339959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290A3B-1BC3-4B21-9BFA-EDBF85575794}"/>
              </a:ext>
            </a:extLst>
          </p:cNvPr>
          <p:cNvSpPr txBox="1"/>
          <p:nvPr/>
        </p:nvSpPr>
        <p:spPr>
          <a:xfrm>
            <a:off x="0" y="425891"/>
            <a:ext cx="12192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bg1"/>
                </a:solidFill>
                <a:effectLst/>
                <a:uLnTx/>
                <a:uFillTx/>
              </a:rPr>
              <a:t>u</a:t>
            </a:r>
            <a:endParaRPr kumimoji="0" lang="en-US" sz="3600" b="1" i="0" u="none" strike="noStrike" kern="0" cap="none" spc="0" normalizeH="0" baseline="0" noProof="0" dirty="0">
              <a:ln>
                <a:noFill/>
              </a:ln>
              <a:solidFill>
                <a:schemeClr val="bg1"/>
              </a:solidFill>
              <a:effectLst/>
              <a:uLnTx/>
              <a:uFillTx/>
            </a:endParaRPr>
          </a:p>
        </p:txBody>
      </p:sp>
      <p:sp>
        <p:nvSpPr>
          <p:cNvPr id="3" name="TextBox 2">
            <a:extLst>
              <a:ext uri="{FF2B5EF4-FFF2-40B4-BE49-F238E27FC236}">
                <a16:creationId xmlns:a16="http://schemas.microsoft.com/office/drawing/2014/main" id="{ED6EC00B-21FE-4942-BAEE-42B24A3BA45C}"/>
              </a:ext>
            </a:extLst>
          </p:cNvPr>
          <p:cNvSpPr txBox="1"/>
          <p:nvPr/>
        </p:nvSpPr>
        <p:spPr>
          <a:xfrm>
            <a:off x="5848351" y="6457890"/>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pic>
        <p:nvPicPr>
          <p:cNvPr id="4" name="Picture 3">
            <a:extLst>
              <a:ext uri="{FF2B5EF4-FFF2-40B4-BE49-F238E27FC236}">
                <a16:creationId xmlns:a16="http://schemas.microsoft.com/office/drawing/2014/main" id="{A56B1FA5-F4CC-4287-A1FA-F500E3D85200}"/>
              </a:ext>
            </a:extLst>
          </p:cNvPr>
          <p:cNvPicPr>
            <a:picLocks noChangeAspect="1"/>
          </p:cNvPicPr>
          <p:nvPr/>
        </p:nvPicPr>
        <p:blipFill>
          <a:blip r:embed="rId2">
            <a:alphaModFix amt="20000"/>
          </a:blip>
          <a:stretch>
            <a:fillRect/>
          </a:stretch>
        </p:blipFill>
        <p:spPr>
          <a:xfrm>
            <a:off x="3042422" y="1596995"/>
            <a:ext cx="6866979" cy="4860895"/>
          </a:xfrm>
          <a:prstGeom prst="rect">
            <a:avLst/>
          </a:prstGeom>
        </p:spPr>
      </p:pic>
      <p:pic>
        <p:nvPicPr>
          <p:cNvPr id="5" name="Picture 4">
            <a:extLst>
              <a:ext uri="{FF2B5EF4-FFF2-40B4-BE49-F238E27FC236}">
                <a16:creationId xmlns:a16="http://schemas.microsoft.com/office/drawing/2014/main" id="{1FBEF1A9-A70F-4DDE-ABA7-D60F23283929}"/>
              </a:ext>
            </a:extLst>
          </p:cNvPr>
          <p:cNvPicPr>
            <a:picLocks noChangeAspect="1"/>
          </p:cNvPicPr>
          <p:nvPr/>
        </p:nvPicPr>
        <p:blipFill rotWithShape="1">
          <a:blip r:embed="rId2">
            <a:alphaModFix/>
          </a:blip>
          <a:srcRect l="25972" t="46137" r="39459" b="28903"/>
          <a:stretch/>
        </p:blipFill>
        <p:spPr>
          <a:xfrm>
            <a:off x="4825932" y="3839649"/>
            <a:ext cx="2373910" cy="1213273"/>
          </a:xfrm>
          <a:prstGeom prst="rect">
            <a:avLst/>
          </a:prstGeom>
        </p:spPr>
      </p:pic>
      <p:sp>
        <p:nvSpPr>
          <p:cNvPr id="6" name="TextBox 5">
            <a:extLst>
              <a:ext uri="{FF2B5EF4-FFF2-40B4-BE49-F238E27FC236}">
                <a16:creationId xmlns:a16="http://schemas.microsoft.com/office/drawing/2014/main" id="{57B099E5-7F29-4FBB-A2D1-C2CB7F596FF1}"/>
              </a:ext>
            </a:extLst>
          </p:cNvPr>
          <p:cNvSpPr txBox="1"/>
          <p:nvPr/>
        </p:nvSpPr>
        <p:spPr>
          <a:xfrm>
            <a:off x="876192" y="3958084"/>
            <a:ext cx="2480362" cy="976403"/>
          </a:xfrm>
          <a:prstGeom prst="rect">
            <a:avLst/>
          </a:prstGeom>
          <a:solidFill>
            <a:srgbClr val="B3B340">
              <a:lumMod val="40000"/>
              <a:lumOff val="60000"/>
            </a:srgbClr>
          </a:solidFill>
        </p:spPr>
        <p:txBody>
          <a:bodyPr wrap="square" lIns="144000" tIns="72000" rIns="144000" bIns="72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161622"/>
                </a:solidFill>
                <a:effectLst/>
                <a:uLnTx/>
                <a:uFillTx/>
              </a:rPr>
              <a:t>Có</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thể</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khởi</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trị</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cho</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nhóm</a:t>
            </a:r>
            <a:r>
              <a:rPr kumimoji="0" lang="en-GB" sz="1800" b="0" i="0" u="none" strike="noStrike" kern="0" cap="none" spc="0" normalizeH="0" baseline="0" noProof="0" dirty="0">
                <a:ln>
                  <a:noFill/>
                </a:ln>
                <a:solidFill>
                  <a:srgbClr val="161622"/>
                </a:solidFill>
                <a:effectLst/>
                <a:uLnTx/>
                <a:uFillTx/>
              </a:rPr>
              <a:t> A </a:t>
            </a:r>
            <a:r>
              <a:rPr kumimoji="0" lang="en-GB" sz="1800" b="0" i="0" u="none" strike="noStrike" kern="0" cap="none" spc="0" normalizeH="0" baseline="0" noProof="0" dirty="0" err="1">
                <a:ln>
                  <a:noFill/>
                </a:ln>
                <a:solidFill>
                  <a:srgbClr val="161622"/>
                </a:solidFill>
                <a:effectLst/>
                <a:uLnTx/>
                <a:uFillTx/>
              </a:rPr>
              <a:t>bằng</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một</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thuốc</a:t>
            </a:r>
            <a:r>
              <a:rPr kumimoji="0" lang="en-GB" sz="1800" b="0" i="0" u="none" strike="noStrike" kern="0" cap="none" spc="0" normalizeH="0" baseline="0" noProof="0" dirty="0">
                <a:ln>
                  <a:noFill/>
                </a:ln>
                <a:solidFill>
                  <a:srgbClr val="161622"/>
                </a:solidFill>
                <a:effectLst/>
                <a:uLnTx/>
                <a:uFillTx/>
              </a:rPr>
              <a:t> GPQ </a:t>
            </a:r>
            <a:r>
              <a:rPr kumimoji="0" lang="en-GB" sz="1800" b="0" i="0" u="none" strike="noStrike" kern="0" cap="none" spc="0" normalizeH="0" baseline="30000" noProof="0" dirty="0">
                <a:ln>
                  <a:noFill/>
                </a:ln>
                <a:solidFill>
                  <a:srgbClr val="161622"/>
                </a:solidFill>
                <a:effectLst/>
                <a:uLnTx/>
                <a:uFillTx/>
              </a:rPr>
              <a:t>1</a:t>
            </a:r>
          </a:p>
        </p:txBody>
      </p:sp>
      <p:cxnSp>
        <p:nvCxnSpPr>
          <p:cNvPr id="7" name="Straight Arrow Connector 6">
            <a:extLst>
              <a:ext uri="{FF2B5EF4-FFF2-40B4-BE49-F238E27FC236}">
                <a16:creationId xmlns:a16="http://schemas.microsoft.com/office/drawing/2014/main" id="{23021A35-6BB1-4CCC-B00C-40416040B135}"/>
              </a:ext>
            </a:extLst>
          </p:cNvPr>
          <p:cNvCxnSpPr>
            <a:cxnSpLocks/>
            <a:stCxn id="6" idx="3"/>
            <a:endCxn id="5" idx="1"/>
          </p:cNvCxnSpPr>
          <p:nvPr/>
        </p:nvCxnSpPr>
        <p:spPr>
          <a:xfrm>
            <a:off x="3356554" y="4446286"/>
            <a:ext cx="1469378" cy="0"/>
          </a:xfrm>
          <a:prstGeom prst="straightConnector1">
            <a:avLst/>
          </a:prstGeom>
          <a:noFill/>
          <a:ln w="57150" cap="flat" cmpd="sng" algn="ctr">
            <a:solidFill>
              <a:srgbClr val="E9AF10"/>
            </a:solidFill>
            <a:prstDash val="solid"/>
            <a:miter lim="800000"/>
            <a:tailEnd type="triangle"/>
          </a:ln>
          <a:effectLst/>
        </p:spPr>
      </p:cxnSp>
      <p:sp>
        <p:nvSpPr>
          <p:cNvPr id="8" name="Title 7">
            <a:extLst>
              <a:ext uri="{FF2B5EF4-FFF2-40B4-BE49-F238E27FC236}">
                <a16:creationId xmlns:a16="http://schemas.microsoft.com/office/drawing/2014/main" id="{77C2E2A6-87CC-4CCF-BDE6-E7CDA41AF46D}"/>
              </a:ext>
            </a:extLst>
          </p:cNvPr>
          <p:cNvSpPr>
            <a:spLocks noGrp="1"/>
          </p:cNvSpPr>
          <p:nvPr>
            <p:ph type="title"/>
          </p:nvPr>
        </p:nvSpPr>
        <p:spPr/>
        <p:txBody>
          <a:bodyPr/>
          <a:lstStyle/>
          <a:p>
            <a:r>
              <a:rPr lang="en-US" dirty="0"/>
              <a:t>GOLD A KHÔNG THAY ĐỔI NHIỀU</a:t>
            </a:r>
            <a:endParaRPr lang="vi-VN" dirty="0"/>
          </a:p>
        </p:txBody>
      </p:sp>
      <p:sp>
        <p:nvSpPr>
          <p:cNvPr id="9" name="Content Placeholder 8">
            <a:extLst>
              <a:ext uri="{FF2B5EF4-FFF2-40B4-BE49-F238E27FC236}">
                <a16:creationId xmlns:a16="http://schemas.microsoft.com/office/drawing/2014/main" id="{2A582A7E-E359-4B01-9F18-B1D4B5325B2F}"/>
              </a:ext>
            </a:extLst>
          </p:cNvPr>
          <p:cNvSpPr>
            <a:spLocks noGrp="1"/>
          </p:cNvSpPr>
          <p:nvPr>
            <p:ph idx="1"/>
          </p:nvPr>
        </p:nvSpPr>
        <p:spPr/>
        <p:txBody>
          <a:bodyPr/>
          <a:lstStyle/>
          <a:p>
            <a:endParaRPr lang="vi-VN"/>
          </a:p>
        </p:txBody>
      </p:sp>
      <p:sp>
        <p:nvSpPr>
          <p:cNvPr id="10" name="Text Placeholder 9">
            <a:extLst>
              <a:ext uri="{FF2B5EF4-FFF2-40B4-BE49-F238E27FC236}">
                <a16:creationId xmlns:a16="http://schemas.microsoft.com/office/drawing/2014/main" id="{F7843231-B269-432E-B2F1-B98B87279B05}"/>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674390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DBC079FA-1176-405A-A65A-AAB0C8080FD6}"/>
              </a:ext>
            </a:extLst>
          </p:cNvPr>
          <p:cNvGrpSpPr/>
          <p:nvPr/>
        </p:nvGrpSpPr>
        <p:grpSpPr>
          <a:xfrm>
            <a:off x="10864426" y="-52328"/>
            <a:ext cx="1327574" cy="366101"/>
            <a:chOff x="-1726874" y="2195400"/>
            <a:chExt cx="1901502" cy="535739"/>
          </a:xfrm>
        </p:grpSpPr>
        <p:sp>
          <p:nvSpPr>
            <p:cNvPr id="3" name="Rechteck">
              <a:extLst>
                <a:ext uri="{FF2B5EF4-FFF2-40B4-BE49-F238E27FC236}">
                  <a16:creationId xmlns:a16="http://schemas.microsoft.com/office/drawing/2014/main" id="{BF01F4F1-12A4-4BFC-A3D9-F2BD196AF487}"/>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7E030137-8F12-479D-A9A2-0553672570C8}"/>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2254BE2B-9C59-4476-97A7-EE4DF2C0FB4B}"/>
              </a:ext>
            </a:extLst>
          </p:cNvPr>
          <p:cNvSpPr txBox="1"/>
          <p:nvPr/>
        </p:nvSpPr>
        <p:spPr>
          <a:xfrm>
            <a:off x="5848351" y="6436504"/>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pic>
        <p:nvPicPr>
          <p:cNvPr id="7" name="Picture 6">
            <a:extLst>
              <a:ext uri="{FF2B5EF4-FFF2-40B4-BE49-F238E27FC236}">
                <a16:creationId xmlns:a16="http://schemas.microsoft.com/office/drawing/2014/main" id="{E3477AC0-D62D-4F24-9FBB-760780ABFD73}"/>
              </a:ext>
            </a:extLst>
          </p:cNvPr>
          <p:cNvPicPr>
            <a:picLocks noChangeAspect="1"/>
          </p:cNvPicPr>
          <p:nvPr/>
        </p:nvPicPr>
        <p:blipFill>
          <a:blip r:embed="rId2">
            <a:alphaModFix amt="20000"/>
          </a:blip>
          <a:stretch>
            <a:fillRect/>
          </a:stretch>
        </p:blipFill>
        <p:spPr>
          <a:xfrm>
            <a:off x="1754616" y="1769485"/>
            <a:ext cx="6866979" cy="4860895"/>
          </a:xfrm>
          <a:prstGeom prst="rect">
            <a:avLst/>
          </a:prstGeom>
        </p:spPr>
      </p:pic>
      <p:sp>
        <p:nvSpPr>
          <p:cNvPr id="8" name="TextBox 7">
            <a:extLst>
              <a:ext uri="{FF2B5EF4-FFF2-40B4-BE49-F238E27FC236}">
                <a16:creationId xmlns:a16="http://schemas.microsoft.com/office/drawing/2014/main" id="{EAF91825-E4FC-4A20-92A3-30205710A941}"/>
              </a:ext>
            </a:extLst>
          </p:cNvPr>
          <p:cNvSpPr txBox="1"/>
          <p:nvPr/>
        </p:nvSpPr>
        <p:spPr>
          <a:xfrm>
            <a:off x="8892973" y="3429000"/>
            <a:ext cx="2556078" cy="1253402"/>
          </a:xfrm>
          <a:prstGeom prst="rect">
            <a:avLst/>
          </a:prstGeom>
          <a:solidFill>
            <a:srgbClr val="B3B340">
              <a:lumMod val="40000"/>
              <a:lumOff val="60000"/>
            </a:srgbClr>
          </a:solidFill>
        </p:spPr>
        <p:txBody>
          <a:bodyPr wrap="square" lIns="144000" tIns="72000" rIns="144000" bIns="72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161622"/>
                </a:solidFill>
                <a:effectLst/>
                <a:uLnTx/>
                <a:uFillTx/>
              </a:rPr>
              <a:t>Nếu</a:t>
            </a:r>
            <a:r>
              <a:rPr kumimoji="0" lang="en-GB" sz="1800" b="0" i="0" u="none" strike="noStrike" kern="0" cap="none" spc="0" normalizeH="0" baseline="0" noProof="0" dirty="0">
                <a:ln>
                  <a:noFill/>
                </a:ln>
                <a:solidFill>
                  <a:srgbClr val="161622"/>
                </a:solidFill>
                <a:effectLst/>
                <a:uLnTx/>
                <a:uFillTx/>
              </a:rPr>
              <a:t> LAMA/LABA </a:t>
            </a:r>
            <a:r>
              <a:rPr kumimoji="0" lang="en-GB" sz="1800" b="0" i="0" u="none" strike="noStrike" kern="0" cap="none" spc="0" normalizeH="0" baseline="0" noProof="0" dirty="0" err="1">
                <a:ln>
                  <a:noFill/>
                </a:ln>
                <a:solidFill>
                  <a:srgbClr val="161622"/>
                </a:solidFill>
                <a:effectLst/>
                <a:uLnTx/>
                <a:uFillTx/>
              </a:rPr>
              <a:t>không</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sử</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dụng</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được</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có</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thể</a:t>
            </a:r>
            <a:r>
              <a:rPr kumimoji="0" lang="en-GB" sz="1800" b="0" i="0" u="none" strike="noStrike" kern="0" cap="none" spc="0" normalizeH="0" baseline="0" noProof="0" dirty="0">
                <a:ln>
                  <a:noFill/>
                </a:ln>
                <a:solidFill>
                  <a:srgbClr val="161622"/>
                </a:solidFill>
                <a:effectLst/>
                <a:uLnTx/>
                <a:uFillTx/>
              </a:rPr>
              <a:t> </a:t>
            </a:r>
            <a:r>
              <a:rPr kumimoji="0" lang="en-GB" sz="1800" b="0" i="0" u="none" strike="noStrike" kern="0" cap="none" spc="0" normalizeH="0" baseline="0" noProof="0" dirty="0" err="1">
                <a:ln>
                  <a:noFill/>
                </a:ln>
                <a:solidFill>
                  <a:srgbClr val="161622"/>
                </a:solidFill>
                <a:effectLst/>
                <a:uLnTx/>
                <a:uFillTx/>
              </a:rPr>
              <a:t>dùng</a:t>
            </a:r>
            <a:r>
              <a:rPr kumimoji="0" lang="en-GB" sz="1800" b="0" i="0" u="none" strike="noStrike" kern="0" cap="none" spc="0" normalizeH="0" baseline="0" noProof="0" dirty="0">
                <a:ln>
                  <a:noFill/>
                </a:ln>
                <a:solidFill>
                  <a:srgbClr val="161622"/>
                </a:solidFill>
                <a:effectLst/>
                <a:uLnTx/>
                <a:uFillTx/>
              </a:rPr>
              <a:t> LAMA </a:t>
            </a:r>
            <a:r>
              <a:rPr kumimoji="0" lang="en-GB" sz="1800" b="0" i="0" u="none" strike="noStrike" kern="0" cap="none" spc="0" normalizeH="0" baseline="0" noProof="0" dirty="0" err="1">
                <a:ln>
                  <a:noFill/>
                </a:ln>
                <a:solidFill>
                  <a:srgbClr val="161622"/>
                </a:solidFill>
                <a:effectLst/>
                <a:uLnTx/>
                <a:uFillTx/>
              </a:rPr>
              <a:t>hoặc</a:t>
            </a:r>
            <a:r>
              <a:rPr kumimoji="0" lang="en-GB" sz="1800" b="0" i="0" u="none" strike="noStrike" kern="0" cap="none" spc="0" normalizeH="0" baseline="0" noProof="0" dirty="0">
                <a:ln>
                  <a:noFill/>
                </a:ln>
                <a:solidFill>
                  <a:srgbClr val="161622"/>
                </a:solidFill>
                <a:effectLst/>
                <a:uLnTx/>
                <a:uFillTx/>
              </a:rPr>
              <a:t> LABA</a:t>
            </a:r>
            <a:endParaRPr kumimoji="0" lang="en-GB" sz="1800" b="0" i="0" u="none" strike="noStrike" kern="0" cap="none" spc="0" normalizeH="0" baseline="30000" noProof="0" dirty="0">
              <a:ln>
                <a:noFill/>
              </a:ln>
              <a:solidFill>
                <a:srgbClr val="161622"/>
              </a:solidFill>
              <a:effectLst/>
              <a:uLnTx/>
              <a:uFillTx/>
            </a:endParaRPr>
          </a:p>
        </p:txBody>
      </p:sp>
      <p:pic>
        <p:nvPicPr>
          <p:cNvPr id="9" name="Picture 8">
            <a:extLst>
              <a:ext uri="{FF2B5EF4-FFF2-40B4-BE49-F238E27FC236}">
                <a16:creationId xmlns:a16="http://schemas.microsoft.com/office/drawing/2014/main" id="{E98833DD-BC43-4981-BE41-D6C4F82C5412}"/>
              </a:ext>
            </a:extLst>
          </p:cNvPr>
          <p:cNvPicPr>
            <a:picLocks noChangeAspect="1"/>
          </p:cNvPicPr>
          <p:nvPr/>
        </p:nvPicPr>
        <p:blipFill rotWithShape="1">
          <a:blip r:embed="rId2">
            <a:alphaModFix/>
          </a:blip>
          <a:srcRect l="60971" t="46189" r="4734" b="28903"/>
          <a:stretch/>
        </p:blipFill>
        <p:spPr>
          <a:xfrm>
            <a:off x="5951194" y="3958771"/>
            <a:ext cx="2355073" cy="1210733"/>
          </a:xfrm>
          <a:prstGeom prst="rect">
            <a:avLst/>
          </a:prstGeom>
        </p:spPr>
      </p:pic>
      <p:cxnSp>
        <p:nvCxnSpPr>
          <p:cNvPr id="10" name="Straight Arrow Connector 9">
            <a:extLst>
              <a:ext uri="{FF2B5EF4-FFF2-40B4-BE49-F238E27FC236}">
                <a16:creationId xmlns:a16="http://schemas.microsoft.com/office/drawing/2014/main" id="{C7461766-1AB9-49CC-AFA4-C49845F54CF0}"/>
              </a:ext>
            </a:extLst>
          </p:cNvPr>
          <p:cNvCxnSpPr>
            <a:cxnSpLocks/>
            <a:stCxn id="8" idx="1"/>
          </p:cNvCxnSpPr>
          <p:nvPr/>
        </p:nvCxnSpPr>
        <p:spPr>
          <a:xfrm flipH="1">
            <a:off x="8119847" y="4055701"/>
            <a:ext cx="773126" cy="484757"/>
          </a:xfrm>
          <a:prstGeom prst="straightConnector1">
            <a:avLst/>
          </a:prstGeom>
          <a:noFill/>
          <a:ln w="57150" cap="flat" cmpd="sng" algn="ctr">
            <a:solidFill>
              <a:srgbClr val="E9AF10"/>
            </a:solidFill>
            <a:prstDash val="solid"/>
            <a:miter lim="800000"/>
            <a:tailEnd type="triangle"/>
          </a:ln>
          <a:effectLst/>
        </p:spPr>
      </p:cxnSp>
      <p:sp>
        <p:nvSpPr>
          <p:cNvPr id="11" name="Title 10">
            <a:extLst>
              <a:ext uri="{FF2B5EF4-FFF2-40B4-BE49-F238E27FC236}">
                <a16:creationId xmlns:a16="http://schemas.microsoft.com/office/drawing/2014/main" id="{A771E8EC-D109-4BC5-8545-CA808BCCE97C}"/>
              </a:ext>
            </a:extLst>
          </p:cNvPr>
          <p:cNvSpPr>
            <a:spLocks noGrp="1"/>
          </p:cNvSpPr>
          <p:nvPr>
            <p:ph type="title"/>
          </p:nvPr>
        </p:nvSpPr>
        <p:spPr/>
        <p:txBody>
          <a:bodyPr/>
          <a:lstStyle/>
          <a:p>
            <a:r>
              <a:rPr lang="vi-VN" dirty="0"/>
              <a:t>LAMA/LABA ĐƯỢC ƯU TIÊN Ở GOLD B</a:t>
            </a:r>
          </a:p>
        </p:txBody>
      </p:sp>
      <p:sp>
        <p:nvSpPr>
          <p:cNvPr id="12" name="Content Placeholder 11">
            <a:extLst>
              <a:ext uri="{FF2B5EF4-FFF2-40B4-BE49-F238E27FC236}">
                <a16:creationId xmlns:a16="http://schemas.microsoft.com/office/drawing/2014/main" id="{AF5DF582-01E1-4F2B-B609-E3921E7C021C}"/>
              </a:ext>
            </a:extLst>
          </p:cNvPr>
          <p:cNvSpPr>
            <a:spLocks noGrp="1"/>
          </p:cNvSpPr>
          <p:nvPr>
            <p:ph idx="1"/>
          </p:nvPr>
        </p:nvSpPr>
        <p:spPr/>
        <p:txBody>
          <a:bodyPr/>
          <a:lstStyle/>
          <a:p>
            <a:endParaRPr lang="vi-VN"/>
          </a:p>
        </p:txBody>
      </p:sp>
      <p:sp>
        <p:nvSpPr>
          <p:cNvPr id="13" name="Text Placeholder 12">
            <a:extLst>
              <a:ext uri="{FF2B5EF4-FFF2-40B4-BE49-F238E27FC236}">
                <a16:creationId xmlns:a16="http://schemas.microsoft.com/office/drawing/2014/main" id="{F51C8B35-DC00-412E-B7A9-0A9E2C490BC8}"/>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2443789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D53701C8-B875-49AE-9EE3-99F8D69232B3}"/>
              </a:ext>
            </a:extLst>
          </p:cNvPr>
          <p:cNvGrpSpPr/>
          <p:nvPr/>
        </p:nvGrpSpPr>
        <p:grpSpPr>
          <a:xfrm>
            <a:off x="10864426" y="-52328"/>
            <a:ext cx="1327574" cy="366101"/>
            <a:chOff x="-1726874" y="2195400"/>
            <a:chExt cx="1901502" cy="535739"/>
          </a:xfrm>
        </p:grpSpPr>
        <p:sp>
          <p:nvSpPr>
            <p:cNvPr id="3" name="Rechteck">
              <a:extLst>
                <a:ext uri="{FF2B5EF4-FFF2-40B4-BE49-F238E27FC236}">
                  <a16:creationId xmlns:a16="http://schemas.microsoft.com/office/drawing/2014/main" id="{840CABC6-0B87-4125-8516-4A9B8027BB5C}"/>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D9E58285-69FC-4111-8337-7BFE52AA4D84}"/>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BC1FC939-4FAF-4934-9B52-842946B7D683}"/>
              </a:ext>
            </a:extLst>
          </p:cNvPr>
          <p:cNvSpPr txBox="1"/>
          <p:nvPr/>
        </p:nvSpPr>
        <p:spPr>
          <a:xfrm>
            <a:off x="7581901" y="6522096"/>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pic>
        <p:nvPicPr>
          <p:cNvPr id="7" name="Picture 6">
            <a:extLst>
              <a:ext uri="{FF2B5EF4-FFF2-40B4-BE49-F238E27FC236}">
                <a16:creationId xmlns:a16="http://schemas.microsoft.com/office/drawing/2014/main" id="{13B05C37-1F4A-442E-80A8-D9835696F3FD}"/>
              </a:ext>
            </a:extLst>
          </p:cNvPr>
          <p:cNvPicPr>
            <a:picLocks noChangeAspect="1"/>
          </p:cNvPicPr>
          <p:nvPr/>
        </p:nvPicPr>
        <p:blipFill>
          <a:blip r:embed="rId2">
            <a:alphaModFix amt="20000"/>
          </a:blip>
          <a:stretch>
            <a:fillRect/>
          </a:stretch>
        </p:blipFill>
        <p:spPr>
          <a:xfrm>
            <a:off x="3107072" y="1497871"/>
            <a:ext cx="6866979" cy="4860895"/>
          </a:xfrm>
          <a:prstGeom prst="rect">
            <a:avLst/>
          </a:prstGeom>
        </p:spPr>
      </p:pic>
      <p:sp>
        <p:nvSpPr>
          <p:cNvPr id="8" name="TextBox 7">
            <a:extLst>
              <a:ext uri="{FF2B5EF4-FFF2-40B4-BE49-F238E27FC236}">
                <a16:creationId xmlns:a16="http://schemas.microsoft.com/office/drawing/2014/main" id="{D35E373B-C2CF-4324-99ED-A801820554D0}"/>
              </a:ext>
            </a:extLst>
          </p:cNvPr>
          <p:cNvSpPr txBox="1"/>
          <p:nvPr/>
        </p:nvSpPr>
        <p:spPr>
          <a:xfrm>
            <a:off x="2027751" y="2422218"/>
            <a:ext cx="2498858" cy="1130291"/>
          </a:xfrm>
          <a:prstGeom prst="rect">
            <a:avLst/>
          </a:prstGeom>
          <a:solidFill>
            <a:srgbClr val="B3B340">
              <a:lumMod val="40000"/>
              <a:lumOff val="60000"/>
            </a:srgbClr>
          </a:solidFill>
        </p:spPr>
        <p:txBody>
          <a:bodyPr wrap="square" lIns="144000" tIns="72000" rIns="144000" bIns="72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161622"/>
                </a:solidFill>
                <a:effectLst/>
                <a:uLnTx/>
                <a:uFillTx/>
              </a:rPr>
              <a:t>Nếu</a:t>
            </a:r>
            <a:r>
              <a:rPr kumimoji="0" lang="en-GB" sz="1600" b="0" i="0" u="none" strike="noStrike" kern="0" cap="none" spc="0" normalizeH="0" baseline="0" noProof="0" dirty="0">
                <a:ln>
                  <a:noFill/>
                </a:ln>
                <a:solidFill>
                  <a:srgbClr val="161622"/>
                </a:solidFill>
                <a:effectLst/>
                <a:uLnTx/>
                <a:uFillTx/>
              </a:rPr>
              <a:t> </a:t>
            </a:r>
            <a:r>
              <a:rPr kumimoji="0" lang="en-GB" sz="1600" b="0" i="0" u="none" strike="noStrike" kern="0" cap="none" spc="0" normalizeH="0" baseline="0" noProof="0" dirty="0" err="1">
                <a:ln>
                  <a:noFill/>
                </a:ln>
                <a:solidFill>
                  <a:srgbClr val="161622"/>
                </a:solidFill>
                <a:effectLst/>
                <a:uLnTx/>
                <a:uFillTx/>
              </a:rPr>
              <a:t>bạch</a:t>
            </a:r>
            <a:r>
              <a:rPr kumimoji="0" lang="en-GB" sz="1600" b="0" i="0" u="none" strike="noStrike" kern="0" cap="none" spc="0" normalizeH="0" baseline="0" noProof="0" dirty="0">
                <a:ln>
                  <a:noFill/>
                </a:ln>
                <a:solidFill>
                  <a:srgbClr val="161622"/>
                </a:solidFill>
                <a:effectLst/>
                <a:uLnTx/>
                <a:uFillTx/>
              </a:rPr>
              <a:t> </a:t>
            </a:r>
            <a:r>
              <a:rPr kumimoji="0" lang="en-GB" sz="1600" b="0" i="0" u="none" strike="noStrike" kern="0" cap="none" spc="0" normalizeH="0" baseline="0" noProof="0" dirty="0" err="1">
                <a:ln>
                  <a:noFill/>
                </a:ln>
                <a:solidFill>
                  <a:srgbClr val="161622"/>
                </a:solidFill>
                <a:effectLst/>
                <a:uLnTx/>
                <a:uFillTx/>
              </a:rPr>
              <a:t>cầu</a:t>
            </a:r>
            <a:r>
              <a:rPr kumimoji="0" lang="en-GB" sz="1600" b="0" i="0" u="none" strike="noStrike" kern="0" cap="none" spc="0" normalizeH="0" baseline="0" noProof="0" dirty="0">
                <a:ln>
                  <a:noFill/>
                </a:ln>
                <a:solidFill>
                  <a:srgbClr val="161622"/>
                </a:solidFill>
                <a:effectLst/>
                <a:uLnTx/>
                <a:uFillTx/>
              </a:rPr>
              <a:t> </a:t>
            </a:r>
            <a:r>
              <a:rPr kumimoji="0" lang="en-GB" sz="1600" b="0" i="0" u="none" strike="noStrike" kern="0" cap="none" spc="0" normalizeH="0" baseline="0" noProof="0" dirty="0" err="1">
                <a:ln>
                  <a:noFill/>
                </a:ln>
                <a:solidFill>
                  <a:srgbClr val="161622"/>
                </a:solidFill>
                <a:effectLst/>
                <a:uLnTx/>
                <a:uFillTx/>
              </a:rPr>
              <a:t>ái</a:t>
            </a:r>
            <a:r>
              <a:rPr kumimoji="0" lang="en-GB" sz="1600" b="0" i="0" u="none" strike="noStrike" kern="0" cap="none" spc="0" normalizeH="0" baseline="0" noProof="0" dirty="0">
                <a:ln>
                  <a:noFill/>
                </a:ln>
                <a:solidFill>
                  <a:srgbClr val="161622"/>
                </a:solidFill>
                <a:effectLst/>
                <a:uLnTx/>
                <a:uFillTx/>
              </a:rPr>
              <a:t> </a:t>
            </a:r>
            <a:r>
              <a:rPr kumimoji="0" lang="en-GB" sz="1600" b="0" i="0" u="none" strike="noStrike" kern="0" cap="none" spc="0" normalizeH="0" baseline="0" noProof="0" dirty="0" err="1">
                <a:ln>
                  <a:noFill/>
                </a:ln>
                <a:solidFill>
                  <a:srgbClr val="161622"/>
                </a:solidFill>
                <a:effectLst/>
                <a:uLnTx/>
                <a:uFillTx/>
              </a:rPr>
              <a:t>toan</a:t>
            </a:r>
            <a:r>
              <a:rPr kumimoji="0" lang="en-GB" sz="1600" b="0" i="0" u="none" strike="noStrike" kern="0" cap="none" spc="0" normalizeH="0" baseline="0" noProof="0" dirty="0">
                <a:ln>
                  <a:noFill/>
                </a:ln>
                <a:solidFill>
                  <a:srgbClr val="161622"/>
                </a:solidFill>
                <a:effectLst/>
                <a:uLnTx/>
                <a:uFillTx/>
              </a:rPr>
              <a:t> </a:t>
            </a:r>
            <a:r>
              <a:rPr kumimoji="0" lang="en-GB" sz="1600" b="1" i="0" u="none" strike="noStrike" kern="0" cap="none" spc="0" normalizeH="0" baseline="0" noProof="0" dirty="0">
                <a:ln>
                  <a:noFill/>
                </a:ln>
                <a:solidFill>
                  <a:srgbClr val="161622"/>
                </a:solidFill>
                <a:effectLst/>
                <a:uLnTx/>
                <a:uFillTx/>
              </a:rPr>
              <a:t> ≥300 </a:t>
            </a:r>
            <a:r>
              <a:rPr kumimoji="0" lang="en-GB" sz="1600" b="1" i="0" u="none" strike="noStrike" kern="0" cap="none" spc="0" normalizeH="0" baseline="0" noProof="0" dirty="0" err="1">
                <a:ln>
                  <a:noFill/>
                </a:ln>
                <a:solidFill>
                  <a:srgbClr val="161622"/>
                </a:solidFill>
                <a:effectLst/>
                <a:uLnTx/>
                <a:uFillTx/>
              </a:rPr>
              <a:t>tế</a:t>
            </a:r>
            <a:r>
              <a:rPr kumimoji="0" lang="en-GB" sz="1600" b="1" i="0" u="none" strike="noStrike" kern="0" cap="none" spc="0" normalizeH="0" baseline="0" noProof="0" dirty="0">
                <a:ln>
                  <a:noFill/>
                </a:ln>
                <a:solidFill>
                  <a:srgbClr val="161622"/>
                </a:solidFill>
                <a:effectLst/>
                <a:uLnTx/>
                <a:uFillTx/>
              </a:rPr>
              <a:t> </a:t>
            </a:r>
            <a:r>
              <a:rPr kumimoji="0" lang="en-GB" sz="1600" b="1" i="0" u="none" strike="noStrike" kern="0" cap="none" spc="0" normalizeH="0" baseline="0" noProof="0" dirty="0" err="1">
                <a:ln>
                  <a:noFill/>
                </a:ln>
                <a:solidFill>
                  <a:srgbClr val="161622"/>
                </a:solidFill>
                <a:effectLst/>
                <a:uLnTx/>
                <a:uFillTx/>
              </a:rPr>
              <a:t>bào</a:t>
            </a:r>
            <a:r>
              <a:rPr kumimoji="0" lang="en-GB" sz="1600" b="1" i="0" u="none" strike="noStrike" kern="0" cap="none" spc="0" normalizeH="0" baseline="0" noProof="0" dirty="0">
                <a:ln>
                  <a:noFill/>
                </a:ln>
                <a:solidFill>
                  <a:srgbClr val="161622"/>
                </a:solidFill>
                <a:effectLst/>
                <a:uLnTx/>
                <a:uFillTx/>
              </a:rPr>
              <a:t>/µL </a:t>
            </a:r>
            <a:r>
              <a:rPr kumimoji="0" lang="en-GB" sz="1600" b="1" i="0" u="none" strike="noStrike" kern="0" cap="none" spc="0" normalizeH="0" baseline="0" noProof="0" dirty="0" err="1">
                <a:ln>
                  <a:noFill/>
                </a:ln>
                <a:solidFill>
                  <a:srgbClr val="161622"/>
                </a:solidFill>
                <a:effectLst/>
                <a:uLnTx/>
                <a:uFillTx/>
              </a:rPr>
              <a:t>máu</a:t>
            </a:r>
            <a:r>
              <a:rPr kumimoji="0" lang="en-GB" sz="1600" b="1" i="0" u="none" strike="noStrike" kern="0" cap="none" spc="0" normalizeH="0" baseline="0" noProof="0" dirty="0">
                <a:ln>
                  <a:noFill/>
                </a:ln>
                <a:solidFill>
                  <a:srgbClr val="161622"/>
                </a:solidFill>
                <a:effectLst/>
                <a:uLnTx/>
                <a:uFillTx/>
              </a:rPr>
              <a:t>, </a:t>
            </a:r>
            <a:r>
              <a:rPr kumimoji="0" lang="en-GB" sz="1600" b="0" i="0" u="none" strike="noStrike" kern="0" cap="none" spc="0" normalizeH="0" baseline="0" noProof="0" dirty="0" err="1">
                <a:ln>
                  <a:noFill/>
                </a:ln>
                <a:solidFill>
                  <a:srgbClr val="161622"/>
                </a:solidFill>
                <a:effectLst/>
                <a:uLnTx/>
                <a:uFillTx/>
              </a:rPr>
              <a:t>nên</a:t>
            </a:r>
            <a:r>
              <a:rPr kumimoji="0" lang="en-GB" sz="1600" b="0" i="0" u="none" strike="noStrike" kern="0" cap="none" spc="0" normalizeH="0" baseline="0" noProof="0" dirty="0">
                <a:ln>
                  <a:noFill/>
                </a:ln>
                <a:solidFill>
                  <a:srgbClr val="161622"/>
                </a:solidFill>
                <a:effectLst/>
                <a:uLnTx/>
                <a:uFillTx/>
              </a:rPr>
              <a:t> </a:t>
            </a:r>
            <a:r>
              <a:rPr kumimoji="0" lang="en-GB" sz="1600" b="0" i="0" u="none" strike="noStrike" kern="0" cap="none" spc="0" normalizeH="0" baseline="0" noProof="0" dirty="0" err="1">
                <a:ln>
                  <a:noFill/>
                </a:ln>
                <a:solidFill>
                  <a:srgbClr val="161622"/>
                </a:solidFill>
                <a:effectLst/>
                <a:uLnTx/>
                <a:uFillTx/>
              </a:rPr>
              <a:t>sử</a:t>
            </a:r>
            <a:r>
              <a:rPr kumimoji="0" lang="en-GB" sz="1600" b="0" i="0" u="none" strike="noStrike" kern="0" cap="none" spc="0" normalizeH="0" baseline="0" noProof="0" dirty="0">
                <a:ln>
                  <a:noFill/>
                </a:ln>
                <a:solidFill>
                  <a:srgbClr val="161622"/>
                </a:solidFill>
                <a:effectLst/>
                <a:uLnTx/>
                <a:uFillTx/>
              </a:rPr>
              <a:t> </a:t>
            </a:r>
            <a:r>
              <a:rPr kumimoji="0" lang="en-GB" sz="1600" b="0" i="0" u="none" strike="noStrike" kern="0" cap="none" spc="0" normalizeH="0" baseline="0" noProof="0" dirty="0" err="1">
                <a:ln>
                  <a:noFill/>
                </a:ln>
                <a:solidFill>
                  <a:srgbClr val="161622"/>
                </a:solidFill>
                <a:effectLst/>
                <a:uLnTx/>
                <a:uFillTx/>
              </a:rPr>
              <a:t>dụng</a:t>
            </a:r>
            <a:r>
              <a:rPr kumimoji="0" lang="en-GB" sz="1600" b="0" i="0" u="none" strike="noStrike" kern="0" cap="none" spc="0" normalizeH="0" baseline="0" noProof="0" dirty="0">
                <a:ln>
                  <a:noFill/>
                </a:ln>
                <a:solidFill>
                  <a:srgbClr val="161622"/>
                </a:solidFill>
                <a:effectLst/>
                <a:uLnTx/>
                <a:uFillTx/>
              </a:rPr>
              <a:t> ICS/LABA/LAMA </a:t>
            </a:r>
            <a:endParaRPr kumimoji="0" lang="en-GB" sz="1600" b="1" i="0" u="none" strike="noStrike" kern="0" cap="none" spc="0" normalizeH="0" baseline="30000" noProof="0" dirty="0">
              <a:ln>
                <a:noFill/>
              </a:ln>
              <a:solidFill>
                <a:srgbClr val="161622"/>
              </a:solidFill>
              <a:effectLst/>
              <a:uLnTx/>
              <a:uFillTx/>
            </a:endParaRPr>
          </a:p>
        </p:txBody>
      </p:sp>
      <p:pic>
        <p:nvPicPr>
          <p:cNvPr id="9" name="Picture 8">
            <a:extLst>
              <a:ext uri="{FF2B5EF4-FFF2-40B4-BE49-F238E27FC236}">
                <a16:creationId xmlns:a16="http://schemas.microsoft.com/office/drawing/2014/main" id="{876ED1D7-67CD-429F-8770-1D0317E2CF1D}"/>
              </a:ext>
            </a:extLst>
          </p:cNvPr>
          <p:cNvPicPr>
            <a:picLocks noChangeAspect="1"/>
          </p:cNvPicPr>
          <p:nvPr/>
        </p:nvPicPr>
        <p:blipFill rotWithShape="1">
          <a:blip r:embed="rId3"/>
          <a:srcRect l="27426" t="57305" r="28927" b="36584"/>
          <a:stretch/>
        </p:blipFill>
        <p:spPr>
          <a:xfrm>
            <a:off x="1852228" y="5415243"/>
            <a:ext cx="8121823" cy="1030786"/>
          </a:xfrm>
          <a:prstGeom prst="rect">
            <a:avLst/>
          </a:prstGeom>
          <a:ln w="57150">
            <a:solidFill>
              <a:srgbClr val="E9AF10"/>
            </a:solidFill>
          </a:ln>
        </p:spPr>
      </p:pic>
      <p:pic>
        <p:nvPicPr>
          <p:cNvPr id="10" name="Picture 9">
            <a:extLst>
              <a:ext uri="{FF2B5EF4-FFF2-40B4-BE49-F238E27FC236}">
                <a16:creationId xmlns:a16="http://schemas.microsoft.com/office/drawing/2014/main" id="{A57ECCA2-7103-41AD-8263-2E581CB57F07}"/>
              </a:ext>
            </a:extLst>
          </p:cNvPr>
          <p:cNvPicPr>
            <a:picLocks noChangeAspect="1"/>
          </p:cNvPicPr>
          <p:nvPr/>
        </p:nvPicPr>
        <p:blipFill rotWithShape="1">
          <a:blip r:embed="rId4"/>
          <a:srcRect l="27191" t="60014" r="28055" b="33668"/>
          <a:stretch/>
        </p:blipFill>
        <p:spPr>
          <a:xfrm>
            <a:off x="1813882" y="4188984"/>
            <a:ext cx="8187601" cy="1023852"/>
          </a:xfrm>
          <a:prstGeom prst="rect">
            <a:avLst/>
          </a:prstGeom>
          <a:ln w="57150">
            <a:solidFill>
              <a:srgbClr val="E9AF10"/>
            </a:solidFill>
          </a:ln>
        </p:spPr>
      </p:pic>
      <p:sp>
        <p:nvSpPr>
          <p:cNvPr id="11" name="Rectangle 10">
            <a:extLst>
              <a:ext uri="{FF2B5EF4-FFF2-40B4-BE49-F238E27FC236}">
                <a16:creationId xmlns:a16="http://schemas.microsoft.com/office/drawing/2014/main" id="{103397F0-480E-469D-83DA-03B56E849643}"/>
              </a:ext>
            </a:extLst>
          </p:cNvPr>
          <p:cNvSpPr/>
          <p:nvPr/>
        </p:nvSpPr>
        <p:spPr>
          <a:xfrm>
            <a:off x="2000019" y="4250321"/>
            <a:ext cx="8001464" cy="734468"/>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defTabSz="914400" eaLnBrk="1" fontAlgn="auto" latinLnBrk="0" hangingPunct="1">
              <a:lnSpc>
                <a:spcPct val="100000"/>
              </a:lnSpc>
              <a:spcBef>
                <a:spcPts val="0"/>
              </a:spcBef>
              <a:spcAft>
                <a:spcPts val="0"/>
              </a:spcAft>
              <a:buClr>
                <a:srgbClr val="FFCC00"/>
              </a:buClr>
              <a:buSzTx/>
              <a:buFont typeface="Wingdings" panose="05000000000000000000" pitchFamily="2" charset="2"/>
              <a:buChar char="Ø"/>
              <a:tabLst/>
              <a:defRPr/>
            </a:pP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Không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khuyến</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cáo</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dùng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ICS/LABA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cho</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COPD.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Nếu</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có</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chỉ</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định</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của</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ICS,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phác</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đồ</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ICS/LABA/LAMA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được</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ưu</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tiên</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vì</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bằng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chứng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tốt</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hơn</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ICS/LABA</a:t>
            </a:r>
          </a:p>
        </p:txBody>
      </p:sp>
      <p:sp>
        <p:nvSpPr>
          <p:cNvPr id="12" name="Rectangle 11">
            <a:extLst>
              <a:ext uri="{FF2B5EF4-FFF2-40B4-BE49-F238E27FC236}">
                <a16:creationId xmlns:a16="http://schemas.microsoft.com/office/drawing/2014/main" id="{4433A1FD-106B-413C-AA62-0E9C0CAA253D}"/>
              </a:ext>
            </a:extLst>
          </p:cNvPr>
          <p:cNvSpPr/>
          <p:nvPr/>
        </p:nvSpPr>
        <p:spPr>
          <a:xfrm>
            <a:off x="2000019" y="5509154"/>
            <a:ext cx="7727416" cy="734468"/>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defTabSz="914400" eaLnBrk="1" fontAlgn="auto" latinLnBrk="0" hangingPunct="1">
              <a:lnSpc>
                <a:spcPct val="100000"/>
              </a:lnSpc>
              <a:spcBef>
                <a:spcPts val="0"/>
              </a:spcBef>
              <a:spcAft>
                <a:spcPts val="0"/>
              </a:spcAft>
              <a:buClr>
                <a:srgbClr val="FFCC00"/>
              </a:buClr>
              <a:buSzTx/>
              <a:buFont typeface="Wingdings" panose="05000000000000000000" pitchFamily="2" charset="2"/>
              <a:buChar char="Ø"/>
              <a:tabLst/>
              <a:defRPr/>
            </a:pP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Nếu</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bệnh</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nhân</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COPD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đồng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mắc</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hen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thì</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nên</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điều</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trị</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theo</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hướng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hen, do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đó</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sử</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dụng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ICS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là</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bắt</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buộc</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trong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trường</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hợp</a:t>
            </a:r>
            <a:r>
              <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US" sz="18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này</a:t>
            </a:r>
            <a:endParaRPr kumimoji="0" lang="en-US" sz="1800" b="0" i="0" u="none" strike="noStrike" kern="0" cap="none" spc="0" normalizeH="0" baseline="0" noProof="0" dirty="0">
              <a:ln>
                <a:noFill/>
              </a:ln>
              <a:solidFill>
                <a:srgbClr val="161622"/>
              </a:solidFill>
              <a:effectLst/>
              <a:uLnTx/>
              <a:uFillTx/>
              <a:latin typeface="+mj-lt"/>
              <a:ea typeface="+mn-ea"/>
              <a:cs typeface="Arial" panose="020B0604020202020204" pitchFamily="34" charset="0"/>
            </a:endParaRPr>
          </a:p>
        </p:txBody>
      </p:sp>
      <p:pic>
        <p:nvPicPr>
          <p:cNvPr id="13" name="Picture 12">
            <a:extLst>
              <a:ext uri="{FF2B5EF4-FFF2-40B4-BE49-F238E27FC236}">
                <a16:creationId xmlns:a16="http://schemas.microsoft.com/office/drawing/2014/main" id="{CB4D58C4-E39F-429F-A522-4656779D6E14}"/>
              </a:ext>
            </a:extLst>
          </p:cNvPr>
          <p:cNvPicPr>
            <a:picLocks noChangeAspect="1"/>
          </p:cNvPicPr>
          <p:nvPr/>
        </p:nvPicPr>
        <p:blipFill rotWithShape="1">
          <a:blip r:embed="rId2">
            <a:alphaModFix/>
          </a:blip>
          <a:srcRect l="25834" t="18026" r="4735" b="53287"/>
          <a:stretch/>
        </p:blipFill>
        <p:spPr>
          <a:xfrm>
            <a:off x="4866293" y="2360510"/>
            <a:ext cx="4768073" cy="1394406"/>
          </a:xfrm>
          <a:prstGeom prst="rect">
            <a:avLst/>
          </a:prstGeom>
        </p:spPr>
      </p:pic>
      <p:sp>
        <p:nvSpPr>
          <p:cNvPr id="14" name="Title 13">
            <a:extLst>
              <a:ext uri="{FF2B5EF4-FFF2-40B4-BE49-F238E27FC236}">
                <a16:creationId xmlns:a16="http://schemas.microsoft.com/office/drawing/2014/main" id="{8368E934-5E19-46BB-858C-AB410F31251B}"/>
              </a:ext>
            </a:extLst>
          </p:cNvPr>
          <p:cNvSpPr>
            <a:spLocks noGrp="1"/>
          </p:cNvSpPr>
          <p:nvPr>
            <p:ph type="title"/>
          </p:nvPr>
        </p:nvSpPr>
        <p:spPr/>
        <p:txBody>
          <a:bodyPr/>
          <a:lstStyle/>
          <a:p>
            <a:r>
              <a:rPr lang="vi-VN" dirty="0"/>
              <a:t>LAMA/LABA ĐƯỢC ƯU TIÊN Ở GOLD E</a:t>
            </a:r>
          </a:p>
        </p:txBody>
      </p:sp>
      <p:sp>
        <p:nvSpPr>
          <p:cNvPr id="15" name="Content Placeholder 14">
            <a:extLst>
              <a:ext uri="{FF2B5EF4-FFF2-40B4-BE49-F238E27FC236}">
                <a16:creationId xmlns:a16="http://schemas.microsoft.com/office/drawing/2014/main" id="{6AAD9BB0-0600-4913-9277-D694BE6C6E02}"/>
              </a:ext>
            </a:extLst>
          </p:cNvPr>
          <p:cNvSpPr>
            <a:spLocks noGrp="1"/>
          </p:cNvSpPr>
          <p:nvPr>
            <p:ph idx="1"/>
          </p:nvPr>
        </p:nvSpPr>
        <p:spPr/>
        <p:txBody>
          <a:bodyPr/>
          <a:lstStyle/>
          <a:p>
            <a:endParaRPr lang="vi-VN"/>
          </a:p>
        </p:txBody>
      </p:sp>
      <p:sp>
        <p:nvSpPr>
          <p:cNvPr id="16" name="Text Placeholder 15">
            <a:extLst>
              <a:ext uri="{FF2B5EF4-FFF2-40B4-BE49-F238E27FC236}">
                <a16:creationId xmlns:a16="http://schemas.microsoft.com/office/drawing/2014/main" id="{83E263CA-C00E-46F2-87A8-D182897FA732}"/>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945834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7ACC5-8E6F-4286-8A56-BE6BE9EB53F6}"/>
              </a:ext>
            </a:extLst>
          </p:cNvPr>
          <p:cNvPicPr>
            <a:picLocks noChangeAspect="1"/>
          </p:cNvPicPr>
          <p:nvPr/>
        </p:nvPicPr>
        <p:blipFill>
          <a:blip r:embed="rId2"/>
          <a:stretch>
            <a:fillRect/>
          </a:stretch>
        </p:blipFill>
        <p:spPr>
          <a:xfrm>
            <a:off x="501387" y="1843660"/>
            <a:ext cx="4848370" cy="2880740"/>
          </a:xfrm>
          <a:prstGeom prst="rect">
            <a:avLst/>
          </a:prstGeom>
          <a:ln w="12700">
            <a:solidFill>
              <a:srgbClr val="58646E"/>
            </a:solidFill>
          </a:ln>
        </p:spPr>
      </p:pic>
      <p:grpSp>
        <p:nvGrpSpPr>
          <p:cNvPr id="3" name="Titel 1">
            <a:extLst>
              <a:ext uri="{FF2B5EF4-FFF2-40B4-BE49-F238E27FC236}">
                <a16:creationId xmlns:a16="http://schemas.microsoft.com/office/drawing/2014/main" id="{45F01141-CB01-4ECA-9551-2971EC3F0AF9}"/>
              </a:ext>
            </a:extLst>
          </p:cNvPr>
          <p:cNvGrpSpPr/>
          <p:nvPr/>
        </p:nvGrpSpPr>
        <p:grpSpPr>
          <a:xfrm>
            <a:off x="10864426" y="-52328"/>
            <a:ext cx="1327574" cy="366101"/>
            <a:chOff x="-1726874" y="2195400"/>
            <a:chExt cx="1901502" cy="535739"/>
          </a:xfrm>
        </p:grpSpPr>
        <p:sp>
          <p:nvSpPr>
            <p:cNvPr id="4" name="Rechteck">
              <a:extLst>
                <a:ext uri="{FF2B5EF4-FFF2-40B4-BE49-F238E27FC236}">
                  <a16:creationId xmlns:a16="http://schemas.microsoft.com/office/drawing/2014/main" id="{025A8BCC-7AED-41EE-A302-75BE33D962C2}"/>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5" name="GOLD® 2020">
              <a:extLst>
                <a:ext uri="{FF2B5EF4-FFF2-40B4-BE49-F238E27FC236}">
                  <a16:creationId xmlns:a16="http://schemas.microsoft.com/office/drawing/2014/main" id="{24097CB0-6E0D-4D97-8B1C-B43B72B7284D}"/>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7" name="TextBox 6">
            <a:extLst>
              <a:ext uri="{FF2B5EF4-FFF2-40B4-BE49-F238E27FC236}">
                <a16:creationId xmlns:a16="http://schemas.microsoft.com/office/drawing/2014/main" id="{EE6CE268-4D29-4CE1-A12C-50350F2734B8}"/>
              </a:ext>
            </a:extLst>
          </p:cNvPr>
          <p:cNvSpPr txBox="1"/>
          <p:nvPr/>
        </p:nvSpPr>
        <p:spPr>
          <a:xfrm>
            <a:off x="2064810" y="6114335"/>
            <a:ext cx="7086601" cy="743665"/>
          </a:xfrm>
          <a:prstGeom prst="rect">
            <a:avLst/>
          </a:prstGeom>
          <a:noFill/>
        </p:spPr>
        <p:txBody>
          <a:bodyPr wrap="square" rtlCol="0">
            <a:sp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ea typeface="Calibri" panose="020F0502020204030204" pitchFamily="34" charset="0"/>
              </a:rPr>
              <a:t>ICS, inhaled corticosteroid.</a:t>
            </a:r>
            <a:br>
              <a:rPr kumimoji="0" lang="en-GB" sz="1000" b="0" i="0" u="none" strike="noStrike" kern="0" cap="none" spc="0" normalizeH="0" baseline="0" noProof="0" dirty="0">
                <a:ln>
                  <a:noFill/>
                </a:ln>
                <a:solidFill>
                  <a:srgbClr val="FFFFFF">
                    <a:lumMod val="50000"/>
                  </a:srgbClr>
                </a:solidFill>
                <a:effectLst/>
                <a:uLnTx/>
                <a:uFillTx/>
                <a:ea typeface="Calibri" panose="020F0502020204030204" pitchFamily="34" charset="0"/>
              </a:rPr>
            </a:b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 </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ea typeface="Calibri" panose="020F0502020204030204" pitchFamily="34" charset="0"/>
              </a:rPr>
              <a:t>1. Global Initiative for Chronic Obstructive Lung Disease Strategy Report 2022.; 2. </a:t>
            </a: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 </a:t>
            </a:r>
            <a:endParaRPr kumimoji="0" lang="en-GB" sz="1000" b="0" i="0" u="none" strike="noStrike" kern="0" cap="none" spc="0" normalizeH="0" baseline="0" noProof="0" dirty="0">
              <a:ln>
                <a:noFill/>
              </a:ln>
              <a:solidFill>
                <a:srgbClr val="FFFFFF">
                  <a:lumMod val="50000"/>
                </a:srgbClr>
              </a:solidFill>
              <a:effectLst/>
              <a:uLnTx/>
              <a:uFillTx/>
              <a:ea typeface="Calibri" panose="020F0502020204030204" pitchFamily="34" charset="0"/>
            </a:endParaRPr>
          </a:p>
        </p:txBody>
      </p:sp>
      <p:pic>
        <p:nvPicPr>
          <p:cNvPr id="8" name="Picture 7">
            <a:extLst>
              <a:ext uri="{FF2B5EF4-FFF2-40B4-BE49-F238E27FC236}">
                <a16:creationId xmlns:a16="http://schemas.microsoft.com/office/drawing/2014/main" id="{4FB8271F-BDB6-4478-A54E-40C48DCE460B}"/>
              </a:ext>
            </a:extLst>
          </p:cNvPr>
          <p:cNvPicPr>
            <a:picLocks noChangeAspect="1"/>
          </p:cNvPicPr>
          <p:nvPr/>
        </p:nvPicPr>
        <p:blipFill>
          <a:blip r:embed="rId3"/>
          <a:stretch>
            <a:fillRect/>
          </a:stretch>
        </p:blipFill>
        <p:spPr>
          <a:xfrm>
            <a:off x="5608111" y="1376484"/>
            <a:ext cx="6192739" cy="4904649"/>
          </a:xfrm>
          <a:prstGeom prst="rect">
            <a:avLst/>
          </a:prstGeom>
        </p:spPr>
      </p:pic>
      <p:sp>
        <p:nvSpPr>
          <p:cNvPr id="9" name="Arrow: Right 8">
            <a:extLst>
              <a:ext uri="{FF2B5EF4-FFF2-40B4-BE49-F238E27FC236}">
                <a16:creationId xmlns:a16="http://schemas.microsoft.com/office/drawing/2014/main" id="{87B96EE0-0197-41AA-86B5-C1CF1397CC57}"/>
              </a:ext>
            </a:extLst>
          </p:cNvPr>
          <p:cNvSpPr/>
          <p:nvPr/>
        </p:nvSpPr>
        <p:spPr>
          <a:xfrm rot="1881905">
            <a:off x="4924051" y="3371739"/>
            <a:ext cx="1368120" cy="535615"/>
          </a:xfrm>
          <a:prstGeom prst="rightArrow">
            <a:avLst>
              <a:gd name="adj1" fmla="val 50000"/>
              <a:gd name="adj2" fmla="val 50000"/>
            </a:avLst>
          </a:prstGeom>
          <a:solidFill>
            <a:srgbClr val="E9AF1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1994E72-19EC-4928-BA5D-701F89F34430}"/>
              </a:ext>
            </a:extLst>
          </p:cNvPr>
          <p:cNvSpPr/>
          <p:nvPr/>
        </p:nvSpPr>
        <p:spPr>
          <a:xfrm>
            <a:off x="2431841" y="2483608"/>
            <a:ext cx="1227210" cy="304520"/>
          </a:xfrm>
          <a:prstGeom prst="rect">
            <a:avLst/>
          </a:prstGeom>
          <a:noFill/>
          <a:ln w="57150" cap="flat" cmpd="sng" algn="ctr">
            <a:solidFill>
              <a:srgbClr val="FF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B9BCB6D0-B9AF-46FE-B8E6-2DE528DBDFDB}"/>
              </a:ext>
            </a:extLst>
          </p:cNvPr>
          <p:cNvSpPr>
            <a:spLocks noGrp="1"/>
          </p:cNvSpPr>
          <p:nvPr>
            <p:ph type="title"/>
          </p:nvPr>
        </p:nvSpPr>
        <p:spPr/>
        <p:txBody>
          <a:bodyPr>
            <a:noAutofit/>
          </a:bodyPr>
          <a:lstStyle/>
          <a:p>
            <a:r>
              <a:rPr lang="vi-VN" sz="2800" dirty="0"/>
              <a:t>YẾU TỐ CẦN CÂN NHẮC KHI KẾT HỢP ICS VỚI </a:t>
            </a:r>
            <a:br>
              <a:rPr lang="vi-VN" sz="2800" dirty="0"/>
            </a:br>
            <a:r>
              <a:rPr lang="vi-VN" sz="2800" dirty="0"/>
              <a:t>GPQ TÁC DỤNG KÉO DÀI </a:t>
            </a:r>
          </a:p>
        </p:txBody>
      </p:sp>
    </p:spTree>
    <p:extLst>
      <p:ext uri="{BB962C8B-B14F-4D97-AF65-F5344CB8AC3E}">
        <p14:creationId xmlns:p14="http://schemas.microsoft.com/office/powerpoint/2010/main" val="231579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8578C127-D232-42AE-BF19-E1A4BA04F46C}"/>
              </a:ext>
            </a:extLst>
          </p:cNvPr>
          <p:cNvGrpSpPr/>
          <p:nvPr/>
        </p:nvGrpSpPr>
        <p:grpSpPr>
          <a:xfrm>
            <a:off x="10864426" y="-52328"/>
            <a:ext cx="1327574" cy="366101"/>
            <a:chOff x="-1726874" y="2195400"/>
            <a:chExt cx="1901502" cy="535739"/>
          </a:xfrm>
        </p:grpSpPr>
        <p:sp>
          <p:nvSpPr>
            <p:cNvPr id="3" name="Rechteck">
              <a:extLst>
                <a:ext uri="{FF2B5EF4-FFF2-40B4-BE49-F238E27FC236}">
                  <a16:creationId xmlns:a16="http://schemas.microsoft.com/office/drawing/2014/main" id="{DE6E4062-4687-45D0-8B97-0E0AE7E167C8}"/>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C9A9FA2B-FFFA-44D0-8735-AE1E612D577E}"/>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59188AB4-1D30-4EA2-8384-22767F5C71B1}"/>
              </a:ext>
            </a:extLst>
          </p:cNvPr>
          <p:cNvSpPr txBox="1"/>
          <p:nvPr/>
        </p:nvSpPr>
        <p:spPr>
          <a:xfrm>
            <a:off x="7629526" y="6359560"/>
            <a:ext cx="56007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EBV, endobronchial valve; LVRS, lung volume reduction surgery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pic>
        <p:nvPicPr>
          <p:cNvPr id="7" name="Picture 6">
            <a:extLst>
              <a:ext uri="{FF2B5EF4-FFF2-40B4-BE49-F238E27FC236}">
                <a16:creationId xmlns:a16="http://schemas.microsoft.com/office/drawing/2014/main" id="{11F1E745-F0F6-4FCB-861F-804360630738}"/>
              </a:ext>
            </a:extLst>
          </p:cNvPr>
          <p:cNvPicPr>
            <a:picLocks noChangeAspect="1"/>
          </p:cNvPicPr>
          <p:nvPr/>
        </p:nvPicPr>
        <p:blipFill rotWithShape="1">
          <a:blip r:embed="rId2"/>
          <a:srcRect b="682"/>
          <a:stretch/>
        </p:blipFill>
        <p:spPr>
          <a:xfrm>
            <a:off x="2425173" y="1374866"/>
            <a:ext cx="6575952" cy="4984694"/>
          </a:xfrm>
          <a:prstGeom prst="rect">
            <a:avLst/>
          </a:prstGeom>
        </p:spPr>
      </p:pic>
      <p:sp>
        <p:nvSpPr>
          <p:cNvPr id="8" name="Title 7">
            <a:extLst>
              <a:ext uri="{FF2B5EF4-FFF2-40B4-BE49-F238E27FC236}">
                <a16:creationId xmlns:a16="http://schemas.microsoft.com/office/drawing/2014/main" id="{AC2E1040-3333-4B4E-A63F-D00B777F6313}"/>
              </a:ext>
            </a:extLst>
          </p:cNvPr>
          <p:cNvSpPr>
            <a:spLocks noGrp="1"/>
          </p:cNvSpPr>
          <p:nvPr>
            <p:ph type="title"/>
          </p:nvPr>
        </p:nvSpPr>
        <p:spPr/>
        <p:txBody>
          <a:bodyPr>
            <a:noAutofit/>
          </a:bodyPr>
          <a:lstStyle/>
          <a:p>
            <a:r>
              <a:rPr lang="vi-VN" sz="3600" dirty="0"/>
              <a:t>PHẪU THUẬT VÀ CAN THIỆP NỘI SOI PHẾ QUẢN</a:t>
            </a:r>
          </a:p>
        </p:txBody>
      </p:sp>
      <p:sp>
        <p:nvSpPr>
          <p:cNvPr id="9" name="Content Placeholder 8">
            <a:extLst>
              <a:ext uri="{FF2B5EF4-FFF2-40B4-BE49-F238E27FC236}">
                <a16:creationId xmlns:a16="http://schemas.microsoft.com/office/drawing/2014/main" id="{47EE72ED-8C1E-4AB3-888E-C54505AA4684}"/>
              </a:ext>
            </a:extLst>
          </p:cNvPr>
          <p:cNvSpPr>
            <a:spLocks noGrp="1"/>
          </p:cNvSpPr>
          <p:nvPr>
            <p:ph idx="1"/>
          </p:nvPr>
        </p:nvSpPr>
        <p:spPr/>
        <p:txBody>
          <a:bodyPr/>
          <a:lstStyle/>
          <a:p>
            <a:endParaRPr lang="vi-VN"/>
          </a:p>
        </p:txBody>
      </p:sp>
      <p:sp>
        <p:nvSpPr>
          <p:cNvPr id="10" name="Text Placeholder 9">
            <a:extLst>
              <a:ext uri="{FF2B5EF4-FFF2-40B4-BE49-F238E27FC236}">
                <a16:creationId xmlns:a16="http://schemas.microsoft.com/office/drawing/2014/main" id="{20461A70-0072-49C6-AA00-B123EA03BCD2}"/>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6291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A96EF12-3C43-4A68-BEBB-D0DC06728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01" y="1589088"/>
            <a:ext cx="5534923" cy="5164137"/>
          </a:xfrm>
          <a:prstGeom prst="rect">
            <a:avLst/>
          </a:prstGeom>
        </p:spPr>
      </p:pic>
      <p:sp>
        <p:nvSpPr>
          <p:cNvPr id="3" name="TextBox 2">
            <a:extLst>
              <a:ext uri="{FF2B5EF4-FFF2-40B4-BE49-F238E27FC236}">
                <a16:creationId xmlns:a16="http://schemas.microsoft.com/office/drawing/2014/main" id="{A1B9F55A-07D0-45A9-86BD-19652F28F949}"/>
              </a:ext>
            </a:extLst>
          </p:cNvPr>
          <p:cNvSpPr txBox="1"/>
          <p:nvPr/>
        </p:nvSpPr>
        <p:spPr>
          <a:xfrm>
            <a:off x="6477000" y="1893888"/>
            <a:ext cx="5334000" cy="2201862"/>
          </a:xfrm>
          <a:prstGeom prst="rect">
            <a:avLst/>
          </a:prstGeom>
          <a:solidFill>
            <a:schemeClr val="accent3">
              <a:lumMod val="20000"/>
              <a:lumOff val="80000"/>
            </a:schemeClr>
          </a:solidFill>
          <a:ln w="12700" cap="flat" cmpd="sng" algn="ctr">
            <a:solidFill>
              <a:srgbClr val="00206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285750" indent="-285750" defTabSz="914400" eaLnBrk="1" latinLnBrk="0" hangingPunct="1">
              <a:buFont typeface="Arial" panose="020B0604020202020204" pitchFamily="34" charset="0"/>
              <a:buChar char="•"/>
              <a:defRPr sz="1800">
                <a:solidFill>
                  <a:schemeClr val="lt1"/>
                </a:solidFill>
              </a:defRPr>
            </a:lvl1pPr>
            <a:lvl2pPr defTabSz="914400" eaLnBrk="1" latinLnBrk="0" hangingPunct="1">
              <a:defRPr sz="1800">
                <a:solidFill>
                  <a:schemeClr val="lt1"/>
                </a:solidFill>
                <a:latin typeface="+mn-lt"/>
                <a:cs typeface="+mn-cs"/>
              </a:defRPr>
            </a:lvl2pPr>
            <a:lvl3pPr defTabSz="914400" eaLnBrk="1" latinLnBrk="0" hangingPunct="1">
              <a:defRPr sz="1800">
                <a:solidFill>
                  <a:schemeClr val="lt1"/>
                </a:solidFill>
                <a:latin typeface="+mn-lt"/>
                <a:cs typeface="+mn-cs"/>
              </a:defRPr>
            </a:lvl3pPr>
            <a:lvl4pPr defTabSz="914400" eaLnBrk="1" latinLnBrk="0" hangingPunct="1">
              <a:defRPr sz="1800">
                <a:solidFill>
                  <a:schemeClr val="lt1"/>
                </a:solidFill>
                <a:latin typeface="+mn-lt"/>
                <a:cs typeface="+mn-cs"/>
              </a:defRPr>
            </a:lvl4pPr>
            <a:lvl5pPr defTabSz="914400" eaLnBrk="1" latinLnBrk="0" hangingPunct="1">
              <a:defRPr sz="1800">
                <a:solidFill>
                  <a:schemeClr val="lt1"/>
                </a:solidFill>
                <a:latin typeface="+mn-lt"/>
                <a:cs typeface="+mn-cs"/>
              </a:defRPr>
            </a:lvl5pPr>
            <a:lvl6pPr>
              <a:defRPr sz="1800">
                <a:solidFill>
                  <a:schemeClr val="lt1"/>
                </a:solidFill>
                <a:latin typeface="+mn-lt"/>
                <a:cs typeface="+mn-cs"/>
              </a:defRPr>
            </a:lvl6pPr>
            <a:lvl7pPr>
              <a:defRPr sz="1800">
                <a:solidFill>
                  <a:schemeClr val="lt1"/>
                </a:solidFill>
                <a:latin typeface="+mn-lt"/>
                <a:cs typeface="+mn-cs"/>
              </a:defRPr>
            </a:lvl7pPr>
            <a:lvl8pPr>
              <a:defRPr sz="1800">
                <a:solidFill>
                  <a:schemeClr val="lt1"/>
                </a:solidFill>
                <a:latin typeface="+mn-lt"/>
                <a:cs typeface="+mn-cs"/>
              </a:defRPr>
            </a:lvl8pPr>
            <a:lvl9pPr>
              <a:defRPr sz="1800">
                <a:solidFill>
                  <a:schemeClr val="lt1"/>
                </a:solidFill>
                <a:latin typeface="+mn-lt"/>
                <a:cs typeface="+mn-cs"/>
              </a:defRPr>
            </a:lvl9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Trường</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hợp</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bệnh</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nhân</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chủ</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yếu</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khó</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thở</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không</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nên</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sử</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dụng</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ICS:*</a:t>
            </a:r>
          </a:p>
          <a:p>
            <a:pPr marL="742950" marR="0" lvl="1"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Đổi</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dụng</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cụ</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hít</a:t>
            </a:r>
            <a:endPar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endParaRPr>
          </a:p>
          <a:p>
            <a:pPr marL="742950" marR="0" lvl="1"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Đổi</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phân</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tử</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thuốc</a:t>
            </a:r>
            <a:endPar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endParaRPr>
          </a:p>
          <a:p>
            <a:pPr marL="742950" marR="0" lvl="1"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Tiến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hành</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hoặc</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tăng</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cường</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điều</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trị</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không</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dược</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lý</a:t>
            </a:r>
            <a:endParaRPr kumimoji="0" lang="en-GB" sz="1400" b="0" i="0" u="none" strike="noStrike" kern="0" cap="none" spc="0" normalizeH="0" baseline="0" noProof="0" dirty="0">
              <a:ln>
                <a:noFill/>
              </a:ln>
              <a:solidFill>
                <a:srgbClr val="161622"/>
              </a:solidFill>
              <a:effectLst/>
              <a:highlight>
                <a:srgbClr val="FF00FF"/>
              </a:highlight>
              <a:uLnTx/>
              <a:uFillTx/>
              <a:latin typeface="+mj-lt"/>
              <a:ea typeface="+mn-ea"/>
              <a:cs typeface="Arial" panose="020B0604020202020204" pitchFamily="34" charset="0"/>
            </a:endParaRPr>
          </a:p>
          <a:p>
            <a:pPr marL="742950" marR="0" lvl="1"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Đánh</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giá</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nguyên</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nhân</a:t>
            </a:r>
            <a:r>
              <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400"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khác</a:t>
            </a:r>
            <a:endParaRPr kumimoji="0" lang="en-GB" sz="1400" b="0" i="0" u="none" strike="noStrike" kern="0" cap="none" spc="0" normalizeH="0" baseline="0" noProof="0" dirty="0">
              <a:ln>
                <a:noFill/>
              </a:ln>
              <a:solidFill>
                <a:srgbClr val="161622"/>
              </a:solidFill>
              <a:effectLst/>
              <a:uLnTx/>
              <a:uFillTx/>
              <a:latin typeface="+mj-lt"/>
              <a:ea typeface="+mn-ea"/>
              <a:cs typeface="Arial" panose="020B0604020202020204" pitchFamily="34" charset="0"/>
            </a:endParaRPr>
          </a:p>
          <a:p>
            <a:pPr marL="742950" marR="0" lvl="1"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000" b="0" i="0" u="none" strike="noStrike" kern="0" cap="none" spc="0" normalizeH="0" baseline="0" noProof="0" dirty="0">
              <a:ln>
                <a:noFill/>
              </a:ln>
              <a:solidFill>
                <a:srgbClr val="161622"/>
              </a:solidFill>
              <a:effectLst/>
              <a:uLnTx/>
              <a:uFillTx/>
              <a:latin typeface="+mj-lt"/>
              <a:ea typeface="+mn-ea"/>
              <a:cs typeface="Arial" panose="020B0604020202020204" pitchFamily="34" charset="0"/>
            </a:endParaRPr>
          </a:p>
          <a:p>
            <a:pPr marL="28575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Trừ</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khi</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có</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kèm</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đợt</a:t>
            </a:r>
            <a:r>
              <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b="0" i="0" u="none" strike="noStrike" kern="0" cap="none" spc="0" normalizeH="0" baseline="0" noProof="0" dirty="0" err="1">
                <a:ln>
                  <a:noFill/>
                </a:ln>
                <a:solidFill>
                  <a:srgbClr val="161622"/>
                </a:solidFill>
                <a:effectLst/>
                <a:uLnTx/>
                <a:uFillTx/>
                <a:latin typeface="+mj-lt"/>
                <a:ea typeface="+mn-ea"/>
                <a:cs typeface="Arial" panose="020B0604020202020204" pitchFamily="34" charset="0"/>
              </a:rPr>
              <a:t>cấp</a:t>
            </a:r>
            <a:endParaRPr kumimoji="0" lang="en-GB" b="0" i="0" u="none" strike="noStrike" kern="0" cap="none" spc="0" normalizeH="0" baseline="0" noProof="0" dirty="0">
              <a:ln>
                <a:noFill/>
              </a:ln>
              <a:solidFill>
                <a:srgbClr val="161622"/>
              </a:solidFill>
              <a:effectLst/>
              <a:uLnTx/>
              <a:uFillTx/>
              <a:latin typeface="+mj-lt"/>
              <a:ea typeface="+mn-ea"/>
              <a:cs typeface="Arial" panose="020B0604020202020204" pitchFamily="34" charset="0"/>
            </a:endParaRPr>
          </a:p>
        </p:txBody>
      </p:sp>
      <p:sp>
        <p:nvSpPr>
          <p:cNvPr id="4" name="TextBox 29">
            <a:extLst>
              <a:ext uri="{FF2B5EF4-FFF2-40B4-BE49-F238E27FC236}">
                <a16:creationId xmlns:a16="http://schemas.microsoft.com/office/drawing/2014/main" id="{3132896D-2DDF-4C46-A204-2E424993DD2B}"/>
              </a:ext>
            </a:extLst>
          </p:cNvPr>
          <p:cNvSpPr txBox="1"/>
          <p:nvPr/>
        </p:nvSpPr>
        <p:spPr>
          <a:xfrm>
            <a:off x="6477000" y="4280695"/>
            <a:ext cx="5315142" cy="1630359"/>
          </a:xfrm>
          <a:prstGeom prst="rect">
            <a:avLst/>
          </a:prstGeom>
          <a:solidFill>
            <a:schemeClr val="accent3">
              <a:lumMod val="20000"/>
              <a:lumOff val="80000"/>
            </a:schemeClr>
          </a:solidFill>
          <a:ln w="12700" cap="flat" cmpd="sng" algn="ctr">
            <a:solidFill>
              <a:srgbClr val="00206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Cân</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nhắc</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dùng</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ICS/LABA/LAMA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để</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phòng</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ngừa</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đợt</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cấp</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ở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những</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người</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có</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nhiều</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đợt</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cấp</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và</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tăng</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bạch</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cầu</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ái</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r>
              <a:rPr kumimoji="0" lang="en-GB" sz="1800" b="0" i="0" u="none" strike="noStrike" kern="1200" cap="none" spc="0" normalizeH="0" baseline="0" noProof="0" dirty="0" err="1">
                <a:ln>
                  <a:noFill/>
                </a:ln>
                <a:solidFill>
                  <a:srgbClr val="161622"/>
                </a:solidFill>
                <a:effectLst/>
                <a:uLnTx/>
                <a:uFillTx/>
                <a:latin typeface="+mj-lt"/>
                <a:ea typeface="+mn-ea"/>
                <a:cs typeface="Arial" panose="020B0604020202020204" pitchFamily="34" charset="0"/>
              </a:rPr>
              <a:t>toan</a:t>
            </a:r>
            <a:r>
              <a:rPr kumimoji="0" lang="en-GB" sz="1800" b="0" i="0" u="none" strike="noStrike" kern="1200" cap="none" spc="0" normalizeH="0" baseline="0" noProof="0" dirty="0">
                <a:ln>
                  <a:noFill/>
                </a:ln>
                <a:solidFill>
                  <a:srgbClr val="161622"/>
                </a:solidFill>
                <a:effectLst/>
                <a:uLnTx/>
                <a:uFillTx/>
                <a:latin typeface="+mj-lt"/>
                <a:ea typeface="+mn-ea"/>
                <a:cs typeface="Arial" panose="020B0604020202020204" pitchFamily="34" charset="0"/>
              </a:rPr>
              <a:t> </a:t>
            </a:r>
            <a:endParaRPr kumimoji="0" lang="en-GB" sz="1800" b="0" i="0" u="none" strike="noStrike" kern="1200" cap="none" spc="0" normalizeH="0" baseline="30000" noProof="0" dirty="0">
              <a:ln>
                <a:noFill/>
              </a:ln>
              <a:solidFill>
                <a:srgbClr val="161622"/>
              </a:solidFill>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DA9A413A-6376-4E79-AF49-BC5363D5421C}"/>
              </a:ext>
            </a:extLst>
          </p:cNvPr>
          <p:cNvSpPr txBox="1"/>
          <p:nvPr/>
        </p:nvSpPr>
        <p:spPr>
          <a:xfrm>
            <a:off x="6591300" y="6457890"/>
            <a:ext cx="5600700" cy="400110"/>
          </a:xfrm>
          <a:prstGeom prst="rect">
            <a:avLst/>
          </a:prstGeom>
          <a:noFill/>
        </p:spPr>
        <p:txBody>
          <a:bodyPr wrap="square" rtlCol="0">
            <a:spAutoFit/>
          </a:bodyPr>
          <a:lstStyle/>
          <a:p>
            <a:r>
              <a:rPr lang="en-GB" sz="1000" b="0" i="0" dirty="0">
                <a:solidFill>
                  <a:schemeClr val="bg1">
                    <a:lumMod val="50000"/>
                  </a:schemeClr>
                </a:solidFill>
                <a:effectLst/>
                <a:latin typeface="Arial" panose="020B0604020202020204" pitchFamily="34" charset="0"/>
                <a:cs typeface="Arial" panose="020B0604020202020204" pitchFamily="34" charset="0"/>
              </a:rPr>
              <a:t>© 2023 Global Initiative for Chronic Obstructive Lung Disease.</a:t>
            </a:r>
            <a:br>
              <a:rPr lang="en-GB" sz="1000" b="0" i="0" dirty="0">
                <a:solidFill>
                  <a:schemeClr val="bg1">
                    <a:lumMod val="50000"/>
                  </a:schemeClr>
                </a:solidFill>
                <a:effectLst/>
                <a:latin typeface="Arial" panose="020B0604020202020204" pitchFamily="34" charset="0"/>
                <a:cs typeface="Arial" panose="020B0604020202020204" pitchFamily="34" charset="0"/>
              </a:rPr>
            </a:br>
            <a:r>
              <a:rPr lang="en-GB" sz="1000" b="0" i="0" dirty="0">
                <a:solidFill>
                  <a:schemeClr val="bg1">
                    <a:lumMod val="50000"/>
                  </a:schemeClr>
                </a:solidFill>
                <a:effectLst/>
                <a:latin typeface="Arial" panose="020B0604020202020204" pitchFamily="34" charset="0"/>
                <a:cs typeface="Arial" panose="020B0604020202020204" pitchFamily="34" charset="0"/>
              </a:rPr>
              <a:t>Global Initiative for Chronic Obstructive Lung Disease Strategy Report 2023</a:t>
            </a:r>
            <a:endParaRPr lang="en-GB" sz="1000" dirty="0">
              <a:solidFill>
                <a:schemeClr val="bg1">
                  <a:lumMod val="50000"/>
                </a:schemeClr>
              </a:solidFill>
              <a:latin typeface="Arial" panose="020B0604020202020204" pitchFamily="34" charset="0"/>
              <a:cs typeface="Arial" panose="020B0604020202020204" pitchFamily="34" charset="0"/>
            </a:endParaRPr>
          </a:p>
        </p:txBody>
      </p:sp>
      <p:grpSp>
        <p:nvGrpSpPr>
          <p:cNvPr id="6" name="Titel 1">
            <a:extLst>
              <a:ext uri="{FF2B5EF4-FFF2-40B4-BE49-F238E27FC236}">
                <a16:creationId xmlns:a16="http://schemas.microsoft.com/office/drawing/2014/main" id="{FEE770CE-68ED-4C7A-BC41-3F779A5346BA}"/>
              </a:ext>
            </a:extLst>
          </p:cNvPr>
          <p:cNvGrpSpPr/>
          <p:nvPr/>
        </p:nvGrpSpPr>
        <p:grpSpPr>
          <a:xfrm>
            <a:off x="10864426" y="-52328"/>
            <a:ext cx="1327574" cy="366101"/>
            <a:chOff x="-1726874" y="2195400"/>
            <a:chExt cx="1901502" cy="535739"/>
          </a:xfrm>
        </p:grpSpPr>
        <p:sp>
          <p:nvSpPr>
            <p:cNvPr id="7" name="Rechteck">
              <a:extLst>
                <a:ext uri="{FF2B5EF4-FFF2-40B4-BE49-F238E27FC236}">
                  <a16:creationId xmlns:a16="http://schemas.microsoft.com/office/drawing/2014/main" id="{46A6CCBE-97AA-498F-9800-37DC75A736AD}"/>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8" name="GOLD® 2020">
              <a:extLst>
                <a:ext uri="{FF2B5EF4-FFF2-40B4-BE49-F238E27FC236}">
                  <a16:creationId xmlns:a16="http://schemas.microsoft.com/office/drawing/2014/main" id="{D6EDBD03-77DD-4275-820D-A82CBA7B990C}"/>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10" name="Title 9">
            <a:extLst>
              <a:ext uri="{FF2B5EF4-FFF2-40B4-BE49-F238E27FC236}">
                <a16:creationId xmlns:a16="http://schemas.microsoft.com/office/drawing/2014/main" id="{5B9B6A38-B3D5-4961-B683-7E5B1E2FFF35}"/>
              </a:ext>
            </a:extLst>
          </p:cNvPr>
          <p:cNvSpPr>
            <a:spLocks noGrp="1"/>
          </p:cNvSpPr>
          <p:nvPr>
            <p:ph type="title"/>
          </p:nvPr>
        </p:nvSpPr>
        <p:spPr/>
        <p:txBody>
          <a:bodyPr/>
          <a:lstStyle/>
          <a:p>
            <a:r>
              <a:rPr lang="vi-VN" dirty="0"/>
              <a:t>ĐIỀU TRỊ NỐI TIẾP</a:t>
            </a:r>
          </a:p>
        </p:txBody>
      </p:sp>
      <p:sp>
        <p:nvSpPr>
          <p:cNvPr id="11" name="Content Placeholder 10">
            <a:extLst>
              <a:ext uri="{FF2B5EF4-FFF2-40B4-BE49-F238E27FC236}">
                <a16:creationId xmlns:a16="http://schemas.microsoft.com/office/drawing/2014/main" id="{DBAA1B6B-75AA-4A7A-869D-5C8516C8A43C}"/>
              </a:ext>
            </a:extLst>
          </p:cNvPr>
          <p:cNvSpPr>
            <a:spLocks noGrp="1"/>
          </p:cNvSpPr>
          <p:nvPr>
            <p:ph idx="1"/>
          </p:nvPr>
        </p:nvSpPr>
        <p:spPr/>
        <p:txBody>
          <a:bodyPr/>
          <a:lstStyle/>
          <a:p>
            <a:endParaRPr lang="vi-VN"/>
          </a:p>
        </p:txBody>
      </p:sp>
      <p:sp>
        <p:nvSpPr>
          <p:cNvPr id="12" name="Text Placeholder 11">
            <a:extLst>
              <a:ext uri="{FF2B5EF4-FFF2-40B4-BE49-F238E27FC236}">
                <a16:creationId xmlns:a16="http://schemas.microsoft.com/office/drawing/2014/main" id="{C9376E78-4EAF-46CE-93ED-730249BF9EF2}"/>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379424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AAC3342F-B55B-4C41-8FDA-73EF6D307EAB}"/>
              </a:ext>
            </a:extLst>
          </p:cNvPr>
          <p:cNvGrpSpPr/>
          <p:nvPr/>
        </p:nvGrpSpPr>
        <p:grpSpPr>
          <a:xfrm>
            <a:off x="10864426" y="-52328"/>
            <a:ext cx="1327574" cy="366101"/>
            <a:chOff x="-1726874" y="2195400"/>
            <a:chExt cx="1901502" cy="535739"/>
          </a:xfrm>
        </p:grpSpPr>
        <p:sp>
          <p:nvSpPr>
            <p:cNvPr id="3" name="Rechteck">
              <a:extLst>
                <a:ext uri="{FF2B5EF4-FFF2-40B4-BE49-F238E27FC236}">
                  <a16:creationId xmlns:a16="http://schemas.microsoft.com/office/drawing/2014/main" id="{CCE9BF76-2AC0-4B1C-9AD0-17A00B396F79}"/>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38315E6F-D3EC-4655-A52E-B39A09ED5037}"/>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pic>
        <p:nvPicPr>
          <p:cNvPr id="6" name="Picture 5">
            <a:extLst>
              <a:ext uri="{FF2B5EF4-FFF2-40B4-BE49-F238E27FC236}">
                <a16:creationId xmlns:a16="http://schemas.microsoft.com/office/drawing/2014/main" id="{81634D03-B147-4CF6-9A8A-2ADBDC8FF69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5358"/>
          <a:stretch/>
        </p:blipFill>
        <p:spPr>
          <a:xfrm>
            <a:off x="274496" y="1461020"/>
            <a:ext cx="5399890" cy="4888460"/>
          </a:xfrm>
          <a:prstGeom prst="rect">
            <a:avLst/>
          </a:prstGeom>
          <a:solidFill>
            <a:srgbClr val="003366"/>
          </a:solidFill>
        </p:spPr>
      </p:pic>
      <p:sp>
        <p:nvSpPr>
          <p:cNvPr id="7" name="Text Placeholder 4">
            <a:extLst>
              <a:ext uri="{FF2B5EF4-FFF2-40B4-BE49-F238E27FC236}">
                <a16:creationId xmlns:a16="http://schemas.microsoft.com/office/drawing/2014/main" id="{DA99FD61-FFAD-4544-9BAE-0A89174CC206}"/>
              </a:ext>
            </a:extLst>
          </p:cNvPr>
          <p:cNvSpPr txBox="1">
            <a:spLocks/>
          </p:cNvSpPr>
          <p:nvPr/>
        </p:nvSpPr>
        <p:spPr>
          <a:xfrm>
            <a:off x="3592570" y="6718640"/>
            <a:ext cx="8983282" cy="139360"/>
          </a:xfrm>
          <a:prstGeom prst="rect">
            <a:avLst/>
          </a:prstGeom>
        </p:spPr>
        <p:txBody>
          <a:bodyPr vert="horz" lIns="0" tIns="0" rIns="0" bIns="0" rtlCol="0" anchor="b">
            <a:noAutofit/>
          </a:bodyPr>
          <a:lstStyle>
            <a:lvl1pPr marL="271463" indent="-271463" algn="l" defTabSz="914400" rtl="0" eaLnBrk="1" latinLnBrk="0" hangingPunct="1">
              <a:lnSpc>
                <a:spcPct val="90000"/>
              </a:lnSpc>
              <a:spcBef>
                <a:spcPts val="0"/>
              </a:spcBef>
              <a:spcAft>
                <a:spcPts val="600"/>
              </a:spcAft>
              <a:buClr>
                <a:srgbClr val="B3B340"/>
              </a:buClr>
              <a:buFont typeface="Arial" panose="020B0604020202020204" pitchFamily="34" charset="0"/>
              <a:buChar char="•"/>
              <a:defRPr lang="en-US" sz="1800" kern="1200" smtClean="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Clr>
                <a:srgbClr val="B3B340"/>
              </a:buClr>
              <a:buFont typeface="Arial" panose="020B0604020202020204" pitchFamily="34" charset="0"/>
              <a:buNone/>
              <a:defRPr lang="en-US" sz="900" kern="1200">
                <a:solidFill>
                  <a:schemeClr val="tx1"/>
                </a:solidFill>
                <a:latin typeface="+mn-lt"/>
                <a:ea typeface="+mn-ea"/>
                <a:cs typeface="+mn-cs"/>
              </a:defRPr>
            </a:lvl2pPr>
            <a:lvl3pPr marL="750888" indent="-217488" algn="l" defTabSz="914400" rtl="0" eaLnBrk="1" latinLnBrk="0" hangingPunct="1">
              <a:lnSpc>
                <a:spcPct val="90000"/>
              </a:lnSpc>
              <a:spcBef>
                <a:spcPts val="500"/>
              </a:spcBef>
              <a:spcAft>
                <a:spcPts val="600"/>
              </a:spcAft>
              <a:buClr>
                <a:srgbClr val="B3B340"/>
              </a:buClr>
              <a:buFont typeface="Arial" panose="020B0604020202020204" pitchFamily="34" charset="0"/>
              <a:buChar char="•"/>
              <a:defRPr lang="en-US" sz="1800" kern="1200" smtClean="0">
                <a:solidFill>
                  <a:schemeClr val="tx1"/>
                </a:solidFill>
                <a:latin typeface="+mn-lt"/>
                <a:ea typeface="+mn-ea"/>
                <a:cs typeface="+mn-cs"/>
              </a:defRPr>
            </a:lvl3pPr>
            <a:lvl4pPr marL="987425" indent="-227013" algn="l" defTabSz="914400" rtl="0" eaLnBrk="1" latinLnBrk="0" hangingPunct="1">
              <a:lnSpc>
                <a:spcPct val="90000"/>
              </a:lnSpc>
              <a:spcBef>
                <a:spcPts val="500"/>
              </a:spcBef>
              <a:spcAft>
                <a:spcPts val="600"/>
              </a:spcAft>
              <a:buClr>
                <a:srgbClr val="B3B340"/>
              </a:buClr>
              <a:buFont typeface="Arial" panose="020B0604020202020204" pitchFamily="34" charset="0"/>
              <a:buChar char="•"/>
              <a:tabLst>
                <a:tab pos="760413" algn="l"/>
              </a:tabLst>
              <a:defRPr lang="en-US" sz="1800" kern="1200" smtClean="0">
                <a:solidFill>
                  <a:schemeClr val="tx1"/>
                </a:solidFill>
                <a:latin typeface="+mn-lt"/>
                <a:ea typeface="+mn-ea"/>
                <a:cs typeface="+mn-cs"/>
              </a:defRPr>
            </a:lvl4pPr>
            <a:lvl5pPr marL="1249363" indent="-271463" algn="l" defTabSz="914400" rtl="0" eaLnBrk="1" latinLnBrk="0" hangingPunct="1">
              <a:lnSpc>
                <a:spcPct val="90000"/>
              </a:lnSpc>
              <a:spcBef>
                <a:spcPts val="500"/>
              </a:spcBef>
              <a:spcAft>
                <a:spcPts val="600"/>
              </a:spcAft>
              <a:buClr>
                <a:srgbClr val="B3B340"/>
              </a:buClr>
              <a:buFont typeface="Arial" panose="020B0604020202020204" pitchFamily="34" charset="0"/>
              <a:buChar char="•"/>
              <a:defRPr lang="en-GB"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B3B340"/>
              </a:buClr>
              <a:buSzTx/>
              <a:buFont typeface="Arial" panose="020B0604020202020204" pitchFamily="34" charset="0"/>
              <a:buNone/>
              <a:tabLst/>
              <a:defRPr/>
            </a:pPr>
            <a:br>
              <a:rPr kumimoji="0" lang="en-GB" sz="900" b="0" i="0" u="none" strike="noStrike" kern="1200" cap="none" spc="0" normalizeH="0" baseline="0" noProof="0" dirty="0">
                <a:ln>
                  <a:noFill/>
                </a:ln>
                <a:solidFill>
                  <a:srgbClr val="58646E">
                    <a:lumMod val="50000"/>
                  </a:srgbClr>
                </a:solidFill>
                <a:effectLst/>
                <a:uLnTx/>
                <a:uFillTx/>
                <a:latin typeface="Calibri" panose="020F0502020204030204" pitchFamily="34" charset="0"/>
                <a:ea typeface="+mn-ea"/>
                <a:cs typeface="Calibri" panose="020F0502020204030204" pitchFamily="34" charset="0"/>
              </a:rPr>
            </a:br>
            <a:br>
              <a:rPr kumimoji="0" lang="en-GB"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DPI, dry powder inhaler; MDI, metered-dose inhaler; </a:t>
            </a:r>
            <a:r>
              <a:rPr kumimoji="0" lang="en-GB"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pMDI</a:t>
            </a:r>
            <a:r>
              <a:rPr kumimoji="0" lang="en-GB"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pressurised metered-dose inhaler; SMI, Soft Mist™ inhaler; VHC, valved holding chamber. </a:t>
            </a:r>
            <a:br>
              <a:rPr kumimoji="0" lang="en-GB"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2023 Global Initiative for Chronic Obstructive Lung Disease. </a:t>
            </a:r>
            <a:br>
              <a:rPr kumimoji="0" lang="en-GB" sz="900" b="0" i="0" u="none" strike="noStrike" kern="1200" cap="none" spc="0" normalizeH="0" baseline="0" noProof="0" dirty="0">
                <a:ln>
                  <a:noFill/>
                </a:ln>
                <a:solidFill>
                  <a:srgbClr val="58646E"/>
                </a:solidFill>
                <a:effectLst/>
                <a:uLnTx/>
                <a:uFillTx/>
                <a:latin typeface="Calibri" panose="020F0502020204030204" pitchFamily="34" charset="0"/>
                <a:ea typeface="+mn-ea"/>
                <a:cs typeface="Calibri" panose="020F0502020204030204" pitchFamily="34" charset="0"/>
              </a:rPr>
            </a:br>
            <a:r>
              <a:rPr kumimoji="0" lang="en-GB"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1. Global Initiative for Chronic Obstructive Lung Disease Strategy Report 2023 </a:t>
            </a:r>
          </a:p>
        </p:txBody>
      </p:sp>
      <p:sp>
        <p:nvSpPr>
          <p:cNvPr id="8" name="Rectangle 7">
            <a:extLst>
              <a:ext uri="{FF2B5EF4-FFF2-40B4-BE49-F238E27FC236}">
                <a16:creationId xmlns:a16="http://schemas.microsoft.com/office/drawing/2014/main" id="{BB7E87AD-D368-4428-A194-607D8A84AB0F}"/>
              </a:ext>
            </a:extLst>
          </p:cNvPr>
          <p:cNvSpPr/>
          <p:nvPr/>
        </p:nvSpPr>
        <p:spPr>
          <a:xfrm>
            <a:off x="341171" y="4154518"/>
            <a:ext cx="5360061" cy="1330585"/>
          </a:xfrm>
          <a:prstGeom prst="rect">
            <a:avLst/>
          </a:prstGeom>
          <a:noFill/>
          <a:ln w="38100" cap="flat" cmpd="sng" algn="ctr">
            <a:solidFill>
              <a:srgbClr val="FF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B4EB6C7-4C53-4C64-910E-942CE35547AA}"/>
              </a:ext>
            </a:extLst>
          </p:cNvPr>
          <p:cNvSpPr txBox="1"/>
          <p:nvPr/>
        </p:nvSpPr>
        <p:spPr>
          <a:xfrm>
            <a:off x="6145354" y="2608248"/>
            <a:ext cx="5705475" cy="1928872"/>
          </a:xfrm>
          <a:prstGeom prst="rect">
            <a:avLst/>
          </a:prstGeom>
          <a:solidFill>
            <a:schemeClr val="accent3">
              <a:lumMod val="40000"/>
              <a:lumOff val="60000"/>
            </a:schemeClr>
          </a:solidFill>
        </p:spPr>
        <p:txBody>
          <a:bodyPr wrap="square">
            <a:noAutofit/>
          </a:bodyPr>
          <a:lstStyle/>
          <a:p>
            <a:pPr marL="285750" marR="0" lvl="0" indent="-285750" defTabSz="914400" eaLnBrk="1" fontAlgn="auto" latinLnBrk="0" hangingPunct="1">
              <a:lnSpc>
                <a:spcPct val="107000"/>
              </a:lnSpc>
              <a:spcBef>
                <a:spcPts val="0"/>
              </a:spcBef>
              <a:spcAft>
                <a:spcPts val="0"/>
              </a:spcAft>
              <a:buClrTx/>
              <a:buSzTx/>
              <a:buFont typeface="Arial" panose="020B0604020202020204" pitchFamily="34" charset="0"/>
              <a:buChar char="•"/>
              <a:tabLst>
                <a:tab pos="4431665" algn="ctr"/>
                <a:tab pos="8863330" algn="r"/>
              </a:tabLst>
              <a:defRPr/>
            </a:pP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Dụng</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cụ</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hít</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bột</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khô</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(DPI)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chỉ</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phù</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hợp</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với</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bệnh</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nhân</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có</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khả</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năng</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hít</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mạnh</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r>
              <a:rPr kumimoji="0" lang="en-GB" sz="2000" b="0" i="0" u="none" strike="noStrike" kern="0" cap="none" spc="0" normalizeH="0" baseline="0" noProof="0" dirty="0" err="1">
                <a:ln>
                  <a:noFill/>
                </a:ln>
                <a:solidFill>
                  <a:srgbClr val="161622"/>
                </a:solidFill>
                <a:effectLst/>
                <a:uLnTx/>
                <a:uFillTx/>
                <a:ea typeface="Calibri" panose="020F0502020204030204" pitchFamily="34" charset="0"/>
              </a:rPr>
              <a:t>sâu</a:t>
            </a:r>
            <a:r>
              <a:rPr kumimoji="0" lang="en-GB" sz="2000" b="0" i="0" u="none" strike="noStrike" kern="0" cap="none" spc="0" normalizeH="0" baseline="0" noProof="0" dirty="0">
                <a:ln>
                  <a:noFill/>
                </a:ln>
                <a:solidFill>
                  <a:srgbClr val="161622"/>
                </a:solidFill>
                <a:effectLst/>
                <a:uLnTx/>
                <a:uFillTx/>
                <a:ea typeface="Calibri" panose="020F0502020204030204" pitchFamily="34" charset="0"/>
              </a:rPr>
              <a:t> </a:t>
            </a:r>
            <a:endParaRPr kumimoji="0" lang="en-GB" sz="2000" b="0" i="0" u="none" strike="noStrike" kern="0" cap="none" spc="0" normalizeH="0" baseline="30000" noProof="0" dirty="0">
              <a:ln>
                <a:noFill/>
              </a:ln>
              <a:solidFill>
                <a:srgbClr val="161622"/>
              </a:solidFill>
              <a:effectLst/>
              <a:uLnTx/>
              <a:uFillTx/>
              <a:ea typeface="Calibri" panose="020F0502020204030204" pitchFamily="34" charset="0"/>
            </a:endParaRPr>
          </a:p>
          <a:p>
            <a:pPr marL="285750" marR="0" lvl="0" indent="-285750" defTabSz="914400" eaLnBrk="1" fontAlgn="auto" latinLnBrk="0" hangingPunct="1">
              <a:lnSpc>
                <a:spcPct val="107000"/>
              </a:lnSpc>
              <a:spcBef>
                <a:spcPts val="1200"/>
              </a:spcBef>
              <a:spcAft>
                <a:spcPts val="0"/>
              </a:spcAft>
              <a:buClrTx/>
              <a:buSzTx/>
              <a:buFont typeface="Arial" panose="020B0604020202020204" pitchFamily="34" charset="0"/>
              <a:buChar char="•"/>
              <a:tabLst>
                <a:tab pos="4431665" algn="ctr"/>
                <a:tab pos="8863330" algn="r"/>
              </a:tabLst>
              <a:defRPr/>
            </a:pPr>
            <a:r>
              <a:rPr kumimoji="0" lang="en-GB" sz="2000" b="0" i="0" u="none" strike="noStrike" kern="0" cap="none" spc="0" normalizeH="0" baseline="0" noProof="0" dirty="0">
                <a:ln>
                  <a:noFill/>
                </a:ln>
                <a:solidFill>
                  <a:srgbClr val="161622"/>
                </a:solidFill>
                <a:effectLst/>
                <a:uLnTx/>
                <a:uFillTx/>
              </a:rPr>
              <a:t>Quan </a:t>
            </a:r>
            <a:r>
              <a:rPr kumimoji="0" lang="en-GB" sz="2000" b="0" i="0" u="none" strike="noStrike" kern="0" cap="none" spc="0" normalizeH="0" baseline="0" noProof="0" dirty="0" err="1">
                <a:ln>
                  <a:noFill/>
                </a:ln>
                <a:solidFill>
                  <a:srgbClr val="161622"/>
                </a:solidFill>
                <a:effectLst/>
                <a:uLnTx/>
                <a:uFillTx/>
              </a:rPr>
              <a:t>sát</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bệnh</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nhân</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có</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thể</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hít</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gắng</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sức</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không</a:t>
            </a:r>
            <a:r>
              <a:rPr kumimoji="0" lang="en-GB" sz="2000" b="0" i="0" u="none" strike="noStrike" kern="0" cap="none" spc="0" normalizeH="0" baseline="0" noProof="0" dirty="0">
                <a:ln>
                  <a:noFill/>
                </a:ln>
                <a:solidFill>
                  <a:srgbClr val="161622"/>
                </a:solidFill>
                <a:effectLst/>
                <a:uLnTx/>
                <a:uFillTx/>
              </a:rPr>
              <a:t> – </a:t>
            </a:r>
            <a:r>
              <a:rPr kumimoji="0" lang="en-GB" sz="2000" b="0" i="0" u="none" strike="noStrike" kern="0" cap="none" spc="0" normalizeH="0" baseline="0" noProof="0" dirty="0" err="1">
                <a:ln>
                  <a:noFill/>
                </a:ln>
                <a:solidFill>
                  <a:srgbClr val="161622"/>
                </a:solidFill>
                <a:effectLst/>
                <a:uLnTx/>
                <a:uFillTx/>
              </a:rPr>
              <a:t>nếu</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chưa</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chắc</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chắn</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cần</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đánh</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giá</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khách</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quan</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hoặc</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chọn</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dụng</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cụ</a:t>
            </a:r>
            <a:r>
              <a:rPr kumimoji="0" lang="en-GB" sz="2000" b="0" i="0" u="none" strike="noStrike" kern="0" cap="none" spc="0" normalizeH="0" baseline="0" noProof="0" dirty="0">
                <a:ln>
                  <a:noFill/>
                </a:ln>
                <a:solidFill>
                  <a:srgbClr val="161622"/>
                </a:solidFill>
                <a:effectLst/>
                <a:uLnTx/>
                <a:uFillTx/>
              </a:rPr>
              <a:t> </a:t>
            </a:r>
            <a:r>
              <a:rPr kumimoji="0" lang="en-GB" sz="2000" b="0" i="0" u="none" strike="noStrike" kern="0" cap="none" spc="0" normalizeH="0" baseline="0" noProof="0" dirty="0" err="1">
                <a:ln>
                  <a:noFill/>
                </a:ln>
                <a:solidFill>
                  <a:srgbClr val="161622"/>
                </a:solidFill>
                <a:effectLst/>
                <a:uLnTx/>
                <a:uFillTx/>
              </a:rPr>
              <a:t>khác</a:t>
            </a:r>
            <a:endParaRPr kumimoji="0" lang="en-GB" sz="2000" b="0" i="0" u="none" strike="noStrike" kern="0" cap="none" spc="0" normalizeH="0" baseline="0" noProof="0" dirty="0">
              <a:ln>
                <a:noFill/>
              </a:ln>
              <a:solidFill>
                <a:srgbClr val="161622"/>
              </a:solidFill>
              <a:effectLst/>
              <a:uLnTx/>
              <a:uFillTx/>
            </a:endParaRPr>
          </a:p>
        </p:txBody>
      </p:sp>
      <p:cxnSp>
        <p:nvCxnSpPr>
          <p:cNvPr id="10" name="Straight Arrow Connector 9">
            <a:extLst>
              <a:ext uri="{FF2B5EF4-FFF2-40B4-BE49-F238E27FC236}">
                <a16:creationId xmlns:a16="http://schemas.microsoft.com/office/drawing/2014/main" id="{88DE6597-03CB-4F35-AA25-E0C9C78BC870}"/>
              </a:ext>
            </a:extLst>
          </p:cNvPr>
          <p:cNvCxnSpPr>
            <a:cxnSpLocks/>
            <a:stCxn id="8" idx="0"/>
            <a:endCxn id="9" idx="1"/>
          </p:cNvCxnSpPr>
          <p:nvPr/>
        </p:nvCxnSpPr>
        <p:spPr>
          <a:xfrm flipV="1">
            <a:off x="3021202" y="3572684"/>
            <a:ext cx="3124152" cy="581834"/>
          </a:xfrm>
          <a:prstGeom prst="straightConnector1">
            <a:avLst/>
          </a:prstGeom>
          <a:noFill/>
          <a:ln w="38100" cap="flat" cmpd="sng" algn="ctr">
            <a:solidFill>
              <a:srgbClr val="FF0000"/>
            </a:solidFill>
            <a:prstDash val="solid"/>
            <a:miter lim="800000"/>
            <a:tailEnd type="triangle"/>
          </a:ln>
          <a:effectLst/>
        </p:spPr>
      </p:cxnSp>
      <p:sp>
        <p:nvSpPr>
          <p:cNvPr id="11" name="Title 10">
            <a:extLst>
              <a:ext uri="{FF2B5EF4-FFF2-40B4-BE49-F238E27FC236}">
                <a16:creationId xmlns:a16="http://schemas.microsoft.com/office/drawing/2014/main" id="{B8559243-AEF9-4C72-9FC3-C548729659AA}"/>
              </a:ext>
            </a:extLst>
          </p:cNvPr>
          <p:cNvSpPr>
            <a:spLocks noGrp="1"/>
          </p:cNvSpPr>
          <p:nvPr>
            <p:ph type="title"/>
          </p:nvPr>
        </p:nvSpPr>
        <p:spPr/>
        <p:txBody>
          <a:bodyPr>
            <a:noAutofit/>
          </a:bodyPr>
          <a:lstStyle/>
          <a:p>
            <a:r>
              <a:rPr lang="vi-VN" sz="2800" dirty="0"/>
              <a:t>DỤNG CỤ HÍT BỘT KHÔ CẦN BỆNH NHÂN GẮNG SỨC HÍT</a:t>
            </a:r>
          </a:p>
        </p:txBody>
      </p:sp>
      <p:sp>
        <p:nvSpPr>
          <p:cNvPr id="13" name="Text Placeholder 12">
            <a:extLst>
              <a:ext uri="{FF2B5EF4-FFF2-40B4-BE49-F238E27FC236}">
                <a16:creationId xmlns:a16="http://schemas.microsoft.com/office/drawing/2014/main" id="{50E2371A-C9D8-495C-A4A2-2406ECD025E3}"/>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44828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5806122-DAF9-458B-A28F-6DCEA466393E}"/>
              </a:ext>
            </a:extLst>
          </p:cNvPr>
          <p:cNvGrpSpPr/>
          <p:nvPr/>
        </p:nvGrpSpPr>
        <p:grpSpPr>
          <a:xfrm>
            <a:off x="6372225" y="2083124"/>
            <a:ext cx="5476876" cy="965813"/>
            <a:chOff x="1743075" y="3544274"/>
            <a:chExt cx="8582026" cy="865801"/>
          </a:xfrm>
        </p:grpSpPr>
        <p:pic>
          <p:nvPicPr>
            <p:cNvPr id="21" name="Picture 20">
              <a:extLst>
                <a:ext uri="{FF2B5EF4-FFF2-40B4-BE49-F238E27FC236}">
                  <a16:creationId xmlns:a16="http://schemas.microsoft.com/office/drawing/2014/main" id="{36675577-AC51-422D-8EFE-08E489EEA4BF}"/>
                </a:ext>
              </a:extLst>
            </p:cNvPr>
            <p:cNvPicPr>
              <a:picLocks noChangeAspect="1"/>
            </p:cNvPicPr>
            <p:nvPr/>
          </p:nvPicPr>
          <p:blipFill rotWithShape="1">
            <a:blip r:embed="rId2"/>
            <a:srcRect l="14297" t="51681" r="15312" b="36250"/>
            <a:stretch/>
          </p:blipFill>
          <p:spPr>
            <a:xfrm>
              <a:off x="1743075" y="3544274"/>
              <a:ext cx="8582026" cy="827701"/>
            </a:xfrm>
            <a:prstGeom prst="rect">
              <a:avLst/>
            </a:prstGeom>
          </p:spPr>
        </p:pic>
        <p:sp>
          <p:nvSpPr>
            <p:cNvPr id="22" name="Rectangle 21">
              <a:extLst>
                <a:ext uri="{FF2B5EF4-FFF2-40B4-BE49-F238E27FC236}">
                  <a16:creationId xmlns:a16="http://schemas.microsoft.com/office/drawing/2014/main" id="{F4484E2C-6296-4260-8CE7-7B4901F27176}"/>
                </a:ext>
              </a:extLst>
            </p:cNvPr>
            <p:cNvSpPr/>
            <p:nvPr/>
          </p:nvSpPr>
          <p:spPr>
            <a:xfrm>
              <a:off x="7639050" y="4057650"/>
              <a:ext cx="895350" cy="352425"/>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B6CBA5D2-1A98-4DE9-A226-FB69EA2D947E}"/>
              </a:ext>
            </a:extLst>
          </p:cNvPr>
          <p:cNvGrpSpPr/>
          <p:nvPr/>
        </p:nvGrpSpPr>
        <p:grpSpPr>
          <a:xfrm>
            <a:off x="-514129" y="2082391"/>
            <a:ext cx="7071787" cy="4607479"/>
            <a:chOff x="2032000" y="931887"/>
            <a:chExt cx="8128000" cy="5418667"/>
          </a:xfrm>
        </p:grpSpPr>
        <p:graphicFrame>
          <p:nvGraphicFramePr>
            <p:cNvPr id="24" name="Diagram 23">
              <a:extLst>
                <a:ext uri="{FF2B5EF4-FFF2-40B4-BE49-F238E27FC236}">
                  <a16:creationId xmlns:a16="http://schemas.microsoft.com/office/drawing/2014/main" id="{49E02652-9D59-4CC9-AFAD-DCFB773E70E0}"/>
                </a:ext>
              </a:extLst>
            </p:cNvPr>
            <p:cNvGraphicFramePr/>
            <p:nvPr/>
          </p:nvGraphicFramePr>
          <p:xfrm>
            <a:off x="2032000" y="93188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object 35">
              <a:extLst>
                <a:ext uri="{FF2B5EF4-FFF2-40B4-BE49-F238E27FC236}">
                  <a16:creationId xmlns:a16="http://schemas.microsoft.com/office/drawing/2014/main" id="{C01FFB73-3AEC-4B6E-AB68-5F026505300C}"/>
                </a:ext>
              </a:extLst>
            </p:cNvPr>
            <p:cNvSpPr/>
            <p:nvPr/>
          </p:nvSpPr>
          <p:spPr>
            <a:xfrm>
              <a:off x="4817817" y="2629296"/>
              <a:ext cx="2556366" cy="2561042"/>
            </a:xfrm>
            <a:custGeom>
              <a:avLst/>
              <a:gdLst/>
              <a:ahLst/>
              <a:cxnLst/>
              <a:rect l="l" t="t" r="r" b="b"/>
              <a:pathLst>
                <a:path w="2159634" h="2160270">
                  <a:moveTo>
                    <a:pt x="1079754" y="0"/>
                  </a:moveTo>
                  <a:lnTo>
                    <a:pt x="1031657" y="1052"/>
                  </a:lnTo>
                  <a:lnTo>
                    <a:pt x="984100" y="4180"/>
                  </a:lnTo>
                  <a:lnTo>
                    <a:pt x="937125" y="9340"/>
                  </a:lnTo>
                  <a:lnTo>
                    <a:pt x="890776" y="16487"/>
                  </a:lnTo>
                  <a:lnTo>
                    <a:pt x="845098" y="25578"/>
                  </a:lnTo>
                  <a:lnTo>
                    <a:pt x="800135" y="36569"/>
                  </a:lnTo>
                  <a:lnTo>
                    <a:pt x="755929" y="49417"/>
                  </a:lnTo>
                  <a:lnTo>
                    <a:pt x="712526" y="64076"/>
                  </a:lnTo>
                  <a:lnTo>
                    <a:pt x="669968" y="80503"/>
                  </a:lnTo>
                  <a:lnTo>
                    <a:pt x="628300" y="98655"/>
                  </a:lnTo>
                  <a:lnTo>
                    <a:pt x="587566" y="118488"/>
                  </a:lnTo>
                  <a:lnTo>
                    <a:pt x="547810" y="139957"/>
                  </a:lnTo>
                  <a:lnTo>
                    <a:pt x="509075" y="163018"/>
                  </a:lnTo>
                  <a:lnTo>
                    <a:pt x="471405" y="187628"/>
                  </a:lnTo>
                  <a:lnTo>
                    <a:pt x="434845" y="213744"/>
                  </a:lnTo>
                  <a:lnTo>
                    <a:pt x="399438" y="241320"/>
                  </a:lnTo>
                  <a:lnTo>
                    <a:pt x="365228" y="270312"/>
                  </a:lnTo>
                  <a:lnTo>
                    <a:pt x="332259" y="300679"/>
                  </a:lnTo>
                  <a:lnTo>
                    <a:pt x="300575" y="332374"/>
                  </a:lnTo>
                  <a:lnTo>
                    <a:pt x="270219" y="365355"/>
                  </a:lnTo>
                  <a:lnTo>
                    <a:pt x="241236" y="399577"/>
                  </a:lnTo>
                  <a:lnTo>
                    <a:pt x="213670" y="434996"/>
                  </a:lnTo>
                  <a:lnTo>
                    <a:pt x="187564" y="471569"/>
                  </a:lnTo>
                  <a:lnTo>
                    <a:pt x="162962" y="509252"/>
                  </a:lnTo>
                  <a:lnTo>
                    <a:pt x="139908" y="548001"/>
                  </a:lnTo>
                  <a:lnTo>
                    <a:pt x="118447" y="587771"/>
                  </a:lnTo>
                  <a:lnTo>
                    <a:pt x="98622" y="628520"/>
                  </a:lnTo>
                  <a:lnTo>
                    <a:pt x="80476" y="670202"/>
                  </a:lnTo>
                  <a:lnTo>
                    <a:pt x="64054" y="712775"/>
                  </a:lnTo>
                  <a:lnTo>
                    <a:pt x="49400" y="756194"/>
                  </a:lnTo>
                  <a:lnTo>
                    <a:pt x="36557" y="800415"/>
                  </a:lnTo>
                  <a:lnTo>
                    <a:pt x="25569" y="845395"/>
                  </a:lnTo>
                  <a:lnTo>
                    <a:pt x="16481" y="891089"/>
                  </a:lnTo>
                  <a:lnTo>
                    <a:pt x="9336" y="937454"/>
                  </a:lnTo>
                  <a:lnTo>
                    <a:pt x="4178" y="984446"/>
                  </a:lnTo>
                  <a:lnTo>
                    <a:pt x="1052" y="1032021"/>
                  </a:lnTo>
                  <a:lnTo>
                    <a:pt x="0" y="1080135"/>
                  </a:lnTo>
                  <a:lnTo>
                    <a:pt x="1052" y="1128248"/>
                  </a:lnTo>
                  <a:lnTo>
                    <a:pt x="4178" y="1175823"/>
                  </a:lnTo>
                  <a:lnTo>
                    <a:pt x="9336" y="1222815"/>
                  </a:lnTo>
                  <a:lnTo>
                    <a:pt x="16481" y="1269180"/>
                  </a:lnTo>
                  <a:lnTo>
                    <a:pt x="25569" y="1314874"/>
                  </a:lnTo>
                  <a:lnTo>
                    <a:pt x="36557" y="1359854"/>
                  </a:lnTo>
                  <a:lnTo>
                    <a:pt x="49400" y="1404075"/>
                  </a:lnTo>
                  <a:lnTo>
                    <a:pt x="64054" y="1447494"/>
                  </a:lnTo>
                  <a:lnTo>
                    <a:pt x="80476" y="1490067"/>
                  </a:lnTo>
                  <a:lnTo>
                    <a:pt x="98622" y="1531749"/>
                  </a:lnTo>
                  <a:lnTo>
                    <a:pt x="118447" y="1572498"/>
                  </a:lnTo>
                  <a:lnTo>
                    <a:pt x="139908" y="1612268"/>
                  </a:lnTo>
                  <a:lnTo>
                    <a:pt x="162962" y="1651017"/>
                  </a:lnTo>
                  <a:lnTo>
                    <a:pt x="187564" y="1688700"/>
                  </a:lnTo>
                  <a:lnTo>
                    <a:pt x="213670" y="1725273"/>
                  </a:lnTo>
                  <a:lnTo>
                    <a:pt x="241236" y="1760692"/>
                  </a:lnTo>
                  <a:lnTo>
                    <a:pt x="270219" y="1794914"/>
                  </a:lnTo>
                  <a:lnTo>
                    <a:pt x="300575" y="1827895"/>
                  </a:lnTo>
                  <a:lnTo>
                    <a:pt x="332259" y="1859590"/>
                  </a:lnTo>
                  <a:lnTo>
                    <a:pt x="365228" y="1889957"/>
                  </a:lnTo>
                  <a:lnTo>
                    <a:pt x="399438" y="1918949"/>
                  </a:lnTo>
                  <a:lnTo>
                    <a:pt x="434845" y="1946525"/>
                  </a:lnTo>
                  <a:lnTo>
                    <a:pt x="471405" y="1972641"/>
                  </a:lnTo>
                  <a:lnTo>
                    <a:pt x="509075" y="1997251"/>
                  </a:lnTo>
                  <a:lnTo>
                    <a:pt x="547810" y="2020312"/>
                  </a:lnTo>
                  <a:lnTo>
                    <a:pt x="587566" y="2041781"/>
                  </a:lnTo>
                  <a:lnTo>
                    <a:pt x="628300" y="2061614"/>
                  </a:lnTo>
                  <a:lnTo>
                    <a:pt x="669968" y="2079766"/>
                  </a:lnTo>
                  <a:lnTo>
                    <a:pt x="712526" y="2096193"/>
                  </a:lnTo>
                  <a:lnTo>
                    <a:pt x="755929" y="2110852"/>
                  </a:lnTo>
                  <a:lnTo>
                    <a:pt x="800135" y="2123700"/>
                  </a:lnTo>
                  <a:lnTo>
                    <a:pt x="845098" y="2134691"/>
                  </a:lnTo>
                  <a:lnTo>
                    <a:pt x="890776" y="2143782"/>
                  </a:lnTo>
                  <a:lnTo>
                    <a:pt x="937125" y="2150929"/>
                  </a:lnTo>
                  <a:lnTo>
                    <a:pt x="984100" y="2156089"/>
                  </a:lnTo>
                  <a:lnTo>
                    <a:pt x="1031657" y="2159217"/>
                  </a:lnTo>
                  <a:lnTo>
                    <a:pt x="1079754" y="2160270"/>
                  </a:lnTo>
                  <a:lnTo>
                    <a:pt x="1127850" y="2159217"/>
                  </a:lnTo>
                  <a:lnTo>
                    <a:pt x="1175407" y="2156089"/>
                  </a:lnTo>
                  <a:lnTo>
                    <a:pt x="1222382" y="2150929"/>
                  </a:lnTo>
                  <a:lnTo>
                    <a:pt x="1268731" y="2143782"/>
                  </a:lnTo>
                  <a:lnTo>
                    <a:pt x="1314409" y="2134691"/>
                  </a:lnTo>
                  <a:lnTo>
                    <a:pt x="1359372" y="2123700"/>
                  </a:lnTo>
                  <a:lnTo>
                    <a:pt x="1403578" y="2110852"/>
                  </a:lnTo>
                  <a:lnTo>
                    <a:pt x="1446981" y="2096193"/>
                  </a:lnTo>
                  <a:lnTo>
                    <a:pt x="1489539" y="2079766"/>
                  </a:lnTo>
                  <a:lnTo>
                    <a:pt x="1531207" y="2061614"/>
                  </a:lnTo>
                  <a:lnTo>
                    <a:pt x="1571941" y="2041781"/>
                  </a:lnTo>
                  <a:lnTo>
                    <a:pt x="1611697" y="2020312"/>
                  </a:lnTo>
                  <a:lnTo>
                    <a:pt x="1650432" y="1997251"/>
                  </a:lnTo>
                  <a:lnTo>
                    <a:pt x="1688102" y="1972641"/>
                  </a:lnTo>
                  <a:lnTo>
                    <a:pt x="1724662" y="1946525"/>
                  </a:lnTo>
                  <a:lnTo>
                    <a:pt x="1760069" y="1918949"/>
                  </a:lnTo>
                  <a:lnTo>
                    <a:pt x="1794279" y="1889957"/>
                  </a:lnTo>
                  <a:lnTo>
                    <a:pt x="1827248" y="1859590"/>
                  </a:lnTo>
                  <a:lnTo>
                    <a:pt x="1858932" y="1827895"/>
                  </a:lnTo>
                  <a:lnTo>
                    <a:pt x="1889288" y="1794914"/>
                  </a:lnTo>
                  <a:lnTo>
                    <a:pt x="1918271" y="1760692"/>
                  </a:lnTo>
                  <a:lnTo>
                    <a:pt x="1945837" y="1725273"/>
                  </a:lnTo>
                  <a:lnTo>
                    <a:pt x="1971943" y="1688700"/>
                  </a:lnTo>
                  <a:lnTo>
                    <a:pt x="1996545" y="1651017"/>
                  </a:lnTo>
                  <a:lnTo>
                    <a:pt x="2019599" y="1612268"/>
                  </a:lnTo>
                  <a:lnTo>
                    <a:pt x="2041060" y="1572498"/>
                  </a:lnTo>
                  <a:lnTo>
                    <a:pt x="2060885" y="1531749"/>
                  </a:lnTo>
                  <a:lnTo>
                    <a:pt x="2079031" y="1490067"/>
                  </a:lnTo>
                  <a:lnTo>
                    <a:pt x="2095453" y="1447494"/>
                  </a:lnTo>
                  <a:lnTo>
                    <a:pt x="2110107" y="1404075"/>
                  </a:lnTo>
                  <a:lnTo>
                    <a:pt x="2122950" y="1359854"/>
                  </a:lnTo>
                  <a:lnTo>
                    <a:pt x="2133938" y="1314874"/>
                  </a:lnTo>
                  <a:lnTo>
                    <a:pt x="2143026" y="1269180"/>
                  </a:lnTo>
                  <a:lnTo>
                    <a:pt x="2150171" y="1222815"/>
                  </a:lnTo>
                  <a:lnTo>
                    <a:pt x="2155329" y="1175823"/>
                  </a:lnTo>
                  <a:lnTo>
                    <a:pt x="2158455" y="1128248"/>
                  </a:lnTo>
                  <a:lnTo>
                    <a:pt x="2159508" y="1080135"/>
                  </a:lnTo>
                  <a:lnTo>
                    <a:pt x="2158455" y="1032021"/>
                  </a:lnTo>
                  <a:lnTo>
                    <a:pt x="2155329" y="984446"/>
                  </a:lnTo>
                  <a:lnTo>
                    <a:pt x="2150171" y="937454"/>
                  </a:lnTo>
                  <a:lnTo>
                    <a:pt x="2143026" y="891089"/>
                  </a:lnTo>
                  <a:lnTo>
                    <a:pt x="2133938" y="845395"/>
                  </a:lnTo>
                  <a:lnTo>
                    <a:pt x="2122950" y="800415"/>
                  </a:lnTo>
                  <a:lnTo>
                    <a:pt x="2110107" y="756194"/>
                  </a:lnTo>
                  <a:lnTo>
                    <a:pt x="2095453" y="712775"/>
                  </a:lnTo>
                  <a:lnTo>
                    <a:pt x="2079031" y="670202"/>
                  </a:lnTo>
                  <a:lnTo>
                    <a:pt x="2060885" y="628520"/>
                  </a:lnTo>
                  <a:lnTo>
                    <a:pt x="2041060" y="587771"/>
                  </a:lnTo>
                  <a:lnTo>
                    <a:pt x="2019599" y="548001"/>
                  </a:lnTo>
                  <a:lnTo>
                    <a:pt x="1996545" y="509252"/>
                  </a:lnTo>
                  <a:lnTo>
                    <a:pt x="1971943" y="471569"/>
                  </a:lnTo>
                  <a:lnTo>
                    <a:pt x="1945837" y="434996"/>
                  </a:lnTo>
                  <a:lnTo>
                    <a:pt x="1918271" y="399577"/>
                  </a:lnTo>
                  <a:lnTo>
                    <a:pt x="1889288" y="365355"/>
                  </a:lnTo>
                  <a:lnTo>
                    <a:pt x="1858932" y="332374"/>
                  </a:lnTo>
                  <a:lnTo>
                    <a:pt x="1827248" y="300679"/>
                  </a:lnTo>
                  <a:lnTo>
                    <a:pt x="1794279" y="270312"/>
                  </a:lnTo>
                  <a:lnTo>
                    <a:pt x="1760069" y="241320"/>
                  </a:lnTo>
                  <a:lnTo>
                    <a:pt x="1724662" y="213744"/>
                  </a:lnTo>
                  <a:lnTo>
                    <a:pt x="1688102" y="187628"/>
                  </a:lnTo>
                  <a:lnTo>
                    <a:pt x="1650432" y="163018"/>
                  </a:lnTo>
                  <a:lnTo>
                    <a:pt x="1611697" y="139957"/>
                  </a:lnTo>
                  <a:lnTo>
                    <a:pt x="1571941" y="118488"/>
                  </a:lnTo>
                  <a:lnTo>
                    <a:pt x="1531207" y="98655"/>
                  </a:lnTo>
                  <a:lnTo>
                    <a:pt x="1489539" y="80503"/>
                  </a:lnTo>
                  <a:lnTo>
                    <a:pt x="1446981" y="64076"/>
                  </a:lnTo>
                  <a:lnTo>
                    <a:pt x="1403578" y="49417"/>
                  </a:lnTo>
                  <a:lnTo>
                    <a:pt x="1359372" y="36569"/>
                  </a:lnTo>
                  <a:lnTo>
                    <a:pt x="1314409" y="25578"/>
                  </a:lnTo>
                  <a:lnTo>
                    <a:pt x="1268731" y="16487"/>
                  </a:lnTo>
                  <a:lnTo>
                    <a:pt x="1222382" y="9340"/>
                  </a:lnTo>
                  <a:lnTo>
                    <a:pt x="1175407" y="4180"/>
                  </a:lnTo>
                  <a:lnTo>
                    <a:pt x="1127850" y="1052"/>
                  </a:lnTo>
                  <a:lnTo>
                    <a:pt x="1079754" y="0"/>
                  </a:lnTo>
                  <a:close/>
                </a:path>
              </a:pathLst>
            </a:custGeom>
            <a:solidFill>
              <a:srgbClr val="B3B340">
                <a:lumMod val="20000"/>
                <a:lumOff val="80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ndParaRPr>
            </a:p>
          </p:txBody>
        </p:sp>
        <p:sp>
          <p:nvSpPr>
            <p:cNvPr id="26" name="object 36">
              <a:extLst>
                <a:ext uri="{FF2B5EF4-FFF2-40B4-BE49-F238E27FC236}">
                  <a16:creationId xmlns:a16="http://schemas.microsoft.com/office/drawing/2014/main" id="{858E383E-2219-4759-A70C-7DF868FBAEAF}"/>
                </a:ext>
              </a:extLst>
            </p:cNvPr>
            <p:cNvSpPr txBox="1"/>
            <p:nvPr/>
          </p:nvSpPr>
          <p:spPr>
            <a:xfrm>
              <a:off x="4888867" y="3250903"/>
              <a:ext cx="2414265" cy="1305486"/>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lang="en-US" sz="2400" b="1" i="0" u="none" strike="noStrike" kern="0" cap="none" spc="-5" normalizeH="0" baseline="0" noProof="0" dirty="0">
                  <a:ln>
                    <a:noFill/>
                  </a:ln>
                  <a:solidFill>
                    <a:srgbClr val="003366"/>
                  </a:solidFill>
                  <a:effectLst/>
                  <a:uLnTx/>
                  <a:uFillTx/>
                  <a:latin typeface="Arial"/>
                  <a:cs typeface="Calibri"/>
                </a:rPr>
                <a:t>52</a:t>
              </a:r>
              <a:r>
                <a:rPr kumimoji="0" sz="2400" b="1" i="0" u="none" strike="noStrike" kern="0" cap="none" spc="-5"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bệnh</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nhân</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không</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tạo</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được</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lực</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hút</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đủ</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lớn</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theo</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yêu</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cầu</a:t>
              </a:r>
              <a:r>
                <a:rPr kumimoji="0" lang="en-US" sz="2000" b="0" i="0" u="none" strike="noStrike" kern="0" cap="none" spc="0" normalizeH="0" baseline="0" noProof="0" dirty="0">
                  <a:ln>
                    <a:noFill/>
                  </a:ln>
                  <a:solidFill>
                    <a:srgbClr val="003366"/>
                  </a:solidFill>
                  <a:effectLst/>
                  <a:uLnTx/>
                  <a:uFillTx/>
                  <a:latin typeface="Arial"/>
                  <a:cs typeface="Calibri"/>
                </a:rPr>
                <a:t> </a:t>
              </a:r>
              <a:r>
                <a:rPr kumimoji="0" lang="en-US" sz="2000" b="0" i="0" u="none" strike="noStrike" kern="0" cap="none" spc="0" normalizeH="0" baseline="0" noProof="0" dirty="0" err="1">
                  <a:ln>
                    <a:noFill/>
                  </a:ln>
                  <a:solidFill>
                    <a:srgbClr val="003366"/>
                  </a:solidFill>
                  <a:effectLst/>
                  <a:uLnTx/>
                  <a:uFillTx/>
                  <a:latin typeface="Arial"/>
                  <a:cs typeface="Calibri"/>
                </a:rPr>
                <a:t>của</a:t>
              </a:r>
              <a:r>
                <a:rPr kumimoji="0" lang="en-US" sz="2000" b="0" i="0" u="none" strike="noStrike" kern="0" cap="none" spc="0" normalizeH="0" baseline="0" noProof="0" dirty="0">
                  <a:ln>
                    <a:noFill/>
                  </a:ln>
                  <a:solidFill>
                    <a:srgbClr val="003366"/>
                  </a:solidFill>
                  <a:effectLst/>
                  <a:uLnTx/>
                  <a:uFillTx/>
                  <a:latin typeface="Arial"/>
                  <a:cs typeface="Calibri"/>
                </a:rPr>
                <a:t> DPI </a:t>
              </a:r>
              <a:r>
                <a:rPr kumimoji="0" lang="en-US" sz="2000" b="0" i="0" u="none" strike="noStrike" kern="0" cap="none" spc="0" normalizeH="0" baseline="30000" noProof="0" dirty="0">
                  <a:ln>
                    <a:noFill/>
                  </a:ln>
                  <a:solidFill>
                    <a:srgbClr val="003366"/>
                  </a:solidFill>
                  <a:effectLst/>
                  <a:uLnTx/>
                  <a:uFillTx/>
                  <a:latin typeface="Arial"/>
                  <a:cs typeface="Calibri"/>
                </a:rPr>
                <a:t>1</a:t>
              </a:r>
              <a:endParaRPr kumimoji="0" sz="2000" b="0" i="0" u="none" strike="noStrike" kern="0" cap="none" spc="0" normalizeH="0" baseline="0" noProof="0" dirty="0">
                <a:ln>
                  <a:noFill/>
                </a:ln>
                <a:solidFill>
                  <a:prstClr val="black"/>
                </a:solidFill>
                <a:effectLst/>
                <a:uLnTx/>
                <a:uFillTx/>
                <a:latin typeface="Arial"/>
                <a:cs typeface="Calibri"/>
              </a:endParaRPr>
            </a:p>
          </p:txBody>
        </p:sp>
        <p:grpSp>
          <p:nvGrpSpPr>
            <p:cNvPr id="27" name="object 37">
              <a:extLst>
                <a:ext uri="{FF2B5EF4-FFF2-40B4-BE49-F238E27FC236}">
                  <a16:creationId xmlns:a16="http://schemas.microsoft.com/office/drawing/2014/main" id="{3D2919FD-65A1-42B7-805B-733EAE2A62E8}"/>
                </a:ext>
              </a:extLst>
            </p:cNvPr>
            <p:cNvGrpSpPr/>
            <p:nvPr/>
          </p:nvGrpSpPr>
          <p:grpSpPr>
            <a:xfrm>
              <a:off x="4792759" y="2349966"/>
              <a:ext cx="930115" cy="814705"/>
              <a:chOff x="8407825" y="1894466"/>
              <a:chExt cx="930115" cy="814705"/>
            </a:xfrm>
          </p:grpSpPr>
          <p:sp>
            <p:nvSpPr>
              <p:cNvPr id="28" name="object 38">
                <a:extLst>
                  <a:ext uri="{FF2B5EF4-FFF2-40B4-BE49-F238E27FC236}">
                    <a16:creationId xmlns:a16="http://schemas.microsoft.com/office/drawing/2014/main" id="{34C3D165-BB60-4A69-83F5-ABDCD22AE099}"/>
                  </a:ext>
                </a:extLst>
              </p:cNvPr>
              <p:cNvSpPr/>
              <p:nvPr/>
            </p:nvSpPr>
            <p:spPr>
              <a:xfrm>
                <a:off x="8407825" y="1894466"/>
                <a:ext cx="386080" cy="814705"/>
              </a:xfrm>
              <a:custGeom>
                <a:avLst/>
                <a:gdLst/>
                <a:ahLst/>
                <a:cxnLst/>
                <a:rect l="l" t="t" r="r" b="b"/>
                <a:pathLst>
                  <a:path w="386079" h="814705">
                    <a:moveTo>
                      <a:pt x="385546" y="358305"/>
                    </a:moveTo>
                    <a:lnTo>
                      <a:pt x="365150" y="318236"/>
                    </a:lnTo>
                    <a:lnTo>
                      <a:pt x="333654" y="288010"/>
                    </a:lnTo>
                    <a:lnTo>
                      <a:pt x="303822" y="259880"/>
                    </a:lnTo>
                    <a:lnTo>
                      <a:pt x="276339" y="229717"/>
                    </a:lnTo>
                    <a:lnTo>
                      <a:pt x="257073" y="198755"/>
                    </a:lnTo>
                    <a:lnTo>
                      <a:pt x="251891" y="168249"/>
                    </a:lnTo>
                    <a:lnTo>
                      <a:pt x="252120" y="112712"/>
                    </a:lnTo>
                    <a:lnTo>
                      <a:pt x="243243" y="62369"/>
                    </a:lnTo>
                    <a:lnTo>
                      <a:pt x="232321" y="25234"/>
                    </a:lnTo>
                    <a:lnTo>
                      <a:pt x="226402" y="9359"/>
                    </a:lnTo>
                    <a:lnTo>
                      <a:pt x="223761" y="2984"/>
                    </a:lnTo>
                    <a:lnTo>
                      <a:pt x="216458" y="0"/>
                    </a:lnTo>
                    <a:lnTo>
                      <a:pt x="203733" y="5283"/>
                    </a:lnTo>
                    <a:lnTo>
                      <a:pt x="200736" y="12598"/>
                    </a:lnTo>
                    <a:lnTo>
                      <a:pt x="203377" y="18961"/>
                    </a:lnTo>
                    <a:lnTo>
                      <a:pt x="208445" y="32651"/>
                    </a:lnTo>
                    <a:lnTo>
                      <a:pt x="218630" y="67081"/>
                    </a:lnTo>
                    <a:lnTo>
                      <a:pt x="227139" y="113969"/>
                    </a:lnTo>
                    <a:lnTo>
                      <a:pt x="227164" y="165049"/>
                    </a:lnTo>
                    <a:lnTo>
                      <a:pt x="232283" y="203771"/>
                    </a:lnTo>
                    <a:lnTo>
                      <a:pt x="253326" y="240626"/>
                    </a:lnTo>
                    <a:lnTo>
                      <a:pt x="283692" y="275005"/>
                    </a:lnTo>
                    <a:lnTo>
                      <a:pt x="316725" y="306349"/>
                    </a:lnTo>
                    <a:lnTo>
                      <a:pt x="330987" y="319582"/>
                    </a:lnTo>
                    <a:lnTo>
                      <a:pt x="343941" y="332232"/>
                    </a:lnTo>
                    <a:lnTo>
                      <a:pt x="354037" y="343484"/>
                    </a:lnTo>
                    <a:lnTo>
                      <a:pt x="359740" y="352552"/>
                    </a:lnTo>
                    <a:lnTo>
                      <a:pt x="361061" y="355930"/>
                    </a:lnTo>
                    <a:lnTo>
                      <a:pt x="360883" y="359054"/>
                    </a:lnTo>
                    <a:lnTo>
                      <a:pt x="320357" y="392950"/>
                    </a:lnTo>
                    <a:lnTo>
                      <a:pt x="300062" y="401154"/>
                    </a:lnTo>
                    <a:lnTo>
                      <a:pt x="296621" y="407035"/>
                    </a:lnTo>
                    <a:lnTo>
                      <a:pt x="311759" y="454545"/>
                    </a:lnTo>
                    <a:lnTo>
                      <a:pt x="323088" y="469252"/>
                    </a:lnTo>
                    <a:lnTo>
                      <a:pt x="320459" y="475018"/>
                    </a:lnTo>
                    <a:lnTo>
                      <a:pt x="315061" y="482790"/>
                    </a:lnTo>
                    <a:lnTo>
                      <a:pt x="307746" y="491451"/>
                    </a:lnTo>
                    <a:lnTo>
                      <a:pt x="299364" y="499859"/>
                    </a:lnTo>
                    <a:lnTo>
                      <a:pt x="295300" y="503580"/>
                    </a:lnTo>
                    <a:lnTo>
                      <a:pt x="295059" y="504812"/>
                    </a:lnTo>
                    <a:lnTo>
                      <a:pt x="248335" y="506971"/>
                    </a:lnTo>
                    <a:lnTo>
                      <a:pt x="242989" y="512800"/>
                    </a:lnTo>
                    <a:lnTo>
                      <a:pt x="243560" y="525081"/>
                    </a:lnTo>
                    <a:lnTo>
                      <a:pt x="247256" y="529551"/>
                    </a:lnTo>
                    <a:lnTo>
                      <a:pt x="252145" y="531050"/>
                    </a:lnTo>
                    <a:lnTo>
                      <a:pt x="253479" y="531456"/>
                    </a:lnTo>
                    <a:lnTo>
                      <a:pt x="254863" y="531660"/>
                    </a:lnTo>
                    <a:lnTo>
                      <a:pt x="303263" y="529450"/>
                    </a:lnTo>
                    <a:lnTo>
                      <a:pt x="304838" y="533107"/>
                    </a:lnTo>
                    <a:lnTo>
                      <a:pt x="308190" y="541655"/>
                    </a:lnTo>
                    <a:lnTo>
                      <a:pt x="310388" y="548259"/>
                    </a:lnTo>
                    <a:lnTo>
                      <a:pt x="307086" y="551141"/>
                    </a:lnTo>
                    <a:lnTo>
                      <a:pt x="290537" y="563918"/>
                    </a:lnTo>
                    <a:lnTo>
                      <a:pt x="290537" y="589597"/>
                    </a:lnTo>
                    <a:lnTo>
                      <a:pt x="289763" y="588022"/>
                    </a:lnTo>
                    <a:lnTo>
                      <a:pt x="289902" y="588238"/>
                    </a:lnTo>
                    <a:lnTo>
                      <a:pt x="290258" y="588937"/>
                    </a:lnTo>
                    <a:lnTo>
                      <a:pt x="290537" y="589597"/>
                    </a:lnTo>
                    <a:lnTo>
                      <a:pt x="290537" y="563918"/>
                    </a:lnTo>
                    <a:lnTo>
                      <a:pt x="282917" y="569798"/>
                    </a:lnTo>
                    <a:lnTo>
                      <a:pt x="277456" y="574802"/>
                    </a:lnTo>
                    <a:lnTo>
                      <a:pt x="273189" y="578993"/>
                    </a:lnTo>
                    <a:lnTo>
                      <a:pt x="268655" y="585063"/>
                    </a:lnTo>
                    <a:lnTo>
                      <a:pt x="268655" y="601383"/>
                    </a:lnTo>
                    <a:lnTo>
                      <a:pt x="268414" y="601002"/>
                    </a:lnTo>
                    <a:lnTo>
                      <a:pt x="268592" y="601243"/>
                    </a:lnTo>
                    <a:lnTo>
                      <a:pt x="268655" y="601383"/>
                    </a:lnTo>
                    <a:lnTo>
                      <a:pt x="268655" y="585063"/>
                    </a:lnTo>
                    <a:lnTo>
                      <a:pt x="266166" y="592531"/>
                    </a:lnTo>
                    <a:lnTo>
                      <a:pt x="268376" y="601383"/>
                    </a:lnTo>
                    <a:lnTo>
                      <a:pt x="271614" y="613537"/>
                    </a:lnTo>
                    <a:lnTo>
                      <a:pt x="274789" y="636485"/>
                    </a:lnTo>
                    <a:lnTo>
                      <a:pt x="267373" y="689902"/>
                    </a:lnTo>
                    <a:lnTo>
                      <a:pt x="236702" y="714082"/>
                    </a:lnTo>
                    <a:lnTo>
                      <a:pt x="224713" y="715454"/>
                    </a:lnTo>
                    <a:lnTo>
                      <a:pt x="211988" y="714667"/>
                    </a:lnTo>
                    <a:lnTo>
                      <a:pt x="198653" y="712406"/>
                    </a:lnTo>
                    <a:lnTo>
                      <a:pt x="181330" y="708710"/>
                    </a:lnTo>
                    <a:lnTo>
                      <a:pt x="172720" y="706869"/>
                    </a:lnTo>
                    <a:lnTo>
                      <a:pt x="164465" y="705104"/>
                    </a:lnTo>
                    <a:lnTo>
                      <a:pt x="163715" y="705027"/>
                    </a:lnTo>
                    <a:lnTo>
                      <a:pt x="9410" y="673392"/>
                    </a:lnTo>
                    <a:lnTo>
                      <a:pt x="2794" y="677722"/>
                    </a:lnTo>
                    <a:lnTo>
                      <a:pt x="0" y="691197"/>
                    </a:lnTo>
                    <a:lnTo>
                      <a:pt x="4356" y="697788"/>
                    </a:lnTo>
                    <a:lnTo>
                      <a:pt x="100177" y="717461"/>
                    </a:lnTo>
                    <a:lnTo>
                      <a:pt x="90449" y="726084"/>
                    </a:lnTo>
                    <a:lnTo>
                      <a:pt x="78295" y="744601"/>
                    </a:lnTo>
                    <a:lnTo>
                      <a:pt x="68478" y="768985"/>
                    </a:lnTo>
                    <a:lnTo>
                      <a:pt x="60794" y="799604"/>
                    </a:lnTo>
                    <a:lnTo>
                      <a:pt x="59474" y="806386"/>
                    </a:lnTo>
                    <a:lnTo>
                      <a:pt x="63893" y="812965"/>
                    </a:lnTo>
                    <a:lnTo>
                      <a:pt x="71475" y="814463"/>
                    </a:lnTo>
                    <a:lnTo>
                      <a:pt x="72275" y="814527"/>
                    </a:lnTo>
                    <a:lnTo>
                      <a:pt x="78917" y="814527"/>
                    </a:lnTo>
                    <a:lnTo>
                      <a:pt x="84137" y="810387"/>
                    </a:lnTo>
                    <a:lnTo>
                      <a:pt x="85242" y="804443"/>
                    </a:lnTo>
                    <a:lnTo>
                      <a:pt x="91465" y="779183"/>
                    </a:lnTo>
                    <a:lnTo>
                      <a:pt x="108229" y="743889"/>
                    </a:lnTo>
                    <a:lnTo>
                      <a:pt x="145986" y="727964"/>
                    </a:lnTo>
                    <a:lnTo>
                      <a:pt x="161023" y="729945"/>
                    </a:lnTo>
                    <a:lnTo>
                      <a:pt x="168198" y="731418"/>
                    </a:lnTo>
                    <a:lnTo>
                      <a:pt x="194868" y="737171"/>
                    </a:lnTo>
                    <a:lnTo>
                      <a:pt x="210654" y="739698"/>
                    </a:lnTo>
                    <a:lnTo>
                      <a:pt x="226504" y="740435"/>
                    </a:lnTo>
                    <a:lnTo>
                      <a:pt x="242328" y="738441"/>
                    </a:lnTo>
                    <a:lnTo>
                      <a:pt x="258889" y="732510"/>
                    </a:lnTo>
                    <a:lnTo>
                      <a:pt x="265684" y="727964"/>
                    </a:lnTo>
                    <a:lnTo>
                      <a:pt x="272897" y="723138"/>
                    </a:lnTo>
                    <a:lnTo>
                      <a:pt x="299326" y="666635"/>
                    </a:lnTo>
                    <a:lnTo>
                      <a:pt x="300024" y="638340"/>
                    </a:lnTo>
                    <a:lnTo>
                      <a:pt x="296964" y="613270"/>
                    </a:lnTo>
                    <a:lnTo>
                      <a:pt x="294055" y="601383"/>
                    </a:lnTo>
                    <a:lnTo>
                      <a:pt x="293954" y="601002"/>
                    </a:lnTo>
                    <a:lnTo>
                      <a:pt x="292481" y="594956"/>
                    </a:lnTo>
                    <a:lnTo>
                      <a:pt x="296710" y="591134"/>
                    </a:lnTo>
                    <a:lnTo>
                      <a:pt x="298564" y="589597"/>
                    </a:lnTo>
                    <a:lnTo>
                      <a:pt x="301066" y="587540"/>
                    </a:lnTo>
                    <a:lnTo>
                      <a:pt x="301980" y="586778"/>
                    </a:lnTo>
                    <a:lnTo>
                      <a:pt x="307467" y="582447"/>
                    </a:lnTo>
                    <a:lnTo>
                      <a:pt x="322084" y="571055"/>
                    </a:lnTo>
                    <a:lnTo>
                      <a:pt x="328752" y="565353"/>
                    </a:lnTo>
                    <a:lnTo>
                      <a:pt x="332892" y="560730"/>
                    </a:lnTo>
                    <a:lnTo>
                      <a:pt x="335153" y="556361"/>
                    </a:lnTo>
                    <a:lnTo>
                      <a:pt x="335927" y="552754"/>
                    </a:lnTo>
                    <a:lnTo>
                      <a:pt x="335343" y="545617"/>
                    </a:lnTo>
                    <a:lnTo>
                      <a:pt x="331597" y="532726"/>
                    </a:lnTo>
                    <a:lnTo>
                      <a:pt x="322910" y="511860"/>
                    </a:lnTo>
                    <a:lnTo>
                      <a:pt x="331292" y="502640"/>
                    </a:lnTo>
                    <a:lnTo>
                      <a:pt x="339636" y="491439"/>
                    </a:lnTo>
                    <a:lnTo>
                      <a:pt x="345935" y="479310"/>
                    </a:lnTo>
                    <a:lnTo>
                      <a:pt x="348195" y="467258"/>
                    </a:lnTo>
                    <a:lnTo>
                      <a:pt x="347954" y="460654"/>
                    </a:lnTo>
                    <a:lnTo>
                      <a:pt x="344995" y="454774"/>
                    </a:lnTo>
                    <a:lnTo>
                      <a:pt x="339877" y="450735"/>
                    </a:lnTo>
                    <a:lnTo>
                      <a:pt x="335280" y="445363"/>
                    </a:lnTo>
                    <a:lnTo>
                      <a:pt x="331076" y="437489"/>
                    </a:lnTo>
                    <a:lnTo>
                      <a:pt x="327431" y="428167"/>
                    </a:lnTo>
                    <a:lnTo>
                      <a:pt x="324510" y="418515"/>
                    </a:lnTo>
                    <a:lnTo>
                      <a:pt x="338988" y="411543"/>
                    </a:lnTo>
                    <a:lnTo>
                      <a:pt x="355549" y="401523"/>
                    </a:lnTo>
                    <a:lnTo>
                      <a:pt x="370954" y="388632"/>
                    </a:lnTo>
                    <a:lnTo>
                      <a:pt x="381965" y="373075"/>
                    </a:lnTo>
                    <a:lnTo>
                      <a:pt x="384517" y="365734"/>
                    </a:lnTo>
                    <a:lnTo>
                      <a:pt x="385546" y="358305"/>
                    </a:lnTo>
                    <a:close/>
                  </a:path>
                </a:pathLst>
              </a:custGeom>
              <a:solidFill>
                <a:srgbClr val="1C376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ndParaRPr>
              </a:p>
            </p:txBody>
          </p:sp>
          <p:sp>
            <p:nvSpPr>
              <p:cNvPr id="29" name="object 39">
                <a:extLst>
                  <a:ext uri="{FF2B5EF4-FFF2-40B4-BE49-F238E27FC236}">
                    <a16:creationId xmlns:a16="http://schemas.microsoft.com/office/drawing/2014/main" id="{2D36FC65-85F4-45F1-894E-A1EFE1010A9A}"/>
                  </a:ext>
                </a:extLst>
              </p:cNvPr>
              <p:cNvSpPr/>
              <p:nvPr/>
            </p:nvSpPr>
            <p:spPr>
              <a:xfrm>
                <a:off x="8902331" y="1959431"/>
                <a:ext cx="435609" cy="307975"/>
              </a:xfrm>
              <a:custGeom>
                <a:avLst/>
                <a:gdLst/>
                <a:ahLst/>
                <a:cxnLst/>
                <a:rect l="l" t="t" r="r" b="b"/>
                <a:pathLst>
                  <a:path w="435609" h="307975">
                    <a:moveTo>
                      <a:pt x="245452" y="259080"/>
                    </a:moveTo>
                    <a:lnTo>
                      <a:pt x="242062" y="251942"/>
                    </a:lnTo>
                    <a:lnTo>
                      <a:pt x="235572" y="249618"/>
                    </a:lnTo>
                    <a:lnTo>
                      <a:pt x="161772" y="217373"/>
                    </a:lnTo>
                    <a:lnTo>
                      <a:pt x="102781" y="182168"/>
                    </a:lnTo>
                    <a:lnTo>
                      <a:pt x="59448" y="149745"/>
                    </a:lnTo>
                    <a:lnTo>
                      <a:pt x="23215" y="116293"/>
                    </a:lnTo>
                    <a:lnTo>
                      <a:pt x="18630" y="111175"/>
                    </a:lnTo>
                    <a:lnTo>
                      <a:pt x="10744" y="110731"/>
                    </a:lnTo>
                    <a:lnTo>
                      <a:pt x="444" y="119913"/>
                    </a:lnTo>
                    <a:lnTo>
                      <a:pt x="0" y="127800"/>
                    </a:lnTo>
                    <a:lnTo>
                      <a:pt x="4584" y="132943"/>
                    </a:lnTo>
                    <a:lnTo>
                      <a:pt x="43675" y="169379"/>
                    </a:lnTo>
                    <a:lnTo>
                      <a:pt x="88760" y="203111"/>
                    </a:lnTo>
                    <a:lnTo>
                      <a:pt x="150114" y="239598"/>
                    </a:lnTo>
                    <a:lnTo>
                      <a:pt x="227152" y="273164"/>
                    </a:lnTo>
                    <a:lnTo>
                      <a:pt x="229997" y="274180"/>
                    </a:lnTo>
                    <a:lnTo>
                      <a:pt x="232968" y="274104"/>
                    </a:lnTo>
                    <a:lnTo>
                      <a:pt x="235585" y="273164"/>
                    </a:lnTo>
                    <a:lnTo>
                      <a:pt x="238988" y="271932"/>
                    </a:lnTo>
                    <a:lnTo>
                      <a:pt x="241846" y="269290"/>
                    </a:lnTo>
                    <a:lnTo>
                      <a:pt x="245452" y="259080"/>
                    </a:lnTo>
                    <a:close/>
                  </a:path>
                  <a:path w="435609" h="307975">
                    <a:moveTo>
                      <a:pt x="360286" y="158483"/>
                    </a:moveTo>
                    <a:lnTo>
                      <a:pt x="358063" y="152006"/>
                    </a:lnTo>
                    <a:lnTo>
                      <a:pt x="355765" y="145516"/>
                    </a:lnTo>
                    <a:lnTo>
                      <a:pt x="348627" y="142100"/>
                    </a:lnTo>
                    <a:lnTo>
                      <a:pt x="342125" y="144399"/>
                    </a:lnTo>
                    <a:lnTo>
                      <a:pt x="256997" y="164211"/>
                    </a:lnTo>
                    <a:lnTo>
                      <a:pt x="192087" y="164592"/>
                    </a:lnTo>
                    <a:lnTo>
                      <a:pt x="150545" y="156578"/>
                    </a:lnTo>
                    <a:lnTo>
                      <a:pt x="135521" y="151231"/>
                    </a:lnTo>
                    <a:lnTo>
                      <a:pt x="129311" y="148259"/>
                    </a:lnTo>
                    <a:lnTo>
                      <a:pt x="121881" y="150825"/>
                    </a:lnTo>
                    <a:lnTo>
                      <a:pt x="118859" y="157010"/>
                    </a:lnTo>
                    <a:lnTo>
                      <a:pt x="115849" y="163233"/>
                    </a:lnTo>
                    <a:lnTo>
                      <a:pt x="118427" y="170700"/>
                    </a:lnTo>
                    <a:lnTo>
                      <a:pt x="124612" y="173723"/>
                    </a:lnTo>
                    <a:lnTo>
                      <a:pt x="136385" y="178396"/>
                    </a:lnTo>
                    <a:lnTo>
                      <a:pt x="166395" y="186283"/>
                    </a:lnTo>
                    <a:lnTo>
                      <a:pt x="213106" y="191236"/>
                    </a:lnTo>
                    <a:lnTo>
                      <a:pt x="274955" y="187172"/>
                    </a:lnTo>
                    <a:lnTo>
                      <a:pt x="350494" y="167932"/>
                    </a:lnTo>
                    <a:lnTo>
                      <a:pt x="356946" y="165608"/>
                    </a:lnTo>
                    <a:lnTo>
                      <a:pt x="357416" y="164592"/>
                    </a:lnTo>
                    <a:lnTo>
                      <a:pt x="360286" y="158483"/>
                    </a:lnTo>
                    <a:close/>
                  </a:path>
                  <a:path w="435609" h="307975">
                    <a:moveTo>
                      <a:pt x="364337" y="39865"/>
                    </a:moveTo>
                    <a:lnTo>
                      <a:pt x="356641" y="28435"/>
                    </a:lnTo>
                    <a:lnTo>
                      <a:pt x="348869" y="26911"/>
                    </a:lnTo>
                    <a:lnTo>
                      <a:pt x="343166" y="30772"/>
                    </a:lnTo>
                    <a:lnTo>
                      <a:pt x="281825" y="65176"/>
                    </a:lnTo>
                    <a:lnTo>
                      <a:pt x="225107" y="85598"/>
                    </a:lnTo>
                    <a:lnTo>
                      <a:pt x="174840" y="95250"/>
                    </a:lnTo>
                    <a:lnTo>
                      <a:pt x="132918" y="97294"/>
                    </a:lnTo>
                    <a:lnTo>
                      <a:pt x="96431" y="94462"/>
                    </a:lnTo>
                    <a:lnTo>
                      <a:pt x="68580" y="89141"/>
                    </a:lnTo>
                    <a:lnTo>
                      <a:pt x="50749" y="83985"/>
                    </a:lnTo>
                    <a:lnTo>
                      <a:pt x="44297" y="81597"/>
                    </a:lnTo>
                    <a:lnTo>
                      <a:pt x="37985" y="78841"/>
                    </a:lnTo>
                    <a:lnTo>
                      <a:pt x="30632" y="81749"/>
                    </a:lnTo>
                    <a:lnTo>
                      <a:pt x="25133" y="94373"/>
                    </a:lnTo>
                    <a:lnTo>
                      <a:pt x="28041" y="101727"/>
                    </a:lnTo>
                    <a:lnTo>
                      <a:pt x="34353" y="104482"/>
                    </a:lnTo>
                    <a:lnTo>
                      <a:pt x="41910" y="107353"/>
                    </a:lnTo>
                    <a:lnTo>
                      <a:pt x="61429" y="113118"/>
                    </a:lnTo>
                    <a:lnTo>
                      <a:pt x="91592" y="118986"/>
                    </a:lnTo>
                    <a:lnTo>
                      <a:pt x="131127" y="122199"/>
                    </a:lnTo>
                    <a:lnTo>
                      <a:pt x="158610" y="121678"/>
                    </a:lnTo>
                    <a:lnTo>
                      <a:pt x="224650" y="111480"/>
                    </a:lnTo>
                    <a:lnTo>
                      <a:pt x="262166" y="100063"/>
                    </a:lnTo>
                    <a:lnTo>
                      <a:pt x="308495" y="80048"/>
                    </a:lnTo>
                    <a:lnTo>
                      <a:pt x="357136" y="51473"/>
                    </a:lnTo>
                    <a:lnTo>
                      <a:pt x="362839" y="47612"/>
                    </a:lnTo>
                    <a:lnTo>
                      <a:pt x="364337" y="39865"/>
                    </a:lnTo>
                    <a:close/>
                  </a:path>
                  <a:path w="435609" h="307975">
                    <a:moveTo>
                      <a:pt x="372008" y="285991"/>
                    </a:moveTo>
                    <a:lnTo>
                      <a:pt x="367118" y="279806"/>
                    </a:lnTo>
                    <a:lnTo>
                      <a:pt x="338734" y="275983"/>
                    </a:lnTo>
                    <a:lnTo>
                      <a:pt x="317271" y="272173"/>
                    </a:lnTo>
                    <a:lnTo>
                      <a:pt x="295973" y="267550"/>
                    </a:lnTo>
                    <a:lnTo>
                      <a:pt x="274916" y="262140"/>
                    </a:lnTo>
                    <a:lnTo>
                      <a:pt x="268287" y="260273"/>
                    </a:lnTo>
                    <a:lnTo>
                      <a:pt x="261404" y="264160"/>
                    </a:lnTo>
                    <a:lnTo>
                      <a:pt x="290207" y="291820"/>
                    </a:lnTo>
                    <a:lnTo>
                      <a:pt x="334835" y="300621"/>
                    </a:lnTo>
                    <a:lnTo>
                      <a:pt x="359308" y="303987"/>
                    </a:lnTo>
                    <a:lnTo>
                      <a:pt x="361251" y="303733"/>
                    </a:lnTo>
                    <a:lnTo>
                      <a:pt x="363016" y="303098"/>
                    </a:lnTo>
                    <a:lnTo>
                      <a:pt x="367334" y="301548"/>
                    </a:lnTo>
                    <a:lnTo>
                      <a:pt x="370636" y="297662"/>
                    </a:lnTo>
                    <a:lnTo>
                      <a:pt x="372008" y="285991"/>
                    </a:lnTo>
                    <a:close/>
                  </a:path>
                  <a:path w="435609" h="307975">
                    <a:moveTo>
                      <a:pt x="400621" y="11480"/>
                    </a:moveTo>
                    <a:lnTo>
                      <a:pt x="391922" y="787"/>
                    </a:lnTo>
                    <a:lnTo>
                      <a:pt x="384060" y="0"/>
                    </a:lnTo>
                    <a:lnTo>
                      <a:pt x="378714" y="4330"/>
                    </a:lnTo>
                    <a:lnTo>
                      <a:pt x="368884" y="12153"/>
                    </a:lnTo>
                    <a:lnTo>
                      <a:pt x="368020" y="20015"/>
                    </a:lnTo>
                    <a:lnTo>
                      <a:pt x="375729" y="29730"/>
                    </a:lnTo>
                    <a:lnTo>
                      <a:pt x="381381" y="31165"/>
                    </a:lnTo>
                    <a:lnTo>
                      <a:pt x="386295" y="29400"/>
                    </a:lnTo>
                    <a:lnTo>
                      <a:pt x="387540" y="28956"/>
                    </a:lnTo>
                    <a:lnTo>
                      <a:pt x="388747" y="28295"/>
                    </a:lnTo>
                    <a:lnTo>
                      <a:pt x="399796" y="19367"/>
                    </a:lnTo>
                    <a:lnTo>
                      <a:pt x="400621" y="11480"/>
                    </a:lnTo>
                    <a:close/>
                  </a:path>
                  <a:path w="435609" h="307975">
                    <a:moveTo>
                      <a:pt x="420395" y="130886"/>
                    </a:moveTo>
                    <a:lnTo>
                      <a:pt x="414121" y="118579"/>
                    </a:lnTo>
                    <a:lnTo>
                      <a:pt x="406628" y="116141"/>
                    </a:lnTo>
                    <a:lnTo>
                      <a:pt x="392188" y="123367"/>
                    </a:lnTo>
                    <a:lnTo>
                      <a:pt x="381889" y="128257"/>
                    </a:lnTo>
                    <a:lnTo>
                      <a:pt x="379260" y="135712"/>
                    </a:lnTo>
                    <a:lnTo>
                      <a:pt x="384975" y="147815"/>
                    </a:lnTo>
                    <a:lnTo>
                      <a:pt x="391744" y="150482"/>
                    </a:lnTo>
                    <a:lnTo>
                      <a:pt x="397700" y="148336"/>
                    </a:lnTo>
                    <a:lnTo>
                      <a:pt x="403136" y="145859"/>
                    </a:lnTo>
                    <a:lnTo>
                      <a:pt x="417931" y="138391"/>
                    </a:lnTo>
                    <a:lnTo>
                      <a:pt x="420395" y="130886"/>
                    </a:lnTo>
                    <a:close/>
                  </a:path>
                  <a:path w="435609" h="307975">
                    <a:moveTo>
                      <a:pt x="435533" y="288683"/>
                    </a:moveTo>
                    <a:lnTo>
                      <a:pt x="429983" y="283032"/>
                    </a:lnTo>
                    <a:lnTo>
                      <a:pt x="423087" y="282968"/>
                    </a:lnTo>
                    <a:lnTo>
                      <a:pt x="408368" y="282651"/>
                    </a:lnTo>
                    <a:lnTo>
                      <a:pt x="402653" y="288112"/>
                    </a:lnTo>
                    <a:lnTo>
                      <a:pt x="402323" y="301904"/>
                    </a:lnTo>
                    <a:lnTo>
                      <a:pt x="407797" y="307632"/>
                    </a:lnTo>
                    <a:lnTo>
                      <a:pt x="424357" y="307949"/>
                    </a:lnTo>
                    <a:lnTo>
                      <a:pt x="425818" y="307682"/>
                    </a:lnTo>
                    <a:lnTo>
                      <a:pt x="427189" y="307187"/>
                    </a:lnTo>
                    <a:lnTo>
                      <a:pt x="431965" y="305473"/>
                    </a:lnTo>
                    <a:lnTo>
                      <a:pt x="435406" y="300939"/>
                    </a:lnTo>
                    <a:lnTo>
                      <a:pt x="435533" y="288683"/>
                    </a:lnTo>
                    <a:close/>
                  </a:path>
                </a:pathLst>
              </a:custGeom>
              <a:solidFill>
                <a:srgbClr val="9ACDC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ndParaRPr>
              </a:p>
            </p:txBody>
          </p:sp>
        </p:grpSp>
      </p:grpSp>
      <p:sp>
        <p:nvSpPr>
          <p:cNvPr id="30" name="TextBox 29">
            <a:extLst>
              <a:ext uri="{FF2B5EF4-FFF2-40B4-BE49-F238E27FC236}">
                <a16:creationId xmlns:a16="http://schemas.microsoft.com/office/drawing/2014/main" id="{ACB9A483-892F-4F43-A46E-C4DF031E1039}"/>
              </a:ext>
            </a:extLst>
          </p:cNvPr>
          <p:cNvSpPr txBox="1"/>
          <p:nvPr/>
        </p:nvSpPr>
        <p:spPr>
          <a:xfrm>
            <a:off x="5848350" y="6187762"/>
            <a:ext cx="6508246" cy="70788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lumMod val="50000"/>
                  </a:srgbClr>
                </a:solidFill>
                <a:effectLst/>
                <a:uLnTx/>
                <a:uFillTx/>
                <a:latin typeface="Arial"/>
              </a:rPr>
              <a:t>1. </a:t>
            </a:r>
            <a:r>
              <a:rPr kumimoji="0" lang="en-GB" sz="1000" b="0" i="0" u="none" strike="noStrike" kern="0" cap="none" spc="0" normalizeH="0" baseline="0" noProof="0" dirty="0" err="1">
                <a:ln>
                  <a:noFill/>
                </a:ln>
                <a:solidFill>
                  <a:srgbClr val="FFFFFF">
                    <a:lumMod val="50000"/>
                  </a:srgbClr>
                </a:solidFill>
                <a:effectLst/>
                <a:uLnTx/>
                <a:uFillTx/>
                <a:latin typeface="Arial"/>
              </a:rPr>
              <a:t>Loh</a:t>
            </a:r>
            <a:r>
              <a:rPr kumimoji="0" lang="en-GB" sz="1000" b="0" i="0" u="none" strike="noStrike" kern="0" cap="none" spc="0" normalizeH="0" baseline="0" noProof="0" dirty="0">
                <a:ln>
                  <a:noFill/>
                </a:ln>
                <a:solidFill>
                  <a:srgbClr val="FFFFFF">
                    <a:lumMod val="50000"/>
                  </a:srgbClr>
                </a:solidFill>
                <a:effectLst/>
                <a:uLnTx/>
                <a:uFillTx/>
                <a:latin typeface="Arial"/>
              </a:rPr>
              <a:t> CH, et al. Ann Am </a:t>
            </a:r>
            <a:r>
              <a:rPr kumimoji="0" lang="en-GB" sz="1000" b="0" i="0" u="none" strike="noStrike" kern="0" cap="none" spc="0" normalizeH="0" baseline="0" noProof="0" dirty="0" err="1">
                <a:ln>
                  <a:noFill/>
                </a:ln>
                <a:solidFill>
                  <a:srgbClr val="FFFFFF">
                    <a:lumMod val="50000"/>
                  </a:srgbClr>
                </a:solidFill>
                <a:effectLst/>
                <a:uLnTx/>
                <a:uFillTx/>
                <a:latin typeface="Arial"/>
              </a:rPr>
              <a:t>Thorac</a:t>
            </a:r>
            <a:r>
              <a:rPr kumimoji="0" lang="en-GB" sz="1000" b="0" i="0" u="none" strike="noStrike" kern="0" cap="none" spc="0" normalizeH="0" baseline="0" noProof="0" dirty="0">
                <a:ln>
                  <a:noFill/>
                </a:ln>
                <a:solidFill>
                  <a:srgbClr val="FFFFFF">
                    <a:lumMod val="50000"/>
                  </a:srgbClr>
                </a:solidFill>
                <a:effectLst/>
                <a:uLnTx/>
                <a:uFillTx/>
                <a:latin typeface="Arial"/>
              </a:rPr>
              <a:t> Soc 2017;14:1305–1311</a:t>
            </a:r>
            <a:r>
              <a:rPr kumimoji="0" lang="en-US" sz="1000" b="0" i="0" u="none" strike="noStrike" kern="0" cap="none" spc="-10" normalizeH="0" baseline="0" noProof="0" dirty="0">
                <a:ln>
                  <a:noFill/>
                </a:ln>
                <a:solidFill>
                  <a:srgbClr val="FFFFFF">
                    <a:lumMod val="50000"/>
                  </a:srgbClr>
                </a:solidFill>
                <a:effectLst/>
                <a:uLnTx/>
                <a:uFillTx/>
                <a:latin typeface="Arial"/>
                <a:cs typeface="Calibri"/>
              </a:rPr>
              <a:t>; </a:t>
            </a:r>
            <a:r>
              <a:rPr kumimoji="0" lang="en-US" sz="1000" b="0" i="0" u="none" strike="noStrike" kern="0" cap="none" spc="0" normalizeH="0" baseline="0" noProof="0" dirty="0">
                <a:ln>
                  <a:noFill/>
                </a:ln>
                <a:solidFill>
                  <a:srgbClr val="FFFFFF">
                    <a:lumMod val="50000"/>
                  </a:srgbClr>
                </a:solidFill>
                <a:effectLst/>
                <a:uLnTx/>
                <a:uFillTx/>
                <a:latin typeface="Arial"/>
              </a:rPr>
              <a:t>2. </a:t>
            </a:r>
            <a:r>
              <a:rPr kumimoji="0" lang="en-US" sz="1000" b="0" i="0" u="none" strike="noStrike" kern="0" cap="none" spc="0" normalizeH="0" baseline="0" noProof="0" dirty="0" err="1">
                <a:ln>
                  <a:noFill/>
                </a:ln>
                <a:solidFill>
                  <a:srgbClr val="FFFFFF">
                    <a:lumMod val="50000"/>
                  </a:srgbClr>
                </a:solidFill>
                <a:effectLst/>
                <a:uLnTx/>
                <a:uFillTx/>
                <a:latin typeface="Arial"/>
              </a:rPr>
              <a:t>Malmberg</a:t>
            </a:r>
            <a:r>
              <a:rPr kumimoji="0" lang="en-US" sz="1000" b="0" i="0" u="none" strike="noStrike" kern="0" cap="none" spc="0" normalizeH="0" baseline="0" noProof="0" dirty="0">
                <a:ln>
                  <a:noFill/>
                </a:ln>
                <a:solidFill>
                  <a:srgbClr val="FFFFFF">
                    <a:lumMod val="50000"/>
                  </a:srgbClr>
                </a:solidFill>
                <a:effectLst/>
                <a:uLnTx/>
                <a:uFillTx/>
                <a:latin typeface="Arial"/>
              </a:rPr>
              <a:t> LP, et al. </a:t>
            </a:r>
            <a:r>
              <a:rPr kumimoji="0" lang="en-US" sz="1000" b="0" i="1" u="none" strike="noStrike" kern="0" cap="none" spc="0" normalizeH="0" baseline="0" noProof="0" dirty="0">
                <a:ln>
                  <a:noFill/>
                </a:ln>
                <a:solidFill>
                  <a:srgbClr val="FFFFFF">
                    <a:lumMod val="50000"/>
                  </a:srgbClr>
                </a:solidFill>
                <a:effectLst/>
                <a:uLnTx/>
                <a:uFillTx/>
                <a:latin typeface="Arial"/>
              </a:rPr>
              <a:t>Int J Chron Obstruct </a:t>
            </a:r>
            <a:r>
              <a:rPr kumimoji="0" lang="en-US" sz="1000" b="0" i="1" u="none" strike="noStrike" kern="0" cap="none" spc="0" normalizeH="0" baseline="0" noProof="0" dirty="0" err="1">
                <a:ln>
                  <a:noFill/>
                </a:ln>
                <a:solidFill>
                  <a:srgbClr val="FFFFFF">
                    <a:lumMod val="50000"/>
                  </a:srgbClr>
                </a:solidFill>
                <a:effectLst/>
                <a:uLnTx/>
                <a:uFillTx/>
                <a:latin typeface="Arial"/>
              </a:rPr>
              <a:t>Pulmon</a:t>
            </a:r>
            <a:r>
              <a:rPr kumimoji="0" lang="en-US" sz="1000" b="0" i="1" u="none" strike="noStrike" kern="0" cap="none" spc="0" normalizeH="0" baseline="0" noProof="0" dirty="0">
                <a:ln>
                  <a:noFill/>
                </a:ln>
                <a:solidFill>
                  <a:srgbClr val="FFFFFF">
                    <a:lumMod val="50000"/>
                  </a:srgbClr>
                </a:solidFill>
                <a:effectLst/>
                <a:uLnTx/>
                <a:uFillTx/>
                <a:latin typeface="Arial"/>
              </a:rPr>
              <a:t> Dis</a:t>
            </a:r>
            <a:r>
              <a:rPr kumimoji="0" lang="en-US" sz="1000" b="0" i="0" u="none" strike="noStrike" kern="0" cap="none" spc="0" normalizeH="0" baseline="0" noProof="0" dirty="0">
                <a:ln>
                  <a:noFill/>
                </a:ln>
                <a:solidFill>
                  <a:srgbClr val="FFFFFF">
                    <a:lumMod val="50000"/>
                  </a:srgbClr>
                </a:solidFill>
                <a:effectLst/>
                <a:uLnTx/>
                <a:uFillTx/>
                <a:latin typeface="Arial"/>
              </a:rPr>
              <a:t>. 2010;5:257-562; 3. </a:t>
            </a:r>
            <a:r>
              <a:rPr kumimoji="0" lang="en-GB" sz="1000" b="0" i="0" u="none" strike="noStrike" kern="0" cap="none" spc="0" normalizeH="0" baseline="0" noProof="0" dirty="0">
                <a:ln>
                  <a:noFill/>
                </a:ln>
                <a:solidFill>
                  <a:srgbClr val="FFFFFF">
                    <a:lumMod val="50000"/>
                  </a:srgbClr>
                </a:solidFill>
                <a:effectLst/>
                <a:uLnTx/>
                <a:uFillTx/>
                <a:latin typeface="Arial"/>
              </a:rPr>
              <a:t>Ghosh S, et al. J Aerosol Med </a:t>
            </a:r>
            <a:r>
              <a:rPr kumimoji="0" lang="en-GB" sz="1000" b="0" i="0" u="none" strike="noStrike" kern="0" cap="none" spc="0" normalizeH="0" baseline="0" noProof="0" dirty="0" err="1">
                <a:ln>
                  <a:noFill/>
                </a:ln>
                <a:solidFill>
                  <a:srgbClr val="FFFFFF">
                    <a:lumMod val="50000"/>
                  </a:srgbClr>
                </a:solidFill>
                <a:effectLst/>
                <a:uLnTx/>
                <a:uFillTx/>
                <a:latin typeface="Arial"/>
              </a:rPr>
              <a:t>Pulm</a:t>
            </a:r>
            <a:r>
              <a:rPr kumimoji="0" lang="en-GB" sz="1000" b="0" i="0" u="none" strike="noStrike" kern="0" cap="none" spc="0" normalizeH="0" baseline="0" noProof="0" dirty="0">
                <a:ln>
                  <a:noFill/>
                </a:ln>
                <a:solidFill>
                  <a:srgbClr val="FFFFFF">
                    <a:lumMod val="50000"/>
                  </a:srgbClr>
                </a:solidFill>
                <a:effectLst/>
                <a:uLnTx/>
                <a:uFillTx/>
                <a:latin typeface="Arial"/>
              </a:rPr>
              <a:t> Drug </a:t>
            </a:r>
            <a:r>
              <a:rPr kumimoji="0" lang="en-GB" sz="1000" b="0" i="0" u="none" strike="noStrike" kern="0" cap="none" spc="0" normalizeH="0" baseline="0" noProof="0" dirty="0" err="1">
                <a:ln>
                  <a:noFill/>
                </a:ln>
                <a:solidFill>
                  <a:srgbClr val="FFFFFF">
                    <a:lumMod val="50000"/>
                  </a:srgbClr>
                </a:solidFill>
                <a:effectLst/>
                <a:uLnTx/>
                <a:uFillTx/>
                <a:latin typeface="Arial"/>
              </a:rPr>
              <a:t>Deliv</a:t>
            </a:r>
            <a:r>
              <a:rPr kumimoji="0" lang="en-GB" sz="1000" b="0" i="0" u="none" strike="noStrike" kern="0" cap="none" spc="0" normalizeH="0" baseline="0" noProof="0" dirty="0">
                <a:ln>
                  <a:noFill/>
                </a:ln>
                <a:solidFill>
                  <a:srgbClr val="FFFFFF">
                    <a:lumMod val="50000"/>
                  </a:srgbClr>
                </a:solidFill>
                <a:effectLst/>
                <a:uLnTx/>
                <a:uFillTx/>
                <a:latin typeface="Arial"/>
              </a:rPr>
              <a:t> 2017;30:381–387; 4. </a:t>
            </a:r>
            <a:r>
              <a:rPr kumimoji="0" lang="en-US" sz="1000" b="0" i="0" u="none" strike="noStrike" kern="0" cap="none" spc="0" normalizeH="0" baseline="0" noProof="0" dirty="0">
                <a:ln>
                  <a:noFill/>
                </a:ln>
                <a:solidFill>
                  <a:srgbClr val="FFFFFF">
                    <a:lumMod val="50000"/>
                  </a:srgbClr>
                </a:solidFill>
                <a:effectLst/>
                <a:uLnTx/>
                <a:uFillTx/>
                <a:latin typeface="Arial"/>
              </a:rPr>
              <a:t>Mahler DA. Ann Am </a:t>
            </a:r>
            <a:r>
              <a:rPr kumimoji="0" lang="en-US" sz="1000" b="0" i="0" u="none" strike="noStrike" kern="0" cap="none" spc="0" normalizeH="0" baseline="0" noProof="0" dirty="0" err="1">
                <a:ln>
                  <a:noFill/>
                </a:ln>
                <a:solidFill>
                  <a:srgbClr val="FFFFFF">
                    <a:lumMod val="50000"/>
                  </a:srgbClr>
                </a:solidFill>
                <a:effectLst/>
                <a:uLnTx/>
                <a:uFillTx/>
                <a:latin typeface="Arial"/>
              </a:rPr>
              <a:t>Thorac</a:t>
            </a:r>
            <a:r>
              <a:rPr kumimoji="0" lang="en-US" sz="1000" b="0" i="0" u="none" strike="noStrike" kern="0" cap="none" spc="0" normalizeH="0" baseline="0" noProof="0" dirty="0">
                <a:ln>
                  <a:noFill/>
                </a:ln>
                <a:solidFill>
                  <a:srgbClr val="FFFFFF">
                    <a:lumMod val="50000"/>
                  </a:srgbClr>
                </a:solidFill>
                <a:effectLst/>
                <a:uLnTx/>
                <a:uFillTx/>
                <a:latin typeface="Arial"/>
              </a:rPr>
              <a:t> Soc. 2017;14:1103-1107; 5.</a:t>
            </a:r>
            <a:r>
              <a:rPr kumimoji="0" lang="en-GB" sz="1000" b="0" i="0" u="none" strike="noStrike" kern="0" cap="none" spc="0" normalizeH="0" baseline="0" noProof="0" dirty="0">
                <a:ln>
                  <a:noFill/>
                </a:ln>
                <a:solidFill>
                  <a:srgbClr val="FFFFFF">
                    <a:lumMod val="50000"/>
                  </a:srgbClr>
                </a:solidFill>
                <a:effectLst/>
                <a:uLnTx/>
                <a:uFillTx/>
                <a:latin typeface="Arial"/>
              </a:rPr>
              <a:t> Duarte AG, et al. Chronic </a:t>
            </a:r>
            <a:r>
              <a:rPr kumimoji="0" lang="en-GB" sz="1000" b="0" i="0" u="none" strike="noStrike" kern="0" cap="none" spc="0" normalizeH="0" baseline="0" noProof="0" dirty="0" err="1">
                <a:ln>
                  <a:noFill/>
                </a:ln>
                <a:solidFill>
                  <a:srgbClr val="FFFFFF">
                    <a:lumMod val="50000"/>
                  </a:srgbClr>
                </a:solidFill>
                <a:effectLst/>
                <a:uLnTx/>
                <a:uFillTx/>
                <a:latin typeface="Arial"/>
              </a:rPr>
              <a:t>Obstr</a:t>
            </a:r>
            <a:r>
              <a:rPr kumimoji="0" lang="en-GB" sz="1000" b="0" i="0" u="none" strike="noStrike" kern="0" cap="none" spc="0" normalizeH="0" baseline="0" noProof="0" dirty="0">
                <a:ln>
                  <a:noFill/>
                </a:ln>
                <a:solidFill>
                  <a:srgbClr val="FFFFFF">
                    <a:lumMod val="50000"/>
                  </a:srgbClr>
                </a:solidFill>
                <a:effectLst/>
                <a:uLnTx/>
                <a:uFillTx/>
                <a:latin typeface="Arial"/>
              </a:rPr>
              <a:t> </a:t>
            </a:r>
            <a:r>
              <a:rPr kumimoji="0" lang="en-GB" sz="1000" b="0" i="0" u="none" strike="noStrike" kern="0" cap="none" spc="0" normalizeH="0" baseline="0" noProof="0" dirty="0" err="1">
                <a:ln>
                  <a:noFill/>
                </a:ln>
                <a:solidFill>
                  <a:srgbClr val="FFFFFF">
                    <a:lumMod val="50000"/>
                  </a:srgbClr>
                </a:solidFill>
                <a:effectLst/>
                <a:uLnTx/>
                <a:uFillTx/>
                <a:latin typeface="Arial"/>
              </a:rPr>
              <a:t>Pulm</a:t>
            </a:r>
            <a:r>
              <a:rPr kumimoji="0" lang="en-GB" sz="1000" b="0" i="0" u="none" strike="noStrike" kern="0" cap="none" spc="0" normalizeH="0" baseline="0" noProof="0" dirty="0">
                <a:ln>
                  <a:noFill/>
                </a:ln>
                <a:solidFill>
                  <a:srgbClr val="FFFFFF">
                    <a:lumMod val="50000"/>
                  </a:srgbClr>
                </a:solidFill>
                <a:effectLst/>
                <a:uLnTx/>
                <a:uFillTx/>
                <a:latin typeface="Arial"/>
              </a:rPr>
              <a:t> Dis 2019;6:246–255; 6. </a:t>
            </a: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 </a:t>
            </a:r>
            <a:endParaRPr kumimoji="0" lang="en-US" sz="1000" b="0" i="0" u="none" strike="noStrike" kern="0" cap="none" spc="0" normalizeH="0" baseline="0" noProof="0" dirty="0">
              <a:ln>
                <a:noFill/>
              </a:ln>
              <a:solidFill>
                <a:srgbClr val="FFFFFF">
                  <a:lumMod val="50000"/>
                </a:srgbClr>
              </a:solidFill>
              <a:effectLst/>
              <a:uLnTx/>
              <a:uFillTx/>
              <a:latin typeface="Arial"/>
            </a:endParaRPr>
          </a:p>
        </p:txBody>
      </p:sp>
      <p:sp>
        <p:nvSpPr>
          <p:cNvPr id="31" name="TextBox 30">
            <a:extLst>
              <a:ext uri="{FF2B5EF4-FFF2-40B4-BE49-F238E27FC236}">
                <a16:creationId xmlns:a16="http://schemas.microsoft.com/office/drawing/2014/main" id="{7FBB4AF4-1C98-4EB5-822A-CE89C2D19FFA}"/>
              </a:ext>
            </a:extLst>
          </p:cNvPr>
          <p:cNvSpPr txBox="1"/>
          <p:nvPr/>
        </p:nvSpPr>
        <p:spPr>
          <a:xfrm>
            <a:off x="6372225" y="1591499"/>
            <a:ext cx="17067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C000"/>
                </a:solidFill>
                <a:effectLst/>
                <a:uLnTx/>
                <a:uFillTx/>
              </a:rPr>
              <a:t>GOLD 2023:</a:t>
            </a:r>
          </a:p>
        </p:txBody>
      </p:sp>
      <p:sp>
        <p:nvSpPr>
          <p:cNvPr id="32" name="TextBox 31">
            <a:extLst>
              <a:ext uri="{FF2B5EF4-FFF2-40B4-BE49-F238E27FC236}">
                <a16:creationId xmlns:a16="http://schemas.microsoft.com/office/drawing/2014/main" id="{2C052DE4-B401-4EE3-BF70-40C68D3038B7}"/>
              </a:ext>
            </a:extLst>
          </p:cNvPr>
          <p:cNvSpPr txBox="1"/>
          <p:nvPr/>
        </p:nvSpPr>
        <p:spPr>
          <a:xfrm>
            <a:off x="5848350" y="1682281"/>
            <a:ext cx="569387" cy="1015663"/>
          </a:xfrm>
          <a:prstGeom prst="rect">
            <a:avLst/>
          </a:prstGeom>
          <a:noFill/>
        </p:spPr>
        <p:txBody>
          <a:bodyPr wrap="none" rtlCol="0">
            <a:spAutoFit/>
          </a:bodyPr>
          <a:lstStyle/>
          <a:p>
            <a:pPr fontAlgn="auto">
              <a:spcBef>
                <a:spcPts val="0"/>
              </a:spcBef>
              <a:spcAft>
                <a:spcPts val="0"/>
              </a:spcAft>
              <a:defRPr/>
            </a:pPr>
            <a:r>
              <a:rPr lang="en-GB" sz="6000" b="1" dirty="0">
                <a:solidFill>
                  <a:srgbClr val="92D050"/>
                </a:solidFill>
                <a:latin typeface="Times" pitchFamily="2" charset="0"/>
                <a:cs typeface="Calibri" panose="020F0502020204030204" pitchFamily="34" charset="0"/>
              </a:rPr>
              <a:t>“</a:t>
            </a:r>
          </a:p>
        </p:txBody>
      </p:sp>
      <p:sp>
        <p:nvSpPr>
          <p:cNvPr id="33" name="TextBox 32">
            <a:extLst>
              <a:ext uri="{FF2B5EF4-FFF2-40B4-BE49-F238E27FC236}">
                <a16:creationId xmlns:a16="http://schemas.microsoft.com/office/drawing/2014/main" id="{F6517218-0674-4344-B08D-027D4340DE5F}"/>
              </a:ext>
            </a:extLst>
          </p:cNvPr>
          <p:cNvSpPr txBox="1"/>
          <p:nvPr/>
        </p:nvSpPr>
        <p:spPr>
          <a:xfrm rot="10800000">
            <a:off x="8918686" y="2282343"/>
            <a:ext cx="569387" cy="1015663"/>
          </a:xfrm>
          <a:prstGeom prst="rect">
            <a:avLst/>
          </a:prstGeom>
          <a:noFill/>
        </p:spPr>
        <p:txBody>
          <a:bodyPr wrap="none" rtlCol="0">
            <a:spAutoFit/>
          </a:bodyPr>
          <a:lstStyle/>
          <a:p>
            <a:pPr fontAlgn="auto">
              <a:spcBef>
                <a:spcPts val="0"/>
              </a:spcBef>
              <a:spcAft>
                <a:spcPts val="0"/>
              </a:spcAft>
              <a:defRPr/>
            </a:pPr>
            <a:r>
              <a:rPr lang="en-GB" sz="6000" b="1" dirty="0">
                <a:solidFill>
                  <a:srgbClr val="92D050"/>
                </a:solidFill>
                <a:latin typeface="Times" pitchFamily="2" charset="0"/>
                <a:cs typeface="Calibri" panose="020F0502020204030204" pitchFamily="34" charset="0"/>
              </a:rPr>
              <a:t>“</a:t>
            </a:r>
          </a:p>
        </p:txBody>
      </p:sp>
      <p:sp>
        <p:nvSpPr>
          <p:cNvPr id="34" name="TextBox 33">
            <a:extLst>
              <a:ext uri="{FF2B5EF4-FFF2-40B4-BE49-F238E27FC236}">
                <a16:creationId xmlns:a16="http://schemas.microsoft.com/office/drawing/2014/main" id="{0BF19684-0293-4AE3-9599-2A0B0C7C31A7}"/>
              </a:ext>
            </a:extLst>
          </p:cNvPr>
          <p:cNvSpPr txBox="1"/>
          <p:nvPr/>
        </p:nvSpPr>
        <p:spPr>
          <a:xfrm>
            <a:off x="6372225" y="3860623"/>
            <a:ext cx="5336113" cy="163121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rPr>
              <a:t>Bệnh</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nhân</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không</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khéo</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tay</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có</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thể</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gặp</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khó</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khăn</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với</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bình</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hút</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bột</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khô</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cụ</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thể</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nếu</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viên</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nang</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cứng</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cần</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được</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làm</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vỡ</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trước</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khi</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dùng</a:t>
            </a:r>
            <a:r>
              <a:rPr kumimoji="0" lang="en-US" sz="2000" b="0" i="0" u="none" strike="noStrike" kern="0" cap="none" spc="0" normalizeH="0" baseline="0" noProof="0" dirty="0">
                <a:ln>
                  <a:noFill/>
                </a:ln>
                <a:solidFill>
                  <a:srgbClr val="000000"/>
                </a:solidFill>
                <a:effectLst/>
                <a:uLnTx/>
                <a:uFillTx/>
              </a:rPr>
              <a:t>. Run </a:t>
            </a:r>
            <a:r>
              <a:rPr kumimoji="0" lang="en-US" sz="2000" b="0" i="0" u="none" strike="noStrike" kern="0" cap="none" spc="0" normalizeH="0" baseline="0" noProof="0" dirty="0" err="1">
                <a:ln>
                  <a:noFill/>
                </a:ln>
                <a:solidFill>
                  <a:srgbClr val="000000"/>
                </a:solidFill>
                <a:effectLst/>
                <a:uLnTx/>
                <a:uFillTx/>
              </a:rPr>
              <a:t>tay</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có</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thể</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dẫn</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đến</a:t>
            </a:r>
            <a:r>
              <a:rPr kumimoji="0" lang="en-US" sz="2000" b="0" i="0" u="none" strike="noStrike" kern="0" cap="none" spc="0" normalizeH="0" baseline="0" noProof="0" dirty="0">
                <a:ln>
                  <a:noFill/>
                </a:ln>
                <a:solidFill>
                  <a:srgbClr val="000000"/>
                </a:solidFill>
                <a:effectLst/>
                <a:uLnTx/>
                <a:uFillTx/>
              </a:rPr>
              <a:t> rung </a:t>
            </a:r>
            <a:r>
              <a:rPr kumimoji="0" lang="en-US" sz="2000" b="0" i="0" u="none" strike="noStrike" kern="0" cap="none" spc="0" normalizeH="0" baseline="0" noProof="0" dirty="0" err="1">
                <a:ln>
                  <a:noFill/>
                </a:ln>
                <a:solidFill>
                  <a:srgbClr val="000000"/>
                </a:solidFill>
                <a:effectLst/>
                <a:uLnTx/>
                <a:uFillTx/>
              </a:rPr>
              <a:t>lắc</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dụng</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cụ</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hít</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và</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làm</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mất</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liều</a:t>
            </a:r>
            <a:r>
              <a:rPr kumimoji="0" lang="en-US" sz="2000" b="0" i="0" u="none" strike="noStrike" kern="0" cap="none" spc="0" normalizeH="0" baseline="0" noProof="0" dirty="0">
                <a:ln>
                  <a:noFill/>
                </a:ln>
                <a:solidFill>
                  <a:srgbClr val="000000"/>
                </a:solidFill>
                <a:effectLst/>
                <a:uLnTx/>
                <a:uFillTx/>
              </a:rPr>
              <a:t> </a:t>
            </a:r>
            <a:r>
              <a:rPr kumimoji="0" lang="en-US" sz="2000" b="0" i="0" u="none" strike="noStrike" kern="0" cap="none" spc="0" normalizeH="0" baseline="0" noProof="0" dirty="0" err="1">
                <a:ln>
                  <a:noFill/>
                </a:ln>
                <a:solidFill>
                  <a:srgbClr val="000000"/>
                </a:solidFill>
                <a:effectLst/>
                <a:uLnTx/>
                <a:uFillTx/>
              </a:rPr>
              <a:t>thuốc</a:t>
            </a:r>
            <a:endParaRPr kumimoji="0" lang="en-US" sz="2000" b="0" i="0" u="none" strike="noStrike" kern="0" cap="none" spc="0" normalizeH="0" baseline="0" noProof="0" dirty="0">
              <a:ln>
                <a:noFill/>
              </a:ln>
              <a:solidFill>
                <a:srgbClr val="000000"/>
              </a:solidFill>
              <a:effectLst/>
              <a:uLnTx/>
              <a:uFillTx/>
            </a:endParaRPr>
          </a:p>
        </p:txBody>
      </p:sp>
      <p:sp>
        <p:nvSpPr>
          <p:cNvPr id="36" name="TextBox 35">
            <a:extLst>
              <a:ext uri="{FF2B5EF4-FFF2-40B4-BE49-F238E27FC236}">
                <a16:creationId xmlns:a16="http://schemas.microsoft.com/office/drawing/2014/main" id="{0048794D-943B-4549-AFC0-AEF7EAD63898}"/>
              </a:ext>
            </a:extLst>
          </p:cNvPr>
          <p:cNvSpPr txBox="1"/>
          <p:nvPr/>
        </p:nvSpPr>
        <p:spPr>
          <a:xfrm>
            <a:off x="164879" y="1572637"/>
            <a:ext cx="606742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161622"/>
                </a:solidFill>
                <a:effectLst/>
                <a:uLnTx/>
                <a:uFillTx/>
              </a:rPr>
              <a:t>Yếu</a:t>
            </a:r>
            <a:r>
              <a:rPr kumimoji="0" lang="en-US" sz="2000" b="1" i="0" u="none" strike="noStrike" kern="0" cap="none" spc="0" normalizeH="0" baseline="0" noProof="0" dirty="0">
                <a:ln>
                  <a:noFill/>
                </a:ln>
                <a:solidFill>
                  <a:srgbClr val="161622"/>
                </a:solidFill>
                <a:effectLst/>
                <a:uLnTx/>
                <a:uFillTx/>
              </a:rPr>
              <a:t> </a:t>
            </a:r>
            <a:r>
              <a:rPr kumimoji="0" lang="en-US" sz="2000" b="1" i="0" u="none" strike="noStrike" kern="0" cap="none" spc="0" normalizeH="0" baseline="0" noProof="0" dirty="0" err="1">
                <a:ln>
                  <a:noFill/>
                </a:ln>
                <a:solidFill>
                  <a:srgbClr val="161622"/>
                </a:solidFill>
                <a:effectLst/>
                <a:uLnTx/>
                <a:uFillTx/>
              </a:rPr>
              <a:t>tố</a:t>
            </a:r>
            <a:r>
              <a:rPr kumimoji="0" lang="en-US" sz="2000" b="1" i="0" u="none" strike="noStrike" kern="0" cap="none" spc="0" normalizeH="0" baseline="0" noProof="0" dirty="0">
                <a:ln>
                  <a:noFill/>
                </a:ln>
                <a:solidFill>
                  <a:srgbClr val="161622"/>
                </a:solidFill>
                <a:effectLst/>
                <a:uLnTx/>
                <a:uFillTx/>
              </a:rPr>
              <a:t> </a:t>
            </a:r>
            <a:r>
              <a:rPr kumimoji="0" lang="en-US" sz="2000" b="1" i="0" u="none" strike="noStrike" kern="0" cap="none" spc="0" normalizeH="0" baseline="0" noProof="0" dirty="0" err="1">
                <a:ln>
                  <a:noFill/>
                </a:ln>
                <a:solidFill>
                  <a:srgbClr val="161622"/>
                </a:solidFill>
                <a:effectLst/>
                <a:uLnTx/>
                <a:uFillTx/>
              </a:rPr>
              <a:t>nguy</a:t>
            </a:r>
            <a:r>
              <a:rPr kumimoji="0" lang="en-US" sz="2000" b="1" i="0" u="none" strike="noStrike" kern="0" cap="none" spc="0" normalizeH="0" baseline="0" noProof="0" dirty="0">
                <a:ln>
                  <a:noFill/>
                </a:ln>
                <a:solidFill>
                  <a:srgbClr val="161622"/>
                </a:solidFill>
                <a:effectLst/>
                <a:uLnTx/>
                <a:uFillTx/>
              </a:rPr>
              <a:t> </a:t>
            </a:r>
            <a:r>
              <a:rPr kumimoji="0" lang="en-US" sz="2000" b="1" i="0" u="none" strike="noStrike" kern="0" cap="none" spc="0" normalizeH="0" baseline="0" noProof="0" dirty="0" err="1">
                <a:ln>
                  <a:noFill/>
                </a:ln>
                <a:solidFill>
                  <a:srgbClr val="161622"/>
                </a:solidFill>
                <a:effectLst/>
                <a:uLnTx/>
                <a:uFillTx/>
              </a:rPr>
              <a:t>cơ</a:t>
            </a:r>
            <a:r>
              <a:rPr kumimoji="0" lang="en-US" sz="2000" b="1" i="0" u="none" strike="noStrike" kern="0" cap="none" spc="0" normalizeH="0" baseline="0" noProof="0" dirty="0">
                <a:ln>
                  <a:noFill/>
                </a:ln>
                <a:solidFill>
                  <a:srgbClr val="161622"/>
                </a:solidFill>
                <a:effectLst/>
                <a:uLnTx/>
                <a:uFillTx/>
              </a:rPr>
              <a:t> </a:t>
            </a:r>
            <a:r>
              <a:rPr kumimoji="0" lang="en-US" sz="2000" b="1" i="0" u="none" strike="noStrike" kern="0" cap="none" spc="0" normalizeH="0" baseline="0" noProof="0" dirty="0" err="1">
                <a:ln>
                  <a:noFill/>
                </a:ln>
                <a:solidFill>
                  <a:srgbClr val="161622"/>
                </a:solidFill>
                <a:effectLst/>
                <a:uLnTx/>
                <a:uFillTx/>
              </a:rPr>
              <a:t>giảm</a:t>
            </a:r>
            <a:r>
              <a:rPr kumimoji="0" lang="en-US" sz="2000" b="1" i="0" u="none" strike="noStrike" kern="0" cap="none" spc="0" normalizeH="0" baseline="0" noProof="0" dirty="0">
                <a:ln>
                  <a:noFill/>
                </a:ln>
                <a:solidFill>
                  <a:srgbClr val="161622"/>
                </a:solidFill>
                <a:effectLst/>
                <a:uLnTx/>
                <a:uFillTx/>
              </a:rPr>
              <a:t> </a:t>
            </a:r>
            <a:r>
              <a:rPr kumimoji="0" lang="en-US" sz="2000" b="1" i="0" u="none" strike="noStrike" kern="0" cap="none" spc="0" normalizeH="0" baseline="0" noProof="0" dirty="0" err="1">
                <a:ln>
                  <a:noFill/>
                </a:ln>
                <a:solidFill>
                  <a:srgbClr val="161622"/>
                </a:solidFill>
                <a:effectLst/>
                <a:uLnTx/>
                <a:uFillTx/>
              </a:rPr>
              <a:t>khả</a:t>
            </a:r>
            <a:r>
              <a:rPr kumimoji="0" lang="en-US" sz="2000" b="1" i="0" u="none" strike="noStrike" kern="0" cap="none" spc="0" normalizeH="0" baseline="0" noProof="0" dirty="0">
                <a:ln>
                  <a:noFill/>
                </a:ln>
                <a:solidFill>
                  <a:srgbClr val="161622"/>
                </a:solidFill>
                <a:effectLst/>
                <a:uLnTx/>
                <a:uFillTx/>
              </a:rPr>
              <a:t> </a:t>
            </a:r>
            <a:r>
              <a:rPr kumimoji="0" lang="en-US" sz="2000" b="1" i="0" u="none" strike="noStrike" kern="0" cap="none" spc="0" normalizeH="0" baseline="0" noProof="0" dirty="0" err="1">
                <a:ln>
                  <a:noFill/>
                </a:ln>
                <a:solidFill>
                  <a:srgbClr val="161622"/>
                </a:solidFill>
                <a:effectLst/>
                <a:uLnTx/>
                <a:uFillTx/>
              </a:rPr>
              <a:t>năng</a:t>
            </a:r>
            <a:r>
              <a:rPr kumimoji="0" lang="en-US" sz="2000" b="1" i="0" u="none" strike="noStrike" kern="0" cap="none" spc="0" normalizeH="0" baseline="0" noProof="0" dirty="0">
                <a:ln>
                  <a:noFill/>
                </a:ln>
                <a:solidFill>
                  <a:srgbClr val="161622"/>
                </a:solidFill>
                <a:effectLst/>
                <a:uLnTx/>
                <a:uFillTx/>
              </a:rPr>
              <a:t> </a:t>
            </a:r>
            <a:r>
              <a:rPr kumimoji="0" lang="en-US" sz="2000" b="1" i="0" u="none" strike="noStrike" kern="0" cap="none" spc="0" normalizeH="0" baseline="0" noProof="0" dirty="0" err="1">
                <a:ln>
                  <a:noFill/>
                </a:ln>
                <a:solidFill>
                  <a:srgbClr val="161622"/>
                </a:solidFill>
                <a:effectLst/>
                <a:uLnTx/>
                <a:uFillTx/>
              </a:rPr>
              <a:t>hít</a:t>
            </a:r>
            <a:r>
              <a:rPr kumimoji="0" lang="en-US" sz="2000" b="1" i="0" u="none" strike="noStrike" kern="0" cap="none" spc="0" normalizeH="0" baseline="0" noProof="0" dirty="0">
                <a:ln>
                  <a:noFill/>
                </a:ln>
                <a:solidFill>
                  <a:srgbClr val="161622"/>
                </a:solidFill>
                <a:effectLst/>
                <a:uLnTx/>
                <a:uFillTx/>
              </a:rPr>
              <a:t> ở COPD</a:t>
            </a:r>
          </a:p>
        </p:txBody>
      </p:sp>
      <p:cxnSp>
        <p:nvCxnSpPr>
          <p:cNvPr id="37" name="Straight Arrow Connector 36">
            <a:extLst>
              <a:ext uri="{FF2B5EF4-FFF2-40B4-BE49-F238E27FC236}">
                <a16:creationId xmlns:a16="http://schemas.microsoft.com/office/drawing/2014/main" id="{950FB2C9-B16C-45DA-B4C8-42628895D6EA}"/>
              </a:ext>
            </a:extLst>
          </p:cNvPr>
          <p:cNvCxnSpPr>
            <a:cxnSpLocks/>
          </p:cNvCxnSpPr>
          <p:nvPr/>
        </p:nvCxnSpPr>
        <p:spPr>
          <a:xfrm>
            <a:off x="8661731" y="3121636"/>
            <a:ext cx="0" cy="586675"/>
          </a:xfrm>
          <a:prstGeom prst="straightConnector1">
            <a:avLst/>
          </a:prstGeom>
          <a:noFill/>
          <a:ln w="38100" cap="flat" cmpd="sng" algn="ctr">
            <a:solidFill>
              <a:srgbClr val="92D050"/>
            </a:solidFill>
            <a:prstDash val="solid"/>
            <a:miter lim="800000"/>
            <a:tailEnd type="triangle"/>
          </a:ln>
          <a:effectLst/>
        </p:spPr>
      </p:cxnSp>
      <p:sp>
        <p:nvSpPr>
          <p:cNvPr id="2" name="Title 1">
            <a:extLst>
              <a:ext uri="{FF2B5EF4-FFF2-40B4-BE49-F238E27FC236}">
                <a16:creationId xmlns:a16="http://schemas.microsoft.com/office/drawing/2014/main" id="{10E6C984-5247-4B8E-9513-36139E760427}"/>
              </a:ext>
            </a:extLst>
          </p:cNvPr>
          <p:cNvSpPr>
            <a:spLocks noGrp="1"/>
          </p:cNvSpPr>
          <p:nvPr>
            <p:ph type="title"/>
          </p:nvPr>
        </p:nvSpPr>
        <p:spPr>
          <a:xfrm>
            <a:off x="515937" y="108313"/>
            <a:ext cx="11160124" cy="769545"/>
          </a:xfrm>
        </p:spPr>
        <p:txBody>
          <a:bodyPr>
            <a:noAutofit/>
          </a:bodyPr>
          <a:lstStyle/>
          <a:p>
            <a:r>
              <a:rPr lang="vi-VN" sz="3200" dirty="0"/>
              <a:t>HƠN 50% BỆNH NHÂN SUY GIẢM KHẢ NĂNG HÍT</a:t>
            </a:r>
          </a:p>
        </p:txBody>
      </p:sp>
      <p:sp>
        <p:nvSpPr>
          <p:cNvPr id="3" name="Content Placeholder 2">
            <a:extLst>
              <a:ext uri="{FF2B5EF4-FFF2-40B4-BE49-F238E27FC236}">
                <a16:creationId xmlns:a16="http://schemas.microsoft.com/office/drawing/2014/main" id="{ADAF922C-5966-4E6A-98A4-CC7BD4DDC806}"/>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2628237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8843-DB58-43D5-9127-F657D40315E0}"/>
              </a:ext>
            </a:extLst>
          </p:cNvPr>
          <p:cNvSpPr>
            <a:spLocks noGrp="1"/>
          </p:cNvSpPr>
          <p:nvPr>
            <p:ph type="ctrTitle"/>
          </p:nvPr>
        </p:nvSpPr>
        <p:spPr>
          <a:xfrm>
            <a:off x="1524000" y="550863"/>
            <a:ext cx="9144000" cy="830262"/>
          </a:xfrm>
        </p:spPr>
        <p:txBody>
          <a:bodyPr>
            <a:normAutofit fontScale="90000"/>
          </a:bodyPr>
          <a:lstStyle/>
          <a:p>
            <a:r>
              <a:rPr lang="vi-VN" dirty="0"/>
              <a:t>Agenda</a:t>
            </a:r>
            <a:endParaRPr lang="en-US" dirty="0"/>
          </a:p>
        </p:txBody>
      </p:sp>
      <p:graphicFrame>
        <p:nvGraphicFramePr>
          <p:cNvPr id="4" name="Diagram 3">
            <a:extLst>
              <a:ext uri="{FF2B5EF4-FFF2-40B4-BE49-F238E27FC236}">
                <a16:creationId xmlns:a16="http://schemas.microsoft.com/office/drawing/2014/main" id="{A4659E7B-04E2-4C8C-8368-6DD0270A5955}"/>
              </a:ext>
            </a:extLst>
          </p:cNvPr>
          <p:cNvGraphicFramePr/>
          <p:nvPr/>
        </p:nvGraphicFramePr>
        <p:xfrm>
          <a:off x="1447799" y="2144712"/>
          <a:ext cx="9686925" cy="2846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3803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1D7040-5FD6-C79F-919E-8D014F68B153}"/>
              </a:ext>
            </a:extLst>
          </p:cNvPr>
          <p:cNvSpPr/>
          <p:nvPr/>
        </p:nvSpPr>
        <p:spPr>
          <a:xfrm>
            <a:off x="0" y="1693522"/>
            <a:ext cx="12192000" cy="2381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45720" rIns="756000" bIns="45720" numCol="1" spcCol="0" rtlCol="0" fromWordArt="0" anchor="ctr" anchorCtr="0" forceAA="0" compatLnSpc="1">
            <a:prstTxWarp prst="textNoShape">
              <a:avLst/>
            </a:prstTxWarp>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Quản lý đợt cấp COPD</a:t>
            </a:r>
          </a:p>
        </p:txBody>
      </p:sp>
      <p:pic>
        <p:nvPicPr>
          <p:cNvPr id="1026" name="Picture 2" descr="Global Initiative for Chronic Obstructive Lung Disease">
            <a:extLst>
              <a:ext uri="{FF2B5EF4-FFF2-40B4-BE49-F238E27FC236}">
                <a16:creationId xmlns:a16="http://schemas.microsoft.com/office/drawing/2014/main" id="{EB680ED1-105C-4979-8AD0-5167C1D5DA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891"/>
          <a:stretch/>
        </p:blipFill>
        <p:spPr bwMode="auto">
          <a:xfrm>
            <a:off x="1044943" y="1354719"/>
            <a:ext cx="3152775" cy="30588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A854C4-9EF6-44CD-B197-A85CBB766D27}"/>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A9A5D34-7E9B-4642-A9ED-13CE4BE93908}"/>
              </a:ext>
            </a:extLst>
          </p:cNvPr>
          <p:cNvSpPr>
            <a:spLocks noGrp="1"/>
          </p:cNvSpPr>
          <p:nvPr>
            <p:ph idx="1"/>
          </p:nvPr>
        </p:nvSpPr>
        <p:spPr/>
        <p:txBody>
          <a:bodyPr/>
          <a:lstStyle/>
          <a:p>
            <a:endParaRPr lang="vi-VN" dirty="0"/>
          </a:p>
        </p:txBody>
      </p:sp>
      <p:sp>
        <p:nvSpPr>
          <p:cNvPr id="4" name="Text Placeholder 3">
            <a:extLst>
              <a:ext uri="{FF2B5EF4-FFF2-40B4-BE49-F238E27FC236}">
                <a16:creationId xmlns:a16="http://schemas.microsoft.com/office/drawing/2014/main" id="{555E82FC-2549-4DB4-A6B5-5B7FFB2F1301}"/>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964730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3FB16574-D876-47F0-A325-09CD3FC5A3BF}"/>
              </a:ext>
            </a:extLst>
          </p:cNvPr>
          <p:cNvGrpSpPr/>
          <p:nvPr/>
        </p:nvGrpSpPr>
        <p:grpSpPr>
          <a:xfrm>
            <a:off x="10864426" y="-52328"/>
            <a:ext cx="1327574" cy="366101"/>
            <a:chOff x="-1726874" y="2195400"/>
            <a:chExt cx="1901502" cy="535739"/>
          </a:xfrm>
        </p:grpSpPr>
        <p:sp>
          <p:nvSpPr>
            <p:cNvPr id="3" name="Rechteck">
              <a:extLst>
                <a:ext uri="{FF2B5EF4-FFF2-40B4-BE49-F238E27FC236}">
                  <a16:creationId xmlns:a16="http://schemas.microsoft.com/office/drawing/2014/main" id="{8DC0E0CB-85DB-4205-9F93-A3BA262006C1}"/>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6E2E80A3-47E2-4C5E-9E49-797B51D573FF}"/>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4A273BD9-77D9-4B80-8483-00A979AF75E4}"/>
              </a:ext>
            </a:extLst>
          </p:cNvPr>
          <p:cNvSpPr txBox="1"/>
          <p:nvPr/>
        </p:nvSpPr>
        <p:spPr>
          <a:xfrm>
            <a:off x="5848351" y="6436504"/>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sp>
        <p:nvSpPr>
          <p:cNvPr id="7" name="TextBox 6">
            <a:extLst>
              <a:ext uri="{FF2B5EF4-FFF2-40B4-BE49-F238E27FC236}">
                <a16:creationId xmlns:a16="http://schemas.microsoft.com/office/drawing/2014/main" id="{A5E429BF-B8D9-4763-9479-AC4682DF33B9}"/>
              </a:ext>
            </a:extLst>
          </p:cNvPr>
          <p:cNvSpPr txBox="1"/>
          <p:nvPr/>
        </p:nvSpPr>
        <p:spPr>
          <a:xfrm>
            <a:off x="704851" y="1717094"/>
            <a:ext cx="11182349" cy="223984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rPr>
              <a:t>Đợt</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cấp</a:t>
            </a:r>
            <a:r>
              <a:rPr kumimoji="0" lang="en-US" sz="2400" b="0" i="0" u="none" strike="noStrike" kern="0" cap="none" spc="0" normalizeH="0" baseline="0" noProof="0" dirty="0">
                <a:ln>
                  <a:noFill/>
                </a:ln>
                <a:solidFill>
                  <a:srgbClr val="000000"/>
                </a:solidFill>
                <a:effectLst/>
                <a:uLnTx/>
                <a:uFillTx/>
              </a:rPr>
              <a:t> COPD </a:t>
            </a:r>
            <a:r>
              <a:rPr kumimoji="0" lang="en-US" sz="2400" b="0" i="0" u="none" strike="noStrike" kern="0" cap="none" spc="0" normalizeH="0" baseline="0" noProof="0" dirty="0" err="1">
                <a:ln>
                  <a:noFill/>
                </a:ln>
                <a:solidFill>
                  <a:srgbClr val="000000"/>
                </a:solidFill>
                <a:effectLst/>
                <a:uLnTx/>
                <a:uFillTx/>
              </a:rPr>
              <a:t>là</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một</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biến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cố</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đặc</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trưng</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bởi</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tăng</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khó</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thở</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và</a:t>
            </a:r>
            <a:r>
              <a:rPr kumimoji="0" lang="en-US" sz="2400" b="0" i="0" u="none" strike="noStrike" kern="0" cap="none" spc="0" normalizeH="0" baseline="0" noProof="0" dirty="0">
                <a:ln>
                  <a:noFill/>
                </a:ln>
                <a:solidFill>
                  <a:srgbClr val="000000"/>
                </a:solidFill>
                <a:effectLst/>
                <a:uLnTx/>
                <a:uFillTx/>
              </a:rPr>
              <a:t>/</a:t>
            </a:r>
            <a:r>
              <a:rPr kumimoji="0" lang="en-US" sz="2400" b="0" i="0" u="none" strike="noStrike" kern="0" cap="none" spc="0" normalizeH="0" baseline="0" noProof="0" dirty="0" err="1">
                <a:ln>
                  <a:noFill/>
                </a:ln>
                <a:solidFill>
                  <a:srgbClr val="000000"/>
                </a:solidFill>
                <a:effectLst/>
                <a:uLnTx/>
                <a:uFillTx/>
              </a:rPr>
              <a:t>hoặc</a:t>
            </a:r>
            <a:r>
              <a:rPr kumimoji="0" lang="en-US" sz="2400" b="0" i="0" u="none" strike="noStrike" kern="0" cap="none" spc="0" normalizeH="0" baseline="0" noProof="0" dirty="0">
                <a:ln>
                  <a:noFill/>
                </a:ln>
                <a:solidFill>
                  <a:srgbClr val="000000"/>
                </a:solidFill>
                <a:effectLst/>
                <a:uLnTx/>
                <a:uFillTx/>
              </a:rPr>
              <a:t> ho </a:t>
            </a:r>
            <a:r>
              <a:rPr kumimoji="0" lang="en-US" sz="2400" b="0" i="0" u="none" strike="noStrike" kern="0" cap="none" spc="0" normalizeH="0" baseline="0" noProof="0" dirty="0" err="1">
                <a:ln>
                  <a:noFill/>
                </a:ln>
                <a:solidFill>
                  <a:srgbClr val="000000"/>
                </a:solidFill>
                <a:effectLst/>
                <a:uLnTx/>
                <a:uFillTx/>
              </a:rPr>
              <a:t>và</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tiết</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đàm</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tồi</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tệ</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hơn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trong</a:t>
            </a:r>
            <a:r>
              <a:rPr kumimoji="0" lang="en-US" sz="2400" b="0" i="0" u="none" strike="noStrike" kern="0" cap="none" spc="0" normalizeH="0" baseline="0" noProof="0" dirty="0">
                <a:ln>
                  <a:noFill/>
                </a:ln>
                <a:solidFill>
                  <a:srgbClr val="000000"/>
                </a:solidFill>
                <a:effectLst/>
                <a:uLnTx/>
                <a:uFillTx/>
              </a:rPr>
              <a:t> &lt; 14 </a:t>
            </a:r>
            <a:r>
              <a:rPr kumimoji="0" lang="en-US" sz="2400" b="0" i="0" u="none" strike="noStrike" kern="0" cap="none" spc="0" normalizeH="0" baseline="0" noProof="0" dirty="0" err="1">
                <a:ln>
                  <a:noFill/>
                </a:ln>
                <a:solidFill>
                  <a:srgbClr val="000000"/>
                </a:solidFill>
                <a:effectLst/>
                <a:uLnTx/>
                <a:uFillTx/>
              </a:rPr>
              <a:t>ngày</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có</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thể</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có</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nhịp</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thở</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nhanh</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kèm</a:t>
            </a:r>
            <a:r>
              <a:rPr kumimoji="0" lang="en-US" sz="2400" b="0" i="0" u="none" strike="noStrike" kern="0" cap="none" spc="0" normalizeH="0" baseline="0" noProof="0" dirty="0">
                <a:ln>
                  <a:noFill/>
                </a:ln>
                <a:solidFill>
                  <a:srgbClr val="000000"/>
                </a:solidFill>
                <a:effectLst/>
                <a:uLnTx/>
                <a:uFillTx/>
              </a:rPr>
              <a:t>/</a:t>
            </a:r>
            <a:r>
              <a:rPr kumimoji="0" lang="en-US" sz="2400" b="0" i="0" u="none" strike="noStrike" kern="0" cap="none" spc="0" normalizeH="0" baseline="0" noProof="0" dirty="0" err="1">
                <a:ln>
                  <a:noFill/>
                </a:ln>
                <a:solidFill>
                  <a:srgbClr val="000000"/>
                </a:solidFill>
                <a:effectLst/>
                <a:uLnTx/>
                <a:uFillTx/>
              </a:rPr>
              <a:t>không</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kèm</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nhịp</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tim</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nhanh</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thường</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liên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quan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với</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tăng</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viêm</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tại</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chỗ</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và</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toàn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thân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gây</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ra</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bởi</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nhiễm</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trùng</a:t>
            </a:r>
            <a:r>
              <a:rPr kumimoji="0" lang="en-US" sz="2400" b="0" i="0" u="none" strike="noStrike" kern="0" cap="none" spc="0" normalizeH="0" baseline="0" noProof="0" dirty="0">
                <a:ln>
                  <a:noFill/>
                </a:ln>
                <a:solidFill>
                  <a:srgbClr val="000000"/>
                </a:solidFill>
                <a:effectLst/>
                <a:uLnTx/>
                <a:uFillTx/>
              </a:rPr>
              <a:t>, ô </a:t>
            </a:r>
            <a:r>
              <a:rPr kumimoji="0" lang="en-US" sz="2400" b="0" i="0" u="none" strike="noStrike" kern="0" cap="none" spc="0" normalizeH="0" baseline="0" noProof="0" dirty="0" err="1">
                <a:ln>
                  <a:noFill/>
                </a:ln>
                <a:solidFill>
                  <a:srgbClr val="000000"/>
                </a:solidFill>
                <a:effectLst/>
                <a:uLnTx/>
                <a:uFillTx/>
              </a:rPr>
              <a:t>nhiễm</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hoặc</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các</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tổn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thương</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khác</a:t>
            </a:r>
            <a:r>
              <a:rPr kumimoji="0" lang="en-US" sz="2400" b="0" i="0" u="none" strike="noStrike" kern="0" cap="none" spc="0" normalizeH="0" baseline="0" noProof="0" dirty="0">
                <a:ln>
                  <a:noFill/>
                </a:ln>
                <a:solidFill>
                  <a:srgbClr val="000000"/>
                </a:solidFill>
                <a:effectLst/>
                <a:uLnTx/>
                <a:uFillTx/>
              </a:rPr>
              <a:t> ở </a:t>
            </a:r>
            <a:r>
              <a:rPr kumimoji="0" lang="en-US" sz="2400" b="0" i="0" u="none" strike="noStrike" kern="0" cap="none" spc="0" normalizeH="0" baseline="0" noProof="0" dirty="0" err="1">
                <a:ln>
                  <a:noFill/>
                </a:ln>
                <a:solidFill>
                  <a:srgbClr val="000000"/>
                </a:solidFill>
                <a:effectLst/>
                <a:uLnTx/>
                <a:uFillTx/>
              </a:rPr>
              <a:t>đường</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dẫn</a:t>
            </a:r>
            <a:r>
              <a:rPr kumimoji="0" lang="en-US" sz="2400" b="0" i="0"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err="1">
                <a:ln>
                  <a:noFill/>
                </a:ln>
                <a:solidFill>
                  <a:srgbClr val="000000"/>
                </a:solidFill>
                <a:effectLst/>
                <a:uLnTx/>
                <a:uFillTx/>
              </a:rPr>
              <a:t>khí</a:t>
            </a:r>
            <a:r>
              <a:rPr kumimoji="0" lang="en-US" sz="2400" b="0" i="0" u="none" strike="noStrike" kern="0" cap="none" spc="0" normalizeH="0" baseline="0" noProof="0" dirty="0">
                <a:ln>
                  <a:noFill/>
                </a:ln>
                <a:solidFill>
                  <a:srgbClr val="000000"/>
                </a:solidFill>
                <a:effectLst/>
                <a:uLnTx/>
                <a:uFillTx/>
              </a:rPr>
              <a:t>.</a:t>
            </a:r>
            <a:endParaRPr kumimoji="0" lang="en-US" sz="2400" b="0" i="0" u="none" strike="noStrike" kern="0" cap="none" spc="0" normalizeH="0" baseline="0" noProof="0" dirty="0">
              <a:ln>
                <a:noFill/>
              </a:ln>
              <a:solidFill>
                <a:srgbClr val="58646E"/>
              </a:solidFill>
              <a:effectLst/>
              <a:uLnTx/>
              <a:uFillTx/>
            </a:endParaRPr>
          </a:p>
        </p:txBody>
      </p:sp>
      <p:sp>
        <p:nvSpPr>
          <p:cNvPr id="8" name="Title 7">
            <a:extLst>
              <a:ext uri="{FF2B5EF4-FFF2-40B4-BE49-F238E27FC236}">
                <a16:creationId xmlns:a16="http://schemas.microsoft.com/office/drawing/2014/main" id="{80062E78-2455-4A9E-8762-6CF92DF805B0}"/>
              </a:ext>
            </a:extLst>
          </p:cNvPr>
          <p:cNvSpPr>
            <a:spLocks noGrp="1"/>
          </p:cNvSpPr>
          <p:nvPr>
            <p:ph type="title"/>
          </p:nvPr>
        </p:nvSpPr>
        <p:spPr/>
        <p:txBody>
          <a:bodyPr/>
          <a:lstStyle/>
          <a:p>
            <a:r>
              <a:rPr lang="vi-VN" dirty="0"/>
              <a:t>ĐỊNH NGHĨA MỚI ĐỢT CẤP COPD</a:t>
            </a:r>
          </a:p>
        </p:txBody>
      </p:sp>
      <p:sp>
        <p:nvSpPr>
          <p:cNvPr id="9" name="Content Placeholder 8">
            <a:extLst>
              <a:ext uri="{FF2B5EF4-FFF2-40B4-BE49-F238E27FC236}">
                <a16:creationId xmlns:a16="http://schemas.microsoft.com/office/drawing/2014/main" id="{2A0291F4-FFA6-447A-B68F-4A9E08FED1EA}"/>
              </a:ext>
            </a:extLst>
          </p:cNvPr>
          <p:cNvSpPr>
            <a:spLocks noGrp="1"/>
          </p:cNvSpPr>
          <p:nvPr>
            <p:ph idx="1"/>
          </p:nvPr>
        </p:nvSpPr>
        <p:spPr/>
        <p:txBody>
          <a:bodyPr/>
          <a:lstStyle/>
          <a:p>
            <a:endParaRPr lang="vi-VN"/>
          </a:p>
        </p:txBody>
      </p:sp>
      <p:sp>
        <p:nvSpPr>
          <p:cNvPr id="10" name="Text Placeholder 9">
            <a:extLst>
              <a:ext uri="{FF2B5EF4-FFF2-40B4-BE49-F238E27FC236}">
                <a16:creationId xmlns:a16="http://schemas.microsoft.com/office/drawing/2014/main" id="{071619D7-1983-4364-88E7-211C08DCBE81}"/>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2085444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E6C0DD1A-87F1-4421-A840-B5A0CDD8613B}"/>
              </a:ext>
            </a:extLst>
          </p:cNvPr>
          <p:cNvGrpSpPr/>
          <p:nvPr/>
        </p:nvGrpSpPr>
        <p:grpSpPr>
          <a:xfrm>
            <a:off x="10864426" y="-52328"/>
            <a:ext cx="1327574" cy="366101"/>
            <a:chOff x="-1726874" y="2195400"/>
            <a:chExt cx="1901502" cy="535739"/>
          </a:xfrm>
        </p:grpSpPr>
        <p:sp>
          <p:nvSpPr>
            <p:cNvPr id="3" name="Rechteck">
              <a:extLst>
                <a:ext uri="{FF2B5EF4-FFF2-40B4-BE49-F238E27FC236}">
                  <a16:creationId xmlns:a16="http://schemas.microsoft.com/office/drawing/2014/main" id="{07381503-0BDB-4E6E-9833-57428E56B981}"/>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4352B9B4-A9BB-49B9-AA3C-E5CBCC412953}"/>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8668825E-A579-41D7-9E72-0836F1491C60}"/>
              </a:ext>
            </a:extLst>
          </p:cNvPr>
          <p:cNvSpPr txBox="1"/>
          <p:nvPr/>
        </p:nvSpPr>
        <p:spPr>
          <a:xfrm>
            <a:off x="5848351" y="6436504"/>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pic>
        <p:nvPicPr>
          <p:cNvPr id="7" name="Picture 6">
            <a:extLst>
              <a:ext uri="{FF2B5EF4-FFF2-40B4-BE49-F238E27FC236}">
                <a16:creationId xmlns:a16="http://schemas.microsoft.com/office/drawing/2014/main" id="{6FE1CBF2-D493-4D1B-A8DF-8BEA6557A9D4}"/>
              </a:ext>
            </a:extLst>
          </p:cNvPr>
          <p:cNvPicPr>
            <a:picLocks noChangeAspect="1"/>
          </p:cNvPicPr>
          <p:nvPr/>
        </p:nvPicPr>
        <p:blipFill rotWithShape="1">
          <a:blip r:embed="rId2"/>
          <a:srcRect t="3477" b="5571"/>
          <a:stretch/>
        </p:blipFill>
        <p:spPr>
          <a:xfrm>
            <a:off x="1910402" y="1476374"/>
            <a:ext cx="7875898" cy="4781551"/>
          </a:xfrm>
          <a:prstGeom prst="rect">
            <a:avLst/>
          </a:prstGeom>
        </p:spPr>
      </p:pic>
      <p:sp>
        <p:nvSpPr>
          <p:cNvPr id="8" name="Title 7">
            <a:extLst>
              <a:ext uri="{FF2B5EF4-FFF2-40B4-BE49-F238E27FC236}">
                <a16:creationId xmlns:a16="http://schemas.microsoft.com/office/drawing/2014/main" id="{3A30D1D4-392D-404D-AB58-6F4DC5B04172}"/>
              </a:ext>
            </a:extLst>
          </p:cNvPr>
          <p:cNvSpPr>
            <a:spLocks noGrp="1"/>
          </p:cNvSpPr>
          <p:nvPr>
            <p:ph type="title"/>
          </p:nvPr>
        </p:nvSpPr>
        <p:spPr/>
        <p:txBody>
          <a:bodyPr/>
          <a:lstStyle/>
          <a:p>
            <a:r>
              <a:rPr lang="vi-VN" dirty="0"/>
              <a:t>ĐÁNH GIÁ ĐỢT CẤP COPD</a:t>
            </a:r>
          </a:p>
        </p:txBody>
      </p:sp>
      <p:sp>
        <p:nvSpPr>
          <p:cNvPr id="9" name="Content Placeholder 8">
            <a:extLst>
              <a:ext uri="{FF2B5EF4-FFF2-40B4-BE49-F238E27FC236}">
                <a16:creationId xmlns:a16="http://schemas.microsoft.com/office/drawing/2014/main" id="{4A46745A-89D4-4821-8825-FC067BF95A80}"/>
              </a:ext>
            </a:extLst>
          </p:cNvPr>
          <p:cNvSpPr>
            <a:spLocks noGrp="1"/>
          </p:cNvSpPr>
          <p:nvPr>
            <p:ph idx="1"/>
          </p:nvPr>
        </p:nvSpPr>
        <p:spPr/>
        <p:txBody>
          <a:bodyPr/>
          <a:lstStyle/>
          <a:p>
            <a:endParaRPr lang="vi-VN"/>
          </a:p>
        </p:txBody>
      </p:sp>
      <p:sp>
        <p:nvSpPr>
          <p:cNvPr id="10" name="Text Placeholder 9">
            <a:extLst>
              <a:ext uri="{FF2B5EF4-FFF2-40B4-BE49-F238E27FC236}">
                <a16:creationId xmlns:a16="http://schemas.microsoft.com/office/drawing/2014/main" id="{46BFF57A-B105-4788-8498-768441244588}"/>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408376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E71803A0-DE05-4A1E-914B-72C1A9BB068A}"/>
              </a:ext>
            </a:extLst>
          </p:cNvPr>
          <p:cNvGrpSpPr/>
          <p:nvPr/>
        </p:nvGrpSpPr>
        <p:grpSpPr>
          <a:xfrm>
            <a:off x="10864426" y="-52328"/>
            <a:ext cx="1327574" cy="366101"/>
            <a:chOff x="-1726874" y="2195400"/>
            <a:chExt cx="1901502" cy="535739"/>
          </a:xfrm>
        </p:grpSpPr>
        <p:sp>
          <p:nvSpPr>
            <p:cNvPr id="3" name="Rechteck">
              <a:extLst>
                <a:ext uri="{FF2B5EF4-FFF2-40B4-BE49-F238E27FC236}">
                  <a16:creationId xmlns:a16="http://schemas.microsoft.com/office/drawing/2014/main" id="{956D22A0-1F62-499E-AF86-27644D5949CB}"/>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latin typeface="+mj-lt"/>
              </a:endParaRPr>
            </a:p>
          </p:txBody>
        </p:sp>
        <p:sp>
          <p:nvSpPr>
            <p:cNvPr id="4" name="GOLD® 2020">
              <a:extLst>
                <a:ext uri="{FF2B5EF4-FFF2-40B4-BE49-F238E27FC236}">
                  <a16:creationId xmlns:a16="http://schemas.microsoft.com/office/drawing/2014/main" id="{F9FCA1F4-17A8-45F8-9319-48AB010E747D}"/>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latin typeface="+mj-lt"/>
                </a:rPr>
                <a:t>NEW</a:t>
              </a:r>
              <a:endParaRPr kumimoji="0" sz="1600" b="1" i="0" u="none" strike="noStrike" kern="0" cap="none" spc="0" normalizeH="0" baseline="0" noProof="0" dirty="0">
                <a:ln>
                  <a:noFill/>
                </a:ln>
                <a:solidFill>
                  <a:prstClr val="black"/>
                </a:solidFill>
                <a:effectLst/>
                <a:uLnTx/>
                <a:uFillTx/>
                <a:latin typeface="+mj-lt"/>
              </a:endParaRPr>
            </a:p>
          </p:txBody>
        </p:sp>
      </p:grpSp>
      <p:sp>
        <p:nvSpPr>
          <p:cNvPr id="6" name="TextBox 5">
            <a:extLst>
              <a:ext uri="{FF2B5EF4-FFF2-40B4-BE49-F238E27FC236}">
                <a16:creationId xmlns:a16="http://schemas.microsoft.com/office/drawing/2014/main" id="{0829D820-33A1-426F-B6F0-D711154BEB7C}"/>
              </a:ext>
            </a:extLst>
          </p:cNvPr>
          <p:cNvSpPr txBox="1"/>
          <p:nvPr/>
        </p:nvSpPr>
        <p:spPr>
          <a:xfrm>
            <a:off x="5848351" y="6436504"/>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latin typeface="+mj-lt"/>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latin typeface="+mj-lt"/>
              </a:rPr>
            </a:br>
            <a:r>
              <a:rPr kumimoji="0" lang="en-GB" sz="1000" b="0" i="0" u="none" strike="noStrike" kern="0" cap="none" spc="0" normalizeH="0" baseline="0" noProof="0" dirty="0">
                <a:ln>
                  <a:noFill/>
                </a:ln>
                <a:solidFill>
                  <a:srgbClr val="FFFFFF">
                    <a:lumMod val="50000"/>
                  </a:srgbClr>
                </a:solidFill>
                <a:effectLst/>
                <a:uLnTx/>
                <a:uFillTx/>
                <a:latin typeface="+mj-lt"/>
              </a:rPr>
              <a:t>Global Initiative for Chronic Obstructive Lung Disease Strategy Report 2023</a:t>
            </a:r>
          </a:p>
        </p:txBody>
      </p:sp>
      <p:sp>
        <p:nvSpPr>
          <p:cNvPr id="7" name="Rectangle 6">
            <a:extLst>
              <a:ext uri="{FF2B5EF4-FFF2-40B4-BE49-F238E27FC236}">
                <a16:creationId xmlns:a16="http://schemas.microsoft.com/office/drawing/2014/main" id="{6B5BFFB5-A0F3-43C4-A0E5-81FD1A85AA1F}"/>
              </a:ext>
            </a:extLst>
          </p:cNvPr>
          <p:cNvSpPr/>
          <p:nvPr/>
        </p:nvSpPr>
        <p:spPr>
          <a:xfrm>
            <a:off x="710023" y="1826042"/>
            <a:ext cx="5438547" cy="2237052"/>
          </a:xfrm>
          <a:prstGeom prst="rect">
            <a:avLst/>
          </a:prstGeom>
          <a:solidFill>
            <a:srgbClr val="B3B340">
              <a:lumMod val="20000"/>
              <a:lumOff val="8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Nha</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chu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và</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vệ</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sinh</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răng</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miệng</a:t>
            </a:r>
            <a:endPar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endParaRPr>
          </a:p>
          <a:p>
            <a:pPr marL="0" marR="0" lvl="0" indent="0" algn="just" defTabSz="914400" eaLnBrk="1" fontAlgn="auto" latinLnBrk="0" hangingPunct="1">
              <a:lnSpc>
                <a:spcPct val="100000"/>
              </a:lnSpc>
              <a:spcBef>
                <a:spcPts val="1800"/>
              </a:spcBef>
              <a:spcAft>
                <a:spcPts val="0"/>
              </a:spcAft>
              <a:buClrTx/>
              <a:buSzTx/>
              <a:buFontTx/>
              <a:buNone/>
              <a:tabLst/>
              <a:defRPr/>
            </a:pP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Nha</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chu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và</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COPD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có</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mối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liên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hệ</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trung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tính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có</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thể</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có</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chung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yếu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tố</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nguy</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cơ</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tuổi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tác</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hút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thuốc</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lá</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điều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kiện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kinh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tế-xã</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hội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Điều</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trị</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nha</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chu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có</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thể</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làm</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giảm</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nguy</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cơ</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đợt</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cấp</a:t>
            </a:r>
            <a:r>
              <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COPD</a:t>
            </a:r>
          </a:p>
        </p:txBody>
      </p:sp>
      <p:sp>
        <p:nvSpPr>
          <p:cNvPr id="8" name="Rectangle 7">
            <a:extLst>
              <a:ext uri="{FF2B5EF4-FFF2-40B4-BE49-F238E27FC236}">
                <a16:creationId xmlns:a16="http://schemas.microsoft.com/office/drawing/2014/main" id="{3C5D44AC-0B0A-4135-99D1-A65702257152}"/>
              </a:ext>
            </a:extLst>
          </p:cNvPr>
          <p:cNvSpPr/>
          <p:nvPr/>
        </p:nvSpPr>
        <p:spPr>
          <a:xfrm>
            <a:off x="6342653" y="1826042"/>
            <a:ext cx="5438547" cy="2237052"/>
          </a:xfrm>
          <a:prstGeom prst="rect">
            <a:avLst/>
          </a:prstGeom>
          <a:solidFill>
            <a:srgbClr val="B3B340">
              <a:lumMod val="20000"/>
              <a:lumOff val="8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Thiếu</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máu</a:t>
            </a:r>
            <a:endPar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Thiếu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máu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khá</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phổ</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biến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ở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bệnh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nhân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COPD,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tần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suất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7.5–34%;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nên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đánh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giá</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haemoglobin,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nhất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là</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những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bệnh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nhân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chịu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tác</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động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nặng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nề</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người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lớn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tuổi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bệnh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tim</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mạch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chuyển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hóa</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khó</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thở</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nhiều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p>
        </p:txBody>
      </p:sp>
      <p:sp>
        <p:nvSpPr>
          <p:cNvPr id="9" name="Rectangle 8">
            <a:extLst>
              <a:ext uri="{FF2B5EF4-FFF2-40B4-BE49-F238E27FC236}">
                <a16:creationId xmlns:a16="http://schemas.microsoft.com/office/drawing/2014/main" id="{6445D04F-FF82-4771-8F2F-B236346A69B0}"/>
              </a:ext>
            </a:extLst>
          </p:cNvPr>
          <p:cNvSpPr/>
          <p:nvPr/>
        </p:nvSpPr>
        <p:spPr>
          <a:xfrm>
            <a:off x="6342653" y="4185367"/>
            <a:ext cx="5438547" cy="1995034"/>
          </a:xfrm>
          <a:prstGeom prst="rect">
            <a:avLst/>
          </a:prstGeom>
          <a:solidFill>
            <a:srgbClr val="B3B340">
              <a:lumMod val="20000"/>
              <a:lumOff val="8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Suy</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yếu</a:t>
            </a:r>
            <a:endParaRPr kumimoji="0" lang="en-GB"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endParaRPr>
          </a:p>
          <a:p>
            <a:pPr marL="0" marR="0" lvl="0" indent="0" algn="ctr" defTabSz="914400" eaLnBrk="1" fontAlgn="auto" latinLnBrk="0" hangingPunct="1">
              <a:lnSpc>
                <a:spcPct val="100000"/>
              </a:lnSpc>
              <a:spcBef>
                <a:spcPts val="1800"/>
              </a:spcBef>
              <a:spcAft>
                <a:spcPts val="0"/>
              </a:spcAft>
              <a:buClrTx/>
              <a:buSzTx/>
              <a:buFontTx/>
              <a:buNone/>
              <a:tabLst/>
              <a:defRPr/>
            </a:pP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Gồm</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5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thành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tố</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yếu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chậm</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kiệt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sức</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hoạt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động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thể</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chất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kém</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và</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giảm</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cân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không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rõ</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nguyên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nhân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tình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trạng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này</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có</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thể</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dự</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đoán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nguy</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cơ</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kết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cục</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xấu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ở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bệnh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nhân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COPD</a:t>
            </a:r>
          </a:p>
        </p:txBody>
      </p:sp>
      <p:sp>
        <p:nvSpPr>
          <p:cNvPr id="10" name="Rectangle 9">
            <a:extLst>
              <a:ext uri="{FF2B5EF4-FFF2-40B4-BE49-F238E27FC236}">
                <a16:creationId xmlns:a16="http://schemas.microsoft.com/office/drawing/2014/main" id="{2805E666-D62C-4BF2-838F-E5AD67D45972}"/>
              </a:ext>
            </a:extLst>
          </p:cNvPr>
          <p:cNvSpPr/>
          <p:nvPr/>
        </p:nvSpPr>
        <p:spPr>
          <a:xfrm>
            <a:off x="710022" y="4185367"/>
            <a:ext cx="5438547" cy="1995034"/>
          </a:xfrm>
          <a:prstGeom prst="rect">
            <a:avLst/>
          </a:prstGeom>
          <a:solidFill>
            <a:srgbClr val="B3B340">
              <a:lumMod val="20000"/>
              <a:lumOff val="8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Bệnh</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đa</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hồng</a:t>
            </a:r>
            <a:r>
              <a:rPr kumimoji="0" lang="en-GB"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cầu</a:t>
            </a:r>
            <a:endPar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endParaRPr>
          </a:p>
          <a:p>
            <a:pPr marL="0" marR="0" lvl="0" indent="0" algn="ctr" defTabSz="914400" eaLnBrk="1" fontAlgn="auto" latinLnBrk="0" hangingPunct="1">
              <a:lnSpc>
                <a:spcPct val="100000"/>
              </a:lnSpc>
              <a:spcBef>
                <a:spcPts val="1200"/>
              </a:spcBef>
              <a:spcAft>
                <a:spcPts val="0"/>
              </a:spcAft>
              <a:buClrTx/>
              <a:buSzTx/>
              <a:buFontTx/>
              <a:buNone/>
              <a:tabLst/>
              <a:defRPr/>
            </a:pP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Đa</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hồng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cầu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thứ</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phát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khá</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thường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gặp</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ở COPD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với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tỉ</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lệ</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6–10.2%,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có</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thể</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liên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quan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tăng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áp</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động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mạch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phổi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huyết</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khối</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tĩnh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mạch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hoặc</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tình</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trạng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hạ</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oxy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máu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nặng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yếu</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tố</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tiên</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lượng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tử</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GB" sz="18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vong</a:t>
            </a:r>
            <a:r>
              <a:rPr kumimoji="0" lang="en-GB" sz="18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ở COPD</a:t>
            </a:r>
          </a:p>
        </p:txBody>
      </p:sp>
      <p:sp>
        <p:nvSpPr>
          <p:cNvPr id="11" name="Title 10">
            <a:extLst>
              <a:ext uri="{FF2B5EF4-FFF2-40B4-BE49-F238E27FC236}">
                <a16:creationId xmlns:a16="http://schemas.microsoft.com/office/drawing/2014/main" id="{B8369543-7DEB-4547-981B-CAC74A69B417}"/>
              </a:ext>
            </a:extLst>
          </p:cNvPr>
          <p:cNvSpPr>
            <a:spLocks noGrp="1"/>
          </p:cNvSpPr>
          <p:nvPr>
            <p:ph type="title"/>
          </p:nvPr>
        </p:nvSpPr>
        <p:spPr/>
        <p:txBody>
          <a:bodyPr/>
          <a:lstStyle/>
          <a:p>
            <a:r>
              <a:rPr lang="vi-VN" dirty="0"/>
              <a:t>BỔ SUNG MỘT SỐ BỆNH ĐỒNG MẮC</a:t>
            </a:r>
          </a:p>
        </p:txBody>
      </p:sp>
      <p:sp>
        <p:nvSpPr>
          <p:cNvPr id="13" name="Text Placeholder 12">
            <a:extLst>
              <a:ext uri="{FF2B5EF4-FFF2-40B4-BE49-F238E27FC236}">
                <a16:creationId xmlns:a16="http://schemas.microsoft.com/office/drawing/2014/main" id="{F24E4207-3048-4F99-A34A-908DF08D01D4}"/>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1685145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NỘI DUNG TRÌNH BÀY</a:t>
            </a:r>
          </a:p>
        </p:txBody>
      </p:sp>
      <p:sp>
        <p:nvSpPr>
          <p:cNvPr id="3" name="Content Placeholder 2"/>
          <p:cNvSpPr>
            <a:spLocks noGrp="1"/>
          </p:cNvSpPr>
          <p:nvPr>
            <p:ph idx="1"/>
          </p:nvPr>
        </p:nvSpPr>
        <p:spPr/>
        <p:txBody>
          <a:bodyPr>
            <a:normAutofit/>
          </a:bodyPr>
          <a:lstStyle/>
          <a:p>
            <a:pPr>
              <a:lnSpc>
                <a:spcPct val="150000"/>
              </a:lnSpc>
              <a:buFont typeface="Wingdings" panose="05000000000000000000" pitchFamily="2" charset="2"/>
              <a:buChar char="Ø"/>
            </a:pPr>
            <a:r>
              <a:rPr lang="en-US" b="1" dirty="0" err="1">
                <a:solidFill>
                  <a:schemeClr val="bg1">
                    <a:lumMod val="85000"/>
                  </a:schemeClr>
                </a:solidFill>
              </a:rPr>
              <a:t>Cập</a:t>
            </a:r>
            <a:r>
              <a:rPr lang="en-US" b="1" dirty="0">
                <a:solidFill>
                  <a:schemeClr val="bg1">
                    <a:lumMod val="85000"/>
                  </a:schemeClr>
                </a:solidFill>
              </a:rPr>
              <a:t> </a:t>
            </a:r>
            <a:r>
              <a:rPr lang="en-US" b="1" dirty="0" err="1">
                <a:solidFill>
                  <a:schemeClr val="bg1">
                    <a:lumMod val="85000"/>
                  </a:schemeClr>
                </a:solidFill>
              </a:rPr>
              <a:t>nhật</a:t>
            </a:r>
            <a:r>
              <a:rPr lang="en-US" b="1" dirty="0">
                <a:solidFill>
                  <a:schemeClr val="bg1">
                    <a:lumMod val="85000"/>
                  </a:schemeClr>
                </a:solidFill>
              </a:rPr>
              <a:t> GOLD 2023</a:t>
            </a:r>
          </a:p>
          <a:p>
            <a:pPr>
              <a:lnSpc>
                <a:spcPct val="150000"/>
              </a:lnSpc>
              <a:spcBef>
                <a:spcPts val="600"/>
              </a:spcBef>
              <a:buFont typeface="Wingdings" panose="05000000000000000000" pitchFamily="2" charset="2"/>
              <a:buChar char="Ø"/>
            </a:pPr>
            <a:r>
              <a:rPr lang="en-US" b="1" dirty="0"/>
              <a:t>Vai </a:t>
            </a:r>
            <a:r>
              <a:rPr lang="en-US" b="1" dirty="0" err="1"/>
              <a:t>trò</a:t>
            </a:r>
            <a:r>
              <a:rPr lang="en-US" b="1" dirty="0"/>
              <a:t> </a:t>
            </a:r>
            <a:r>
              <a:rPr lang="vi-VN" b="1" dirty="0"/>
              <a:t>SAMA/SABA trong</a:t>
            </a:r>
            <a:r>
              <a:rPr lang="en-US" b="1" dirty="0"/>
              <a:t> </a:t>
            </a:r>
            <a:r>
              <a:rPr lang="en-US" b="1" dirty="0" err="1"/>
              <a:t>điều</a:t>
            </a:r>
            <a:r>
              <a:rPr lang="en-US" b="1" dirty="0"/>
              <a:t> </a:t>
            </a:r>
            <a:r>
              <a:rPr lang="en-US" b="1" dirty="0" err="1"/>
              <a:t>trị</a:t>
            </a:r>
            <a:r>
              <a:rPr lang="vi-VN" b="1" dirty="0"/>
              <a:t> COPD</a:t>
            </a:r>
            <a:endParaRPr lang="en-US" b="1" dirty="0"/>
          </a:p>
          <a:p>
            <a:pPr lvl="2">
              <a:lnSpc>
                <a:spcPct val="150000"/>
              </a:lnSpc>
              <a:buFont typeface="Wingdings" panose="05000000000000000000" pitchFamily="2" charset="2"/>
              <a:buChar char="v"/>
            </a:pPr>
            <a:r>
              <a:rPr lang="en-US" sz="2800" b="1" dirty="0"/>
              <a:t> </a:t>
            </a:r>
            <a:r>
              <a:rPr lang="en-US" sz="3200" b="1" dirty="0" err="1"/>
              <a:t>Giai</a:t>
            </a:r>
            <a:r>
              <a:rPr lang="en-US" sz="3200" b="1" dirty="0"/>
              <a:t> </a:t>
            </a:r>
            <a:r>
              <a:rPr lang="en-US" sz="3200" b="1" dirty="0" err="1"/>
              <a:t>đoạn</a:t>
            </a:r>
            <a:r>
              <a:rPr lang="en-US" sz="3200" b="1" dirty="0"/>
              <a:t> </a:t>
            </a:r>
            <a:r>
              <a:rPr lang="en-US" sz="3200" b="1" dirty="0" err="1"/>
              <a:t>ổn</a:t>
            </a:r>
            <a:r>
              <a:rPr lang="en-US" sz="3200" b="1" dirty="0"/>
              <a:t> </a:t>
            </a:r>
            <a:r>
              <a:rPr lang="en-US" sz="3200" b="1" dirty="0" err="1"/>
              <a:t>định</a:t>
            </a:r>
            <a:endParaRPr lang="en-US" sz="3200" dirty="0"/>
          </a:p>
          <a:p>
            <a:pPr lvl="2">
              <a:lnSpc>
                <a:spcPct val="150000"/>
              </a:lnSpc>
              <a:buFont typeface="Wingdings" panose="05000000000000000000" pitchFamily="2" charset="2"/>
              <a:buChar char="v"/>
            </a:pPr>
            <a:r>
              <a:rPr lang="en-US" sz="3200" b="1" dirty="0">
                <a:solidFill>
                  <a:schemeClr val="bg1">
                    <a:lumMod val="85000"/>
                  </a:schemeClr>
                </a:solidFill>
              </a:rPr>
              <a:t> </a:t>
            </a:r>
            <a:r>
              <a:rPr lang="en-US" sz="3200" b="1" dirty="0" err="1">
                <a:solidFill>
                  <a:schemeClr val="bg1">
                    <a:lumMod val="85000"/>
                  </a:schemeClr>
                </a:solidFill>
              </a:rPr>
              <a:t>Đợt</a:t>
            </a:r>
            <a:r>
              <a:rPr lang="en-US" sz="3200" b="1" dirty="0">
                <a:solidFill>
                  <a:schemeClr val="bg1">
                    <a:lumMod val="85000"/>
                  </a:schemeClr>
                </a:solidFill>
              </a:rPr>
              <a:t> </a:t>
            </a:r>
            <a:r>
              <a:rPr lang="en-US" sz="3200" b="1" dirty="0" err="1">
                <a:solidFill>
                  <a:schemeClr val="bg1">
                    <a:lumMod val="85000"/>
                  </a:schemeClr>
                </a:solidFill>
              </a:rPr>
              <a:t>cấp</a:t>
            </a:r>
            <a:r>
              <a:rPr lang="en-US" sz="3200" b="1" dirty="0">
                <a:solidFill>
                  <a:schemeClr val="bg1">
                    <a:lumMod val="85000"/>
                  </a:schemeClr>
                </a:solidFill>
              </a:rPr>
              <a:t> COPD</a:t>
            </a:r>
          </a:p>
        </p:txBody>
      </p:sp>
      <p:sp>
        <p:nvSpPr>
          <p:cNvPr id="4" name="Text Placeholder 3">
            <a:extLst>
              <a:ext uri="{FF2B5EF4-FFF2-40B4-BE49-F238E27FC236}">
                <a16:creationId xmlns:a16="http://schemas.microsoft.com/office/drawing/2014/main" id="{DB825CBB-F338-4843-BB4A-930AE49DB87C}"/>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3203762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8250BB2-6410-425E-8424-659D653AF4EE}"/>
              </a:ext>
            </a:extLst>
          </p:cNvPr>
          <p:cNvSpPr/>
          <p:nvPr/>
        </p:nvSpPr>
        <p:spPr>
          <a:xfrm>
            <a:off x="6026284" y="2209800"/>
            <a:ext cx="5566096" cy="2865470"/>
          </a:xfrm>
          <a:prstGeom prst="rect">
            <a:avLst/>
          </a:prstGeom>
          <a:solidFill>
            <a:srgbClr val="E7E6E6"/>
          </a:solidFill>
          <a:ln w="12700" cap="flat" cmpd="sng" algn="ctr">
            <a:solidFill>
              <a:srgbClr val="3282B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1EE0DCB7-27F9-4A54-9BD8-00191A41AE96}"/>
              </a:ext>
            </a:extLst>
          </p:cNvPr>
          <p:cNvSpPr txBox="1">
            <a:spLocks noChangeArrowheads="1"/>
          </p:cNvSpPr>
          <p:nvPr/>
        </p:nvSpPr>
        <p:spPr bwMode="auto">
          <a:xfrm>
            <a:off x="7413748" y="6513214"/>
            <a:ext cx="4697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vi-VN" sz="1000" dirty="0">
                <a:latin typeface="Arial" panose="020B0604020202020204" pitchFamily="34" charset="0"/>
              </a:rPr>
              <a:t>1. </a:t>
            </a:r>
            <a:r>
              <a:rPr lang="en-US" altLang="vi-VN" sz="1000" dirty="0" err="1">
                <a:latin typeface="Arial" panose="020B0604020202020204" pitchFamily="34" charset="0"/>
              </a:rPr>
              <a:t>Proskocil</a:t>
            </a:r>
            <a:r>
              <a:rPr lang="en-US" altLang="vi-VN" sz="1000" dirty="0">
                <a:latin typeface="Arial" panose="020B0604020202020204" pitchFamily="34" charset="0"/>
              </a:rPr>
              <a:t> BJ et al. Proc Am </a:t>
            </a:r>
            <a:r>
              <a:rPr lang="en-US" altLang="vi-VN" sz="1000" dirty="0" err="1">
                <a:latin typeface="Arial" panose="020B0604020202020204" pitchFamily="34" charset="0"/>
              </a:rPr>
              <a:t>Thorac</a:t>
            </a:r>
            <a:r>
              <a:rPr lang="en-US" altLang="vi-VN" sz="1000" dirty="0">
                <a:latin typeface="Arial" panose="020B0604020202020204" pitchFamily="34" charset="0"/>
              </a:rPr>
              <a:t> Soc. 2005;2(4):305-310.</a:t>
            </a:r>
          </a:p>
          <a:p>
            <a:pPr>
              <a:spcBef>
                <a:spcPct val="0"/>
              </a:spcBef>
              <a:buFontTx/>
              <a:buNone/>
            </a:pPr>
            <a:r>
              <a:rPr lang="it-IT" altLang="vi-VN" sz="1000" dirty="0">
                <a:latin typeface="Arial" panose="020B0604020202020204" pitchFamily="34" charset="0"/>
              </a:rPr>
              <a:t>2. Girolamo Pelaia et al. Ther Clin Risk Manag. 2015; 11: 1563–1572.</a:t>
            </a:r>
          </a:p>
          <a:p>
            <a:pPr algn="r">
              <a:spcBef>
                <a:spcPct val="0"/>
              </a:spcBef>
              <a:buFontTx/>
              <a:buNone/>
            </a:pPr>
            <a:endParaRPr lang="en-US" altLang="vi-VN" sz="1000" dirty="0">
              <a:latin typeface="Arial" panose="020B0604020202020204" pitchFamily="34" charset="0"/>
            </a:endParaRPr>
          </a:p>
        </p:txBody>
      </p:sp>
      <p:grpSp>
        <p:nvGrpSpPr>
          <p:cNvPr id="4" name="Group 3">
            <a:extLst>
              <a:ext uri="{FF2B5EF4-FFF2-40B4-BE49-F238E27FC236}">
                <a16:creationId xmlns:a16="http://schemas.microsoft.com/office/drawing/2014/main" id="{77DB4143-0F07-49BC-AA79-CD95BB97B3E9}"/>
              </a:ext>
            </a:extLst>
          </p:cNvPr>
          <p:cNvGrpSpPr/>
          <p:nvPr/>
        </p:nvGrpSpPr>
        <p:grpSpPr>
          <a:xfrm>
            <a:off x="6055395" y="2347130"/>
            <a:ext cx="5536984" cy="2830072"/>
            <a:chOff x="2286001" y="2201864"/>
            <a:chExt cx="7315199" cy="3513137"/>
          </a:xfrm>
        </p:grpSpPr>
        <p:pic>
          <p:nvPicPr>
            <p:cNvPr id="5" name="Picture 2">
              <a:extLst>
                <a:ext uri="{FF2B5EF4-FFF2-40B4-BE49-F238E27FC236}">
                  <a16:creationId xmlns:a16="http://schemas.microsoft.com/office/drawing/2014/main" id="{1F43160A-34E6-4981-8EF2-1EA2415B50E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7712">
              <a:off x="2911476" y="2619376"/>
              <a:ext cx="62579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6" name="Agrupar 74">
              <a:extLst>
                <a:ext uri="{FF2B5EF4-FFF2-40B4-BE49-F238E27FC236}">
                  <a16:creationId xmlns:a16="http://schemas.microsoft.com/office/drawing/2014/main" id="{C00DD8B7-7EC9-4929-BEBF-33D39C15D977}"/>
                </a:ext>
              </a:extLst>
            </p:cNvPr>
            <p:cNvGrpSpPr>
              <a:grpSpLocks/>
            </p:cNvGrpSpPr>
            <p:nvPr/>
          </p:nvGrpSpPr>
          <p:grpSpPr bwMode="auto">
            <a:xfrm>
              <a:off x="6661150" y="2201864"/>
              <a:ext cx="2940050" cy="1482725"/>
              <a:chOff x="5136736" y="1577784"/>
              <a:chExt cx="2940464" cy="1811661"/>
            </a:xfrm>
          </p:grpSpPr>
          <p:grpSp>
            <p:nvGrpSpPr>
              <p:cNvPr id="32" name="Group 13">
                <a:extLst>
                  <a:ext uri="{FF2B5EF4-FFF2-40B4-BE49-F238E27FC236}">
                    <a16:creationId xmlns:a16="http://schemas.microsoft.com/office/drawing/2014/main" id="{951D4FF9-78A1-46AB-AD6F-17C86821450D}"/>
                  </a:ext>
                </a:extLst>
              </p:cNvPr>
              <p:cNvGrpSpPr>
                <a:grpSpLocks/>
              </p:cNvGrpSpPr>
              <p:nvPr/>
            </p:nvGrpSpPr>
            <p:grpSpPr bwMode="auto">
              <a:xfrm>
                <a:off x="5136736" y="2327934"/>
                <a:ext cx="1042910" cy="1061511"/>
                <a:chOff x="0" y="0"/>
                <a:chExt cx="790" cy="790"/>
              </a:xfrm>
            </p:grpSpPr>
            <p:sp>
              <p:nvSpPr>
                <p:cNvPr id="35" name="Oval 14">
                  <a:extLst>
                    <a:ext uri="{FF2B5EF4-FFF2-40B4-BE49-F238E27FC236}">
                      <a16:creationId xmlns:a16="http://schemas.microsoft.com/office/drawing/2014/main" id="{61D1BE30-1D83-4E64-9752-9DC5BAB7262C}"/>
                    </a:ext>
                  </a:extLst>
                </p:cNvPr>
                <p:cNvSpPr>
                  <a:spLocks/>
                </p:cNvSpPr>
                <p:nvPr/>
              </p:nvSpPr>
              <p:spPr bwMode="auto">
                <a:xfrm>
                  <a:off x="0" y="0"/>
                  <a:ext cx="790" cy="790"/>
                </a:xfrm>
                <a:prstGeom prst="ellipse">
                  <a:avLst/>
                </a:prstGeom>
                <a:solidFill>
                  <a:srgbClr val="FFFFFF">
                    <a:alpha val="43921"/>
                  </a:srgbClr>
                </a:solidFill>
                <a:ln w="76200">
                  <a:solidFill>
                    <a:srgbClr val="524587"/>
                  </a:solidFill>
                  <a:miter lim="800000"/>
                  <a:headEnd/>
                  <a:tailEnd/>
                </a:ln>
              </p:spPr>
              <p:txBody>
                <a:bodyPr lIns="0" tIns="0" rIns="0" bIns="0"/>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fontAlgn="auto">
                    <a:spcBef>
                      <a:spcPts val="0"/>
                    </a:spcBef>
                    <a:spcAft>
                      <a:spcPts val="0"/>
                    </a:spcAft>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36" name="Line 15">
                  <a:extLst>
                    <a:ext uri="{FF2B5EF4-FFF2-40B4-BE49-F238E27FC236}">
                      <a16:creationId xmlns:a16="http://schemas.microsoft.com/office/drawing/2014/main" id="{1238FA2A-5B56-4454-AC40-BE1C6274BAA8}"/>
                    </a:ext>
                  </a:extLst>
                </p:cNvPr>
                <p:cNvSpPr>
                  <a:spLocks noChangeShapeType="1"/>
                </p:cNvSpPr>
                <p:nvPr/>
              </p:nvSpPr>
              <p:spPr bwMode="auto">
                <a:xfrm>
                  <a:off x="117" y="399"/>
                  <a:ext cx="516" cy="0"/>
                </a:xfrm>
                <a:prstGeom prst="line">
                  <a:avLst/>
                </a:prstGeom>
                <a:noFill/>
                <a:ln w="88900">
                  <a:solidFill>
                    <a:srgbClr val="524587"/>
                  </a:solidFill>
                  <a:miter lim="800000"/>
                  <a:headEnd/>
                  <a:tailEnd/>
                </a:ln>
              </p:spPr>
              <p:txBody>
                <a:bodyPr lIns="0" tIns="0" rIns="0" bIns="0"/>
                <a:lstStyle/>
                <a:p>
                  <a:pPr fontAlgn="auto">
                    <a:spcBef>
                      <a:spcPts val="0"/>
                    </a:spcBef>
                    <a:spcAft>
                      <a:spcPts val="0"/>
                    </a:spcAft>
                    <a:defRPr/>
                  </a:pPr>
                  <a:endParaRPr lang="en-US" kern="0">
                    <a:solidFill>
                      <a:prstClr val="black"/>
                    </a:solidFill>
                    <a:latin typeface="Arial"/>
                  </a:endParaRPr>
                </a:p>
              </p:txBody>
            </p:sp>
            <p:sp>
              <p:nvSpPr>
                <p:cNvPr id="37" name="Line 16">
                  <a:extLst>
                    <a:ext uri="{FF2B5EF4-FFF2-40B4-BE49-F238E27FC236}">
                      <a16:creationId xmlns:a16="http://schemas.microsoft.com/office/drawing/2014/main" id="{8B24F903-01B0-42BC-955D-B898A3AB78C8}"/>
                    </a:ext>
                  </a:extLst>
                </p:cNvPr>
                <p:cNvSpPr>
                  <a:spLocks noChangeShapeType="1"/>
                </p:cNvSpPr>
                <p:nvPr/>
              </p:nvSpPr>
              <p:spPr bwMode="auto">
                <a:xfrm rot="10800000" flipH="1">
                  <a:off x="375" y="135"/>
                  <a:ext cx="0" cy="514"/>
                </a:xfrm>
                <a:prstGeom prst="line">
                  <a:avLst/>
                </a:prstGeom>
                <a:noFill/>
                <a:ln w="88900">
                  <a:solidFill>
                    <a:srgbClr val="524587"/>
                  </a:solidFill>
                  <a:miter lim="800000"/>
                  <a:headEnd/>
                  <a:tailEnd/>
                </a:ln>
              </p:spPr>
              <p:txBody>
                <a:bodyPr lIns="0" tIns="0" rIns="0" bIns="0"/>
                <a:lstStyle/>
                <a:p>
                  <a:pPr fontAlgn="auto">
                    <a:spcBef>
                      <a:spcPts val="0"/>
                    </a:spcBef>
                    <a:spcAft>
                      <a:spcPts val="0"/>
                    </a:spcAft>
                    <a:defRPr/>
                  </a:pPr>
                  <a:endParaRPr lang="en-US" kern="0">
                    <a:solidFill>
                      <a:prstClr val="black"/>
                    </a:solidFill>
                    <a:latin typeface="Arial"/>
                  </a:endParaRPr>
                </a:p>
              </p:txBody>
            </p:sp>
          </p:grpSp>
          <p:sp>
            <p:nvSpPr>
              <p:cNvPr id="33" name="Rectangle 17">
                <a:extLst>
                  <a:ext uri="{FF2B5EF4-FFF2-40B4-BE49-F238E27FC236}">
                    <a16:creationId xmlns:a16="http://schemas.microsoft.com/office/drawing/2014/main" id="{EE57F7AB-00FA-4B5A-9A1B-5190289F69F4}"/>
                  </a:ext>
                </a:extLst>
              </p:cNvPr>
              <p:cNvSpPr>
                <a:spLocks/>
              </p:cNvSpPr>
              <p:nvPr/>
            </p:nvSpPr>
            <p:spPr bwMode="auto">
              <a:xfrm>
                <a:off x="6310064" y="1577784"/>
                <a:ext cx="1767136" cy="940744"/>
              </a:xfrm>
              <a:prstGeom prst="rect">
                <a:avLst/>
              </a:prstGeom>
              <a:noFill/>
              <a:ln>
                <a:noFill/>
              </a:ln>
            </p:spPr>
            <p:txBody>
              <a:bodyPr lIns="15319" tIns="15319" rIns="15319" bIns="15319"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fontAlgn="auto">
                  <a:spcBef>
                    <a:spcPts val="0"/>
                  </a:spcBef>
                  <a:spcAft>
                    <a:spcPts val="0"/>
                  </a:spcAft>
                  <a:defRPr/>
                </a:pPr>
                <a:r>
                  <a:rPr lang="en-US" altLang="vi-VN" sz="1600" b="1" kern="0" dirty="0">
                    <a:solidFill>
                      <a:prstClr val="black"/>
                    </a:solidFill>
                    <a:latin typeface="Calibri" panose="020F0502020204030204" pitchFamily="34" charset="0"/>
                    <a:cs typeface="Calibri" panose="020F0502020204030204" pitchFamily="34" charset="0"/>
                    <a:sym typeface="75 Helvetica Bold"/>
                  </a:rPr>
                  <a:t>Beta Agonists</a:t>
                </a:r>
              </a:p>
            </p:txBody>
          </p:sp>
          <p:sp>
            <p:nvSpPr>
              <p:cNvPr id="34" name="Line 18">
                <a:extLst>
                  <a:ext uri="{FF2B5EF4-FFF2-40B4-BE49-F238E27FC236}">
                    <a16:creationId xmlns:a16="http://schemas.microsoft.com/office/drawing/2014/main" id="{9FB2B199-3334-461C-BDCA-1F41D538CCF4}"/>
                  </a:ext>
                </a:extLst>
              </p:cNvPr>
              <p:cNvSpPr>
                <a:spLocks noChangeShapeType="1"/>
              </p:cNvSpPr>
              <p:nvPr/>
            </p:nvSpPr>
            <p:spPr bwMode="auto">
              <a:xfrm flipH="1">
                <a:off x="5987756" y="2093739"/>
                <a:ext cx="368352" cy="310349"/>
              </a:xfrm>
              <a:prstGeom prst="line">
                <a:avLst/>
              </a:prstGeom>
              <a:noFill/>
              <a:ln w="88900">
                <a:solidFill>
                  <a:srgbClr val="524587"/>
                </a:solidFill>
                <a:miter lim="800000"/>
                <a:headEnd/>
                <a:tailEnd/>
              </a:ln>
            </p:spPr>
            <p:txBody>
              <a:bodyPr lIns="0" tIns="0" rIns="0" bIns="0"/>
              <a:lstStyle/>
              <a:p>
                <a:pPr fontAlgn="auto">
                  <a:spcBef>
                    <a:spcPts val="0"/>
                  </a:spcBef>
                  <a:spcAft>
                    <a:spcPts val="0"/>
                  </a:spcAft>
                  <a:defRPr/>
                </a:pPr>
                <a:endParaRPr lang="en-US" kern="0">
                  <a:solidFill>
                    <a:prstClr val="black"/>
                  </a:solidFill>
                  <a:latin typeface="Arial"/>
                </a:endParaRPr>
              </a:p>
            </p:txBody>
          </p:sp>
        </p:grpSp>
        <p:grpSp>
          <p:nvGrpSpPr>
            <p:cNvPr id="7" name="Agrupar 73">
              <a:extLst>
                <a:ext uri="{FF2B5EF4-FFF2-40B4-BE49-F238E27FC236}">
                  <a16:creationId xmlns:a16="http://schemas.microsoft.com/office/drawing/2014/main" id="{5D9A0DF4-AC0D-493C-A179-E8A3A9B02D08}"/>
                </a:ext>
              </a:extLst>
            </p:cNvPr>
            <p:cNvGrpSpPr>
              <a:grpSpLocks/>
            </p:cNvGrpSpPr>
            <p:nvPr/>
          </p:nvGrpSpPr>
          <p:grpSpPr bwMode="auto">
            <a:xfrm>
              <a:off x="2286001" y="2209801"/>
              <a:ext cx="2911475" cy="1628775"/>
              <a:chOff x="746386" y="1591804"/>
              <a:chExt cx="2911214" cy="1989597"/>
            </a:xfrm>
          </p:grpSpPr>
          <p:grpSp>
            <p:nvGrpSpPr>
              <p:cNvPr id="27" name="Group 27">
                <a:extLst>
                  <a:ext uri="{FF2B5EF4-FFF2-40B4-BE49-F238E27FC236}">
                    <a16:creationId xmlns:a16="http://schemas.microsoft.com/office/drawing/2014/main" id="{9C4B5C90-0EC5-4A73-BC79-1E1E0729BD9A}"/>
                  </a:ext>
                </a:extLst>
              </p:cNvPr>
              <p:cNvGrpSpPr>
                <a:grpSpLocks/>
              </p:cNvGrpSpPr>
              <p:nvPr/>
            </p:nvGrpSpPr>
            <p:grpSpPr bwMode="auto">
              <a:xfrm>
                <a:off x="2651576" y="2514601"/>
                <a:ext cx="1006024" cy="1066800"/>
                <a:chOff x="0" y="0"/>
                <a:chExt cx="790" cy="790"/>
              </a:xfrm>
            </p:grpSpPr>
            <p:sp>
              <p:nvSpPr>
                <p:cNvPr id="30" name="Oval 28">
                  <a:extLst>
                    <a:ext uri="{FF2B5EF4-FFF2-40B4-BE49-F238E27FC236}">
                      <a16:creationId xmlns:a16="http://schemas.microsoft.com/office/drawing/2014/main" id="{F5B1BE65-F013-4C5F-89E3-F4E120612938}"/>
                    </a:ext>
                  </a:extLst>
                </p:cNvPr>
                <p:cNvSpPr>
                  <a:spLocks/>
                </p:cNvSpPr>
                <p:nvPr/>
              </p:nvSpPr>
              <p:spPr bwMode="auto">
                <a:xfrm>
                  <a:off x="0" y="0"/>
                  <a:ext cx="790" cy="790"/>
                </a:xfrm>
                <a:prstGeom prst="ellipse">
                  <a:avLst/>
                </a:prstGeom>
                <a:solidFill>
                  <a:srgbClr val="FFFFFF">
                    <a:alpha val="43921"/>
                  </a:srgbClr>
                </a:solidFill>
                <a:ln w="76200">
                  <a:solidFill>
                    <a:srgbClr val="FF0000"/>
                  </a:solidFill>
                  <a:miter lim="800000"/>
                  <a:headEnd/>
                  <a:tailEnd/>
                </a:ln>
              </p:spPr>
              <p:txBody>
                <a:bodyPr lIns="0" tIns="0" rIns="0" bIns="0"/>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fontAlgn="auto">
                    <a:spcBef>
                      <a:spcPts val="0"/>
                    </a:spcBef>
                    <a:spcAft>
                      <a:spcPts val="0"/>
                    </a:spcAft>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31" name="Line 29">
                  <a:extLst>
                    <a:ext uri="{FF2B5EF4-FFF2-40B4-BE49-F238E27FC236}">
                      <a16:creationId xmlns:a16="http://schemas.microsoft.com/office/drawing/2014/main" id="{E98650BE-99EA-4271-8F85-45392AFE3B1C}"/>
                    </a:ext>
                  </a:extLst>
                </p:cNvPr>
                <p:cNvSpPr>
                  <a:spLocks noChangeShapeType="1"/>
                </p:cNvSpPr>
                <p:nvPr/>
              </p:nvSpPr>
              <p:spPr bwMode="auto">
                <a:xfrm>
                  <a:off x="124" y="384"/>
                  <a:ext cx="515" cy="0"/>
                </a:xfrm>
                <a:prstGeom prst="line">
                  <a:avLst/>
                </a:prstGeom>
                <a:noFill/>
                <a:ln w="88900">
                  <a:solidFill>
                    <a:srgbClr val="FF0000"/>
                  </a:solidFill>
                  <a:miter lim="800000"/>
                  <a:headEnd/>
                  <a:tailEnd/>
                </a:ln>
              </p:spPr>
              <p:txBody>
                <a:bodyPr lIns="0" tIns="0" rIns="0" bIns="0"/>
                <a:lstStyle/>
                <a:p>
                  <a:pPr fontAlgn="auto">
                    <a:spcBef>
                      <a:spcPts val="0"/>
                    </a:spcBef>
                    <a:spcAft>
                      <a:spcPts val="0"/>
                    </a:spcAft>
                    <a:defRPr/>
                  </a:pPr>
                  <a:endParaRPr lang="en-US" kern="0">
                    <a:solidFill>
                      <a:prstClr val="black"/>
                    </a:solidFill>
                    <a:latin typeface="Arial"/>
                  </a:endParaRPr>
                </a:p>
              </p:txBody>
            </p:sp>
          </p:grpSp>
          <p:sp>
            <p:nvSpPr>
              <p:cNvPr id="28" name="Rectangle 27">
                <a:extLst>
                  <a:ext uri="{FF2B5EF4-FFF2-40B4-BE49-F238E27FC236}">
                    <a16:creationId xmlns:a16="http://schemas.microsoft.com/office/drawing/2014/main" id="{96945E01-A015-4BD3-ADB6-DC57B2C1D56E}"/>
                  </a:ext>
                </a:extLst>
              </p:cNvPr>
              <p:cNvSpPr>
                <a:spLocks/>
              </p:cNvSpPr>
              <p:nvPr/>
            </p:nvSpPr>
            <p:spPr bwMode="auto">
              <a:xfrm>
                <a:off x="746386" y="1591804"/>
                <a:ext cx="1866733" cy="1021948"/>
              </a:xfrm>
              <a:prstGeom prst="rect">
                <a:avLst/>
              </a:prstGeom>
              <a:noFill/>
              <a:ln>
                <a:noFill/>
              </a:ln>
            </p:spPr>
            <p:txBody>
              <a:bodyPr lIns="15319" tIns="15319" rIns="15319" bIns="15319"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fontAlgn="auto">
                  <a:spcBef>
                    <a:spcPts val="0"/>
                  </a:spcBef>
                  <a:spcAft>
                    <a:spcPts val="0"/>
                  </a:spcAft>
                  <a:defRPr/>
                </a:pPr>
                <a:r>
                  <a:rPr lang="en-US" altLang="vi-VN" sz="1600" b="1" kern="0" dirty="0">
                    <a:solidFill>
                      <a:prstClr val="black"/>
                    </a:solidFill>
                    <a:latin typeface="Calibri" panose="020F0502020204030204" pitchFamily="34" charset="0"/>
                    <a:cs typeface="Calibri" panose="020F0502020204030204" pitchFamily="34" charset="0"/>
                    <a:sym typeface="75 Helvetica Bold"/>
                  </a:rPr>
                  <a:t>Anticholinergics</a:t>
                </a:r>
              </a:p>
            </p:txBody>
          </p:sp>
          <p:sp>
            <p:nvSpPr>
              <p:cNvPr id="29" name="Line 31">
                <a:extLst>
                  <a:ext uri="{FF2B5EF4-FFF2-40B4-BE49-F238E27FC236}">
                    <a16:creationId xmlns:a16="http://schemas.microsoft.com/office/drawing/2014/main" id="{B25D8596-6062-406E-B22E-D47326F13427}"/>
                  </a:ext>
                </a:extLst>
              </p:cNvPr>
              <p:cNvSpPr>
                <a:spLocks noChangeShapeType="1"/>
              </p:cNvSpPr>
              <p:nvPr/>
            </p:nvSpPr>
            <p:spPr bwMode="auto">
              <a:xfrm>
                <a:off x="2567086" y="2218159"/>
                <a:ext cx="331757" cy="366504"/>
              </a:xfrm>
              <a:prstGeom prst="line">
                <a:avLst/>
              </a:prstGeom>
              <a:noFill/>
              <a:ln w="88900">
                <a:solidFill>
                  <a:srgbClr val="FF0000"/>
                </a:solidFill>
                <a:miter lim="800000"/>
                <a:headEnd/>
                <a:tailEnd/>
              </a:ln>
            </p:spPr>
            <p:txBody>
              <a:bodyPr lIns="0" tIns="0" rIns="0" bIns="0"/>
              <a:lstStyle/>
              <a:p>
                <a:pPr fontAlgn="auto">
                  <a:spcBef>
                    <a:spcPts val="0"/>
                  </a:spcBef>
                  <a:spcAft>
                    <a:spcPts val="0"/>
                  </a:spcAft>
                  <a:defRPr/>
                </a:pPr>
                <a:endParaRPr lang="en-US" kern="0">
                  <a:solidFill>
                    <a:prstClr val="black"/>
                  </a:solidFill>
                  <a:latin typeface="Arial"/>
                </a:endParaRPr>
              </a:p>
            </p:txBody>
          </p:sp>
        </p:grpSp>
        <p:sp>
          <p:nvSpPr>
            <p:cNvPr id="8" name="Rectangle 3">
              <a:extLst>
                <a:ext uri="{FF2B5EF4-FFF2-40B4-BE49-F238E27FC236}">
                  <a16:creationId xmlns:a16="http://schemas.microsoft.com/office/drawing/2014/main" id="{A847B6BB-CF35-4676-9B6C-57FD97463726}"/>
                </a:ext>
              </a:extLst>
            </p:cNvPr>
            <p:cNvSpPr>
              <a:spLocks/>
            </p:cNvSpPr>
            <p:nvPr/>
          </p:nvSpPr>
          <p:spPr bwMode="auto">
            <a:xfrm>
              <a:off x="7131051" y="4229100"/>
              <a:ext cx="2022475" cy="387350"/>
            </a:xfrm>
            <a:prstGeom prst="rect">
              <a:avLst/>
            </a:prstGeom>
            <a:solidFill>
              <a:srgbClr val="AFDC7E"/>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1000" b="1">
                  <a:solidFill>
                    <a:prstClr val="black"/>
                  </a:solidFill>
                  <a:latin typeface="Arial" panose="020B0604020202020204" pitchFamily="34" charset="0"/>
                  <a:sym typeface="75 Helvetica Bold"/>
                </a:rPr>
                <a:t>Thư giãn cơ trơn</a:t>
              </a:r>
            </a:p>
          </p:txBody>
        </p:sp>
        <p:sp>
          <p:nvSpPr>
            <p:cNvPr id="9" name="Rectangle 4">
              <a:extLst>
                <a:ext uri="{FF2B5EF4-FFF2-40B4-BE49-F238E27FC236}">
                  <a16:creationId xmlns:a16="http://schemas.microsoft.com/office/drawing/2014/main" id="{777FF7D6-813D-4FFF-B1A8-0FCC9627C9A3}"/>
                </a:ext>
              </a:extLst>
            </p:cNvPr>
            <p:cNvSpPr>
              <a:spLocks/>
            </p:cNvSpPr>
            <p:nvPr/>
          </p:nvSpPr>
          <p:spPr bwMode="auto">
            <a:xfrm>
              <a:off x="2424114" y="4178300"/>
              <a:ext cx="2092325" cy="369888"/>
            </a:xfrm>
            <a:prstGeom prst="rect">
              <a:avLst/>
            </a:prstGeom>
            <a:solidFill>
              <a:srgbClr val="AFDC7E"/>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1000" b="1">
                  <a:solidFill>
                    <a:prstClr val="black"/>
                  </a:solidFill>
                  <a:latin typeface="Arial" panose="020B0604020202020204" pitchFamily="34" charset="0"/>
                  <a:sym typeface="75 Helvetica Bold"/>
                </a:rPr>
                <a:t>Co thắt cơ trơn</a:t>
              </a:r>
            </a:p>
          </p:txBody>
        </p:sp>
        <p:grpSp>
          <p:nvGrpSpPr>
            <p:cNvPr id="10" name="Agrupar 72">
              <a:extLst>
                <a:ext uri="{FF2B5EF4-FFF2-40B4-BE49-F238E27FC236}">
                  <a16:creationId xmlns:a16="http://schemas.microsoft.com/office/drawing/2014/main" id="{3562157B-D7E7-4AF5-B5CF-3AB675F2007B}"/>
                </a:ext>
              </a:extLst>
            </p:cNvPr>
            <p:cNvGrpSpPr>
              <a:grpSpLocks/>
            </p:cNvGrpSpPr>
            <p:nvPr/>
          </p:nvGrpSpPr>
          <p:grpSpPr bwMode="auto">
            <a:xfrm>
              <a:off x="4649789" y="4075113"/>
              <a:ext cx="2357437" cy="742950"/>
              <a:chOff x="3124200" y="3817868"/>
              <a:chExt cx="2357452" cy="1050469"/>
            </a:xfrm>
          </p:grpSpPr>
          <p:pic>
            <p:nvPicPr>
              <p:cNvPr id="11" name="Picture 21">
                <a:extLst>
                  <a:ext uri="{FF2B5EF4-FFF2-40B4-BE49-F238E27FC236}">
                    <a16:creationId xmlns:a16="http://schemas.microsoft.com/office/drawing/2014/main" id="{554BB6D8-BD00-40E5-BE25-A6C22541E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737" r="15166"/>
              <a:stretch>
                <a:fillRect/>
              </a:stretch>
            </p:blipFill>
            <p:spPr bwMode="auto">
              <a:xfrm>
                <a:off x="4497994" y="3996031"/>
                <a:ext cx="563925" cy="6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AutoShape 22">
                <a:extLst>
                  <a:ext uri="{FF2B5EF4-FFF2-40B4-BE49-F238E27FC236}">
                    <a16:creationId xmlns:a16="http://schemas.microsoft.com/office/drawing/2014/main" id="{38EABA96-2A8B-424C-B294-C26C62AA0DB1}"/>
                  </a:ext>
                </a:extLst>
              </p:cNvPr>
              <p:cNvSpPr>
                <a:spLocks/>
              </p:cNvSpPr>
              <p:nvPr/>
            </p:nvSpPr>
            <p:spPr bwMode="auto">
              <a:xfrm>
                <a:off x="4548794" y="4166681"/>
                <a:ext cx="69774" cy="219021"/>
              </a:xfrm>
              <a:prstGeom prst="diamond">
                <a:avLst/>
              </a:prstGeom>
              <a:solidFill>
                <a:srgbClr val="000000"/>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pic>
            <p:nvPicPr>
              <p:cNvPr id="13" name="Picture 25">
                <a:extLst>
                  <a:ext uri="{FF2B5EF4-FFF2-40B4-BE49-F238E27FC236}">
                    <a16:creationId xmlns:a16="http://schemas.microsoft.com/office/drawing/2014/main" id="{F0770957-EE0B-404F-A8E1-B522F84E7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663" y="4006780"/>
                <a:ext cx="210546" cy="6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 name="Oval 26">
                <a:extLst>
                  <a:ext uri="{FF2B5EF4-FFF2-40B4-BE49-F238E27FC236}">
                    <a16:creationId xmlns:a16="http://schemas.microsoft.com/office/drawing/2014/main" id="{1F785985-FD80-4C2B-AC76-B77E5F7520FD}"/>
                  </a:ext>
                </a:extLst>
              </p:cNvPr>
              <p:cNvSpPr>
                <a:spLocks/>
              </p:cNvSpPr>
              <p:nvPr/>
            </p:nvSpPr>
            <p:spPr bwMode="auto">
              <a:xfrm>
                <a:off x="5241725" y="4200156"/>
                <a:ext cx="73447" cy="161242"/>
              </a:xfrm>
              <a:prstGeom prst="ellipse">
                <a:avLst/>
              </a:prstGeom>
              <a:solidFill>
                <a:srgbClr val="FCCFC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15" name="Line 38">
                <a:extLst>
                  <a:ext uri="{FF2B5EF4-FFF2-40B4-BE49-F238E27FC236}">
                    <a16:creationId xmlns:a16="http://schemas.microsoft.com/office/drawing/2014/main" id="{18D975C8-8F78-433F-BA14-C419318B1F1D}"/>
                  </a:ext>
                </a:extLst>
              </p:cNvPr>
              <p:cNvSpPr>
                <a:spLocks noChangeShapeType="1"/>
              </p:cNvSpPr>
              <p:nvPr/>
            </p:nvSpPr>
            <p:spPr bwMode="auto">
              <a:xfrm>
                <a:off x="3371852" y="4293721"/>
                <a:ext cx="2062175" cy="0"/>
              </a:xfrm>
              <a:prstGeom prst="line">
                <a:avLst/>
              </a:prstGeom>
              <a:noFill/>
              <a:ln w="50800">
                <a:solidFill>
                  <a:srgbClr val="000000"/>
                </a:solidFill>
                <a:miter lim="800000"/>
                <a:headEnd/>
                <a:tailEnd/>
              </a:ln>
            </p:spPr>
            <p:txBody>
              <a:bodyPr lIns="0" tIns="0" rIns="0" bIns="0"/>
              <a:lstStyle/>
              <a:p>
                <a:pPr defTabSz="252374" fontAlgn="auto">
                  <a:spcBef>
                    <a:spcPts val="0"/>
                  </a:spcBef>
                  <a:spcAft>
                    <a:spcPts val="0"/>
                  </a:spcAft>
                  <a:defRPr/>
                </a:pPr>
                <a:endParaRPr lang="en-US" sz="1500" kern="0" dirty="0">
                  <a:solidFill>
                    <a:prstClr val="black"/>
                  </a:solidFill>
                  <a:latin typeface="Calibri" panose="020F0502020204030204"/>
                  <a:cs typeface="Calibri" pitchFamily="34" charset="0"/>
                </a:endParaRPr>
              </a:p>
            </p:txBody>
          </p:sp>
          <p:sp>
            <p:nvSpPr>
              <p:cNvPr id="16" name="AutoShape 48">
                <a:extLst>
                  <a:ext uri="{FF2B5EF4-FFF2-40B4-BE49-F238E27FC236}">
                    <a16:creationId xmlns:a16="http://schemas.microsoft.com/office/drawing/2014/main" id="{E7D39AA4-CC4C-4752-A148-4EBE88D7FDF6}"/>
                  </a:ext>
                </a:extLst>
              </p:cNvPr>
              <p:cNvSpPr>
                <a:spLocks/>
              </p:cNvSpPr>
              <p:nvPr/>
            </p:nvSpPr>
            <p:spPr bwMode="auto">
              <a:xfrm>
                <a:off x="4070168" y="4090094"/>
                <a:ext cx="484746" cy="397730"/>
              </a:xfrm>
              <a:prstGeom prst="rightArrow">
                <a:avLst>
                  <a:gd name="adj1" fmla="val 26981"/>
                  <a:gd name="adj2" fmla="val 77026"/>
                </a:avLst>
              </a:prstGeom>
              <a:solidFill>
                <a:srgbClr val="FF8000"/>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pic>
            <p:nvPicPr>
              <p:cNvPr id="17" name="Picture 49">
                <a:extLst>
                  <a:ext uri="{FF2B5EF4-FFF2-40B4-BE49-F238E27FC236}">
                    <a16:creationId xmlns:a16="http://schemas.microsoft.com/office/drawing/2014/main" id="{2B465FAA-5262-49BB-BD6D-38F132B4CA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830" y="4039030"/>
                <a:ext cx="244822" cy="64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 name="Picture 25">
                <a:extLst>
                  <a:ext uri="{FF2B5EF4-FFF2-40B4-BE49-F238E27FC236}">
                    <a16:creationId xmlns:a16="http://schemas.microsoft.com/office/drawing/2014/main" id="{60B19B9B-C8F2-41B0-9011-59978BF38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7782" b="79236"/>
              <a:stretch>
                <a:fillRect/>
              </a:stretch>
            </p:blipFill>
            <p:spPr bwMode="auto">
              <a:xfrm>
                <a:off x="5018903" y="4542184"/>
                <a:ext cx="46779" cy="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 name="Picture 18">
                <a:extLst>
                  <a:ext uri="{FF2B5EF4-FFF2-40B4-BE49-F238E27FC236}">
                    <a16:creationId xmlns:a16="http://schemas.microsoft.com/office/drawing/2014/main" id="{FFDC6F72-862D-4CAF-B589-31CC87172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952" r="15166"/>
              <a:stretch>
                <a:fillRect/>
              </a:stretch>
            </p:blipFill>
            <p:spPr bwMode="auto">
              <a:xfrm flipH="1">
                <a:off x="3495636" y="3996031"/>
                <a:ext cx="226243" cy="6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 name="Picture 25">
                <a:extLst>
                  <a:ext uri="{FF2B5EF4-FFF2-40B4-BE49-F238E27FC236}">
                    <a16:creationId xmlns:a16="http://schemas.microsoft.com/office/drawing/2014/main" id="{BDC247AF-B008-416F-8770-2A75AF119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91435" y="4006780"/>
                <a:ext cx="210546" cy="6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 name="Picture 25">
                <a:extLst>
                  <a:ext uri="{FF2B5EF4-FFF2-40B4-BE49-F238E27FC236}">
                    <a16:creationId xmlns:a16="http://schemas.microsoft.com/office/drawing/2014/main" id="{343EB68E-EC21-41D7-A767-5AEC3BC04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7782" b="79236"/>
              <a:stretch>
                <a:fillRect/>
              </a:stretch>
            </p:blipFill>
            <p:spPr bwMode="auto">
              <a:xfrm flipH="1">
                <a:off x="3491785" y="4542184"/>
                <a:ext cx="46779" cy="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 name="Picture 21">
                <a:extLst>
                  <a:ext uri="{FF2B5EF4-FFF2-40B4-BE49-F238E27FC236}">
                    <a16:creationId xmlns:a16="http://schemas.microsoft.com/office/drawing/2014/main" id="{834B543F-C2A8-4747-9CC4-D76E6BC66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737" r="29788"/>
              <a:stretch>
                <a:fillRect/>
              </a:stretch>
            </p:blipFill>
            <p:spPr bwMode="auto">
              <a:xfrm flipH="1">
                <a:off x="3717927" y="3996031"/>
                <a:ext cx="341635" cy="6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 name="Rectangle 124">
                <a:extLst>
                  <a:ext uri="{FF2B5EF4-FFF2-40B4-BE49-F238E27FC236}">
                    <a16:creationId xmlns:a16="http://schemas.microsoft.com/office/drawing/2014/main" id="{8A2E3739-CAB3-493C-8314-EE94E61B61BE}"/>
                  </a:ext>
                </a:extLst>
              </p:cNvPr>
              <p:cNvSpPr>
                <a:spLocks noChangeArrowheads="1"/>
              </p:cNvSpPr>
              <p:nvPr/>
            </p:nvSpPr>
            <p:spPr bwMode="auto">
              <a:xfrm>
                <a:off x="3222468" y="3817868"/>
                <a:ext cx="487779" cy="1050469"/>
              </a:xfrm>
              <a:prstGeom prst="rect">
                <a:avLst/>
              </a:prstGeom>
              <a:solidFill>
                <a:srgbClr val="FFD9D9">
                  <a:alpha val="9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24631" tIns="12801" rIns="24631" bIns="12801"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defRPr/>
                </a:pPr>
                <a:endParaRPr lang="en-GB" altLang="vi-VN" sz="1000" kern="0">
                  <a:solidFill>
                    <a:prstClr val="black"/>
                  </a:solidFill>
                  <a:latin typeface="Calibri" panose="020F0502020204030204" pitchFamily="34" charset="0"/>
                </a:endParaRPr>
              </a:p>
            </p:txBody>
          </p:sp>
          <p:grpSp>
            <p:nvGrpSpPr>
              <p:cNvPr id="24" name="Group 45">
                <a:extLst>
                  <a:ext uri="{FF2B5EF4-FFF2-40B4-BE49-F238E27FC236}">
                    <a16:creationId xmlns:a16="http://schemas.microsoft.com/office/drawing/2014/main" id="{289EC401-9F46-4F8D-848F-AA719CAA8215}"/>
                  </a:ext>
                </a:extLst>
              </p:cNvPr>
              <p:cNvGrpSpPr>
                <a:grpSpLocks/>
              </p:cNvGrpSpPr>
              <p:nvPr/>
            </p:nvGrpSpPr>
            <p:grpSpPr bwMode="auto">
              <a:xfrm>
                <a:off x="3124200" y="3930119"/>
                <a:ext cx="579346" cy="873840"/>
                <a:chOff x="0" y="0"/>
                <a:chExt cx="640" cy="640"/>
              </a:xfrm>
            </p:grpSpPr>
            <p:sp>
              <p:nvSpPr>
                <p:cNvPr id="25" name="Oval 46">
                  <a:extLst>
                    <a:ext uri="{FF2B5EF4-FFF2-40B4-BE49-F238E27FC236}">
                      <a16:creationId xmlns:a16="http://schemas.microsoft.com/office/drawing/2014/main" id="{89D40DDD-7F60-4C15-BC08-8EF23CF289CB}"/>
                    </a:ext>
                  </a:extLst>
                </p:cNvPr>
                <p:cNvSpPr>
                  <a:spLocks/>
                </p:cNvSpPr>
                <p:nvPr/>
              </p:nvSpPr>
              <p:spPr bwMode="auto">
                <a:xfrm>
                  <a:off x="0" y="0"/>
                  <a:ext cx="640" cy="640"/>
                </a:xfrm>
                <a:prstGeom prst="ellipse">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26" name="Line 47">
                  <a:extLst>
                    <a:ext uri="{FF2B5EF4-FFF2-40B4-BE49-F238E27FC236}">
                      <a16:creationId xmlns:a16="http://schemas.microsoft.com/office/drawing/2014/main" id="{0D7DD2A8-B0CC-46B5-B921-220E6619D4BE}"/>
                    </a:ext>
                  </a:extLst>
                </p:cNvPr>
                <p:cNvSpPr>
                  <a:spLocks noChangeShapeType="1"/>
                </p:cNvSpPr>
                <p:nvPr/>
              </p:nvSpPr>
              <p:spPr bwMode="auto">
                <a:xfrm rot="10800000" flipH="1">
                  <a:off x="62" y="128"/>
                  <a:ext cx="513" cy="380"/>
                </a:xfrm>
                <a:prstGeom prst="line">
                  <a:avLst/>
                </a:prstGeom>
                <a:noFill/>
                <a:ln w="254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pPr eaLnBrk="0" hangingPunct="0">
                    <a:defRPr/>
                  </a:pPr>
                  <a:endParaRPr lang="en-US" sz="1000" kern="0">
                    <a:solidFill>
                      <a:prstClr val="black"/>
                    </a:solidFill>
                    <a:latin typeface="Arial"/>
                  </a:endParaRPr>
                </a:p>
              </p:txBody>
            </p:sp>
          </p:grpSp>
        </p:grpSp>
      </p:grpSp>
      <p:sp>
        <p:nvSpPr>
          <p:cNvPr id="38" name="TextBox 37">
            <a:extLst>
              <a:ext uri="{FF2B5EF4-FFF2-40B4-BE49-F238E27FC236}">
                <a16:creationId xmlns:a16="http://schemas.microsoft.com/office/drawing/2014/main" id="{77E41468-C730-44F6-BEB4-D35488776861}"/>
              </a:ext>
            </a:extLst>
          </p:cNvPr>
          <p:cNvSpPr txBox="1"/>
          <p:nvPr/>
        </p:nvSpPr>
        <p:spPr>
          <a:xfrm>
            <a:off x="477911" y="2005799"/>
            <a:ext cx="5252315" cy="2616101"/>
          </a:xfrm>
          <a:prstGeom prst="rect">
            <a:avLst/>
          </a:prstGeom>
          <a:noFill/>
        </p:spPr>
        <p:txBody>
          <a:bodyPr wrap="square" rtlCol="0">
            <a:spAutoFit/>
          </a:bodyPr>
          <a:lstStyle/>
          <a:p>
            <a:pPr marL="0" marR="0" lvl="0" indent="0" algn="just" defTabSz="914400" eaLnBrk="1" fontAlgn="auto" latinLnBrk="0" hangingPunct="1">
              <a:lnSpc>
                <a:spcPct val="150000"/>
              </a:lnSpc>
              <a:spcBef>
                <a:spcPts val="180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a:rPr>
              <a:t>Phối</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hợp</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kháng</a:t>
            </a:r>
            <a:r>
              <a:rPr kumimoji="0" lang="en-US" sz="2400" b="1" i="0" u="none" strike="noStrike" kern="0" cap="none" spc="0" normalizeH="0" baseline="0" noProof="0" dirty="0">
                <a:ln>
                  <a:noFill/>
                </a:ln>
                <a:solidFill>
                  <a:prstClr val="black"/>
                </a:solidFill>
                <a:effectLst/>
                <a:uLnTx/>
                <a:uFillTx/>
                <a:latin typeface="Arial"/>
              </a:rPr>
              <a:t> cholinergic </a:t>
            </a:r>
            <a:r>
              <a:rPr kumimoji="0" lang="en-US" sz="2400" b="1" i="0" u="none" strike="noStrike" kern="0" cap="none" spc="0" normalizeH="0" baseline="0" noProof="0" dirty="0" err="1">
                <a:ln>
                  <a:noFill/>
                </a:ln>
                <a:solidFill>
                  <a:prstClr val="black"/>
                </a:solidFill>
                <a:effectLst/>
                <a:uLnTx/>
                <a:uFillTx/>
                <a:latin typeface="Arial"/>
              </a:rPr>
              <a:t>và</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chủ</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vận</a:t>
            </a:r>
            <a:r>
              <a:rPr kumimoji="0" lang="en-US" sz="2400" b="1" i="0" u="none" strike="noStrike" kern="0" cap="none" spc="0" normalizeH="0" baseline="0" noProof="0" dirty="0">
                <a:ln>
                  <a:noFill/>
                </a:ln>
                <a:solidFill>
                  <a:prstClr val="black"/>
                </a:solidFill>
                <a:effectLst/>
                <a:uLnTx/>
                <a:uFillTx/>
                <a:latin typeface="Arial"/>
              </a:rPr>
              <a:t> </a:t>
            </a:r>
            <a:r>
              <a:rPr kumimoji="0" lang="en-US" sz="2000" b="1" i="0" u="none" strike="noStrike" kern="0" cap="none" spc="0" normalizeH="0" baseline="0" noProof="0" dirty="0">
                <a:ln>
                  <a:noFill/>
                </a:ln>
                <a:solidFill>
                  <a:prstClr val="black"/>
                </a:solidFill>
                <a:effectLst/>
                <a:uLnTx/>
                <a:uFillTx/>
                <a:latin typeface="Arial"/>
              </a:rPr>
              <a:t>β</a:t>
            </a:r>
            <a:r>
              <a:rPr kumimoji="0" lang="en-US" sz="1200" b="1" i="0" u="none" strike="noStrike" kern="0" cap="none" spc="0" normalizeH="0" baseline="0" noProof="0" dirty="0">
                <a:ln>
                  <a:noFill/>
                </a:ln>
                <a:solidFill>
                  <a:prstClr val="black"/>
                </a:solidFill>
                <a:effectLst/>
                <a:uLnTx/>
                <a:uFillTx/>
                <a:latin typeface="Arial"/>
              </a:rPr>
              <a:t>2 </a:t>
            </a:r>
            <a:r>
              <a:rPr kumimoji="0" lang="en-US" sz="2400" b="1" i="0" u="none" strike="noStrike" kern="0" cap="none" spc="0" normalizeH="0" baseline="0" noProof="0" dirty="0" err="1">
                <a:ln>
                  <a:noFill/>
                </a:ln>
                <a:solidFill>
                  <a:prstClr val="black"/>
                </a:solidFill>
                <a:effectLst/>
                <a:uLnTx/>
                <a:uFillTx/>
                <a:latin typeface="Arial"/>
              </a:rPr>
              <a:t>cho</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tác</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dụng</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hiệp</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đồng</a:t>
            </a:r>
            <a:r>
              <a:rPr kumimoji="0" lang="en-US" sz="2400" b="1"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trên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giãn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cơ</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trơn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phế</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quản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mà</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không</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phải</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tăng</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liều</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của</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thuốc</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kích</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thích</a:t>
            </a:r>
            <a:r>
              <a:rPr kumimoji="0" lang="en-US" sz="2400" b="0" i="0" u="none" strike="noStrike" kern="0" cap="none" spc="0" normalizeH="0" baseline="0" noProof="0" dirty="0">
                <a:ln>
                  <a:noFill/>
                </a:ln>
                <a:solidFill>
                  <a:prstClr val="black"/>
                </a:solidFill>
                <a:effectLst/>
                <a:uLnTx/>
                <a:uFillTx/>
                <a:latin typeface="Arial"/>
              </a:rPr>
              <a:t> β</a:t>
            </a:r>
            <a:r>
              <a:rPr kumimoji="0" lang="en-US" sz="1400" b="0" i="0" u="none" strike="noStrike" kern="0" cap="none" spc="0" normalizeH="0" baseline="0" noProof="0" dirty="0">
                <a:ln>
                  <a:noFill/>
                </a:ln>
                <a:solidFill>
                  <a:prstClr val="black"/>
                </a:solidFill>
                <a:effectLst/>
                <a:uLnTx/>
                <a:uFillTx/>
                <a:latin typeface="Arial"/>
              </a:rPr>
              <a:t>2</a:t>
            </a:r>
            <a:endParaRPr kumimoji="0" lang="vi-VN"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rPr>
              <a:t> </a:t>
            </a:r>
          </a:p>
        </p:txBody>
      </p:sp>
      <p:sp>
        <p:nvSpPr>
          <p:cNvPr id="40" name="Title 39">
            <a:extLst>
              <a:ext uri="{FF2B5EF4-FFF2-40B4-BE49-F238E27FC236}">
                <a16:creationId xmlns:a16="http://schemas.microsoft.com/office/drawing/2014/main" id="{EA3CA97A-DB5C-406F-9D53-1A7985CF86A3}"/>
              </a:ext>
            </a:extLst>
          </p:cNvPr>
          <p:cNvSpPr>
            <a:spLocks noGrp="1"/>
          </p:cNvSpPr>
          <p:nvPr>
            <p:ph type="title"/>
          </p:nvPr>
        </p:nvSpPr>
        <p:spPr>
          <a:xfrm>
            <a:off x="515938" y="112050"/>
            <a:ext cx="11160124" cy="769545"/>
          </a:xfrm>
        </p:spPr>
        <p:txBody>
          <a:bodyPr>
            <a:noAutofit/>
          </a:bodyPr>
          <a:lstStyle/>
          <a:p>
            <a:r>
              <a:rPr lang="vi-VN" sz="2800" dirty="0"/>
              <a:t>CƠ SỞ PHỐI HỢP SAMA/SABA</a:t>
            </a:r>
            <a:br>
              <a:rPr lang="vi-VN" sz="2800" dirty="0"/>
            </a:br>
            <a:r>
              <a:rPr lang="vi-VN" sz="2800" dirty="0"/>
              <a:t>Hiệp đồng tác dụng giãn phế quản</a:t>
            </a:r>
          </a:p>
        </p:txBody>
      </p:sp>
      <p:sp>
        <p:nvSpPr>
          <p:cNvPr id="41" name="Content Placeholder 40">
            <a:extLst>
              <a:ext uri="{FF2B5EF4-FFF2-40B4-BE49-F238E27FC236}">
                <a16:creationId xmlns:a16="http://schemas.microsoft.com/office/drawing/2014/main" id="{F5C5AF0E-562E-4379-87DB-B0DC4EA55AAD}"/>
              </a:ext>
            </a:extLst>
          </p:cNvPr>
          <p:cNvSpPr>
            <a:spLocks noGrp="1"/>
          </p:cNvSpPr>
          <p:nvPr>
            <p:ph idx="1"/>
          </p:nvPr>
        </p:nvSpPr>
        <p:spPr/>
        <p:txBody>
          <a:bodyPr/>
          <a:lstStyle/>
          <a:p>
            <a:endParaRPr lang="vi-VN" dirty="0"/>
          </a:p>
        </p:txBody>
      </p:sp>
      <p:sp>
        <p:nvSpPr>
          <p:cNvPr id="42" name="Text Placeholder 41">
            <a:extLst>
              <a:ext uri="{FF2B5EF4-FFF2-40B4-BE49-F238E27FC236}">
                <a16:creationId xmlns:a16="http://schemas.microsoft.com/office/drawing/2014/main" id="{66E644A9-6199-48AD-936A-769A9EEEF6F2}"/>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4175342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139A90D-609B-4276-AE48-D1E92FEB51B2}"/>
              </a:ext>
            </a:extLst>
          </p:cNvPr>
          <p:cNvSpPr>
            <a:spLocks noChangeAspect="1"/>
          </p:cNvSpPr>
          <p:nvPr/>
        </p:nvSpPr>
        <p:spPr>
          <a:xfrm>
            <a:off x="9243574" y="6097241"/>
            <a:ext cx="120916" cy="120917"/>
          </a:xfrm>
          <a:prstGeom prst="ellipse">
            <a:avLst/>
          </a:prstGeom>
          <a:solidFill>
            <a:srgbClr val="222268"/>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3A3EBF2-B364-470D-882E-E08A542FB588}"/>
              </a:ext>
            </a:extLst>
          </p:cNvPr>
          <p:cNvSpPr>
            <a:spLocks noChangeAspect="1"/>
          </p:cNvSpPr>
          <p:nvPr/>
        </p:nvSpPr>
        <p:spPr>
          <a:xfrm>
            <a:off x="7916865" y="6153575"/>
            <a:ext cx="109538" cy="109538"/>
          </a:xfrm>
          <a:prstGeom prst="ellipse">
            <a:avLst/>
          </a:prstGeom>
          <a:solidFill>
            <a:srgbClr val="00B05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7D30E162-0626-474C-BC9C-1AF3A5A53926}"/>
              </a:ext>
            </a:extLst>
          </p:cNvPr>
          <p:cNvSpPr txBox="1">
            <a:spLocks/>
          </p:cNvSpPr>
          <p:nvPr/>
        </p:nvSpPr>
        <p:spPr>
          <a:xfrm>
            <a:off x="616757" y="1924035"/>
            <a:ext cx="5675674" cy="266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solidFill>
                  <a:srgbClr val="00B050"/>
                </a:solidFill>
                <a:cs typeface="Arial" panose="020B0604020202020204" pitchFamily="34" charset="0"/>
              </a:rPr>
              <a:t>SAMA</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tác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động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thụ</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thể</a:t>
            </a:r>
            <a:r>
              <a:rPr lang="en-US" sz="2400" dirty="0">
                <a:solidFill>
                  <a:prstClr val="black"/>
                </a:solidFill>
                <a:cs typeface="Arial" panose="020B0604020202020204" pitchFamily="34" charset="0"/>
              </a:rPr>
              <a:t> muscarinic </a:t>
            </a:r>
            <a:r>
              <a:rPr lang="en-US" sz="2400" dirty="0" err="1">
                <a:solidFill>
                  <a:prstClr val="black"/>
                </a:solidFill>
                <a:cs typeface="Arial" panose="020B0604020202020204" pitchFamily="34" charset="0"/>
              </a:rPr>
              <a:t>cơ</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trơn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phế</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quản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phân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bố</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mật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độ</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cao</a:t>
            </a:r>
            <a:r>
              <a:rPr lang="en-US" sz="2400" dirty="0">
                <a:solidFill>
                  <a:prstClr val="black"/>
                </a:solidFill>
                <a:cs typeface="Arial" panose="020B0604020202020204" pitchFamily="34" charset="0"/>
              </a:rPr>
              <a:t> ở </a:t>
            </a:r>
            <a:r>
              <a:rPr lang="en-US" sz="2400" dirty="0" err="1">
                <a:solidFill>
                  <a:prstClr val="black"/>
                </a:solidFill>
                <a:cs typeface="Arial" panose="020B0604020202020204" pitchFamily="34" charset="0"/>
              </a:rPr>
              <a:t>các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phế</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quản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lớn</a:t>
            </a:r>
            <a:endParaRPr lang="en-US" sz="2400" dirty="0">
              <a:solidFill>
                <a:prstClr val="black"/>
              </a:solidFill>
              <a:cs typeface="Arial" panose="020B0604020202020204" pitchFamily="34" charset="0"/>
            </a:endParaRPr>
          </a:p>
          <a:p>
            <a:pPr fontAlgn="auto">
              <a:spcBef>
                <a:spcPts val="1800"/>
              </a:spcBef>
              <a:spcAft>
                <a:spcPts val="0"/>
              </a:spcAft>
            </a:pPr>
            <a:r>
              <a:rPr lang="en-US" sz="2400" dirty="0">
                <a:solidFill>
                  <a:srgbClr val="222268"/>
                </a:solidFill>
                <a:cs typeface="Arial" panose="020B0604020202020204" pitchFamily="34" charset="0"/>
              </a:rPr>
              <a:t>SABA</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tác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động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thụ</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thể</a:t>
            </a:r>
            <a:r>
              <a:rPr lang="en-US" sz="2400" dirty="0">
                <a:solidFill>
                  <a:prstClr val="black"/>
                </a:solidFill>
                <a:cs typeface="Arial" panose="020B0604020202020204" pitchFamily="34" charset="0"/>
              </a:rPr>
              <a:t> beta</a:t>
            </a:r>
            <a:r>
              <a:rPr lang="en-US" sz="2400" baseline="-25000" dirty="0">
                <a:solidFill>
                  <a:prstClr val="black"/>
                </a:solidFill>
                <a:cs typeface="Arial" panose="020B0604020202020204" pitchFamily="34" charset="0"/>
              </a:rPr>
              <a:t>2</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cơ</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trơn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phế</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quản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phân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bố</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khắp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phế</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quản</a:t>
            </a:r>
            <a:r>
              <a:rPr lang="en-US" sz="2400" dirty="0">
                <a:solidFill>
                  <a:prstClr val="black"/>
                </a:solidFill>
                <a:cs typeface="Arial" panose="020B0604020202020204" pitchFamily="34" charset="0"/>
              </a:rPr>
              <a:t> bao </a:t>
            </a:r>
            <a:r>
              <a:rPr lang="en-US" sz="2400" dirty="0" err="1">
                <a:solidFill>
                  <a:prstClr val="black"/>
                </a:solidFill>
                <a:cs typeface="Arial" panose="020B0604020202020204" pitchFamily="34" charset="0"/>
              </a:rPr>
              <a:t>gồm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cả</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tiểu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phế</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quản</a:t>
            </a:r>
            <a:endParaRPr lang="en-US" sz="2400" dirty="0">
              <a:solidFill>
                <a:prstClr val="black"/>
              </a:solidFill>
              <a:cs typeface="Arial" panose="020B0604020202020204" pitchFamily="34" charset="0"/>
            </a:endParaRPr>
          </a:p>
          <a:p>
            <a:pPr marL="0" indent="0" fontAlgn="auto">
              <a:spcAft>
                <a:spcPts val="0"/>
              </a:spcAft>
              <a:buFont typeface="Arial" panose="020B0604020202020204" pitchFamily="34" charset="0"/>
              <a:buNone/>
            </a:pPr>
            <a:endParaRPr lang="en-US" sz="2400" dirty="0">
              <a:solidFill>
                <a:prstClr val="black"/>
              </a:solidFill>
              <a:cs typeface="Arial" panose="020B0604020202020204" pitchFamily="34" charset="0"/>
            </a:endParaRPr>
          </a:p>
        </p:txBody>
      </p:sp>
      <p:sp>
        <p:nvSpPr>
          <p:cNvPr id="6" name="TextBox 5">
            <a:extLst>
              <a:ext uri="{FF2B5EF4-FFF2-40B4-BE49-F238E27FC236}">
                <a16:creationId xmlns:a16="http://schemas.microsoft.com/office/drawing/2014/main" id="{22985CE8-18F0-4D07-9274-EAE863093793}"/>
              </a:ext>
            </a:extLst>
          </p:cNvPr>
          <p:cNvSpPr txBox="1"/>
          <p:nvPr/>
        </p:nvSpPr>
        <p:spPr>
          <a:xfrm>
            <a:off x="815556" y="4423484"/>
            <a:ext cx="4888779"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Kết</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hợp</a:t>
            </a:r>
            <a:r>
              <a:rPr kumimoji="0" lang="en-US" altLang="en-US" sz="2400" b="1" i="0" u="none" strike="noStrike" kern="0" cap="none" spc="0" normalizeH="0" baseline="0" noProof="0" dirty="0">
                <a:ln>
                  <a:noFill/>
                </a:ln>
                <a:solidFill>
                  <a:srgbClr val="00B050"/>
                </a:solidFill>
                <a:effectLst/>
                <a:uLnTx/>
                <a:uFillTx/>
                <a:sym typeface="Wingdings" pitchFamily="2" charset="2"/>
              </a:rPr>
              <a:t> SABA+SAMA </a:t>
            </a:r>
            <a:r>
              <a:rPr kumimoji="0" lang="en-US" altLang="en-US" sz="2400" b="1" i="0" u="none" strike="noStrike" kern="0" cap="none" spc="0" normalizeH="0" baseline="0" noProof="0" dirty="0" err="1">
                <a:ln>
                  <a:noFill/>
                </a:ln>
                <a:solidFill>
                  <a:srgbClr val="00B050"/>
                </a:solidFill>
                <a:effectLst/>
                <a:uLnTx/>
                <a:uFillTx/>
                <a:sym typeface="Wingdings" pitchFamily="2" charset="2"/>
              </a:rPr>
              <a:t>giúp</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giãn</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phế</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quản</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hiệu</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quả</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hơn</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đơn</a:t>
            </a:r>
            <a:r>
              <a:rPr kumimoji="0" lang="en-US" altLang="en-US" sz="2400" b="1" i="0" u="none" strike="noStrike" kern="0" cap="none" spc="0" normalizeH="0" baseline="0" noProof="0" dirty="0">
                <a:ln>
                  <a:noFill/>
                </a:ln>
                <a:solidFill>
                  <a:srgbClr val="00B050"/>
                </a:solidFill>
                <a:effectLst/>
                <a:uLnTx/>
                <a:uFillTx/>
                <a:sym typeface="Wingdings" pitchFamily="2" charset="2"/>
              </a:rPr>
              <a:t> </a:t>
            </a:r>
            <a:r>
              <a:rPr kumimoji="0" lang="en-US" altLang="en-US" sz="2400" b="1" i="0" u="none" strike="noStrike" kern="0" cap="none" spc="0" normalizeH="0" baseline="0" noProof="0" dirty="0" err="1">
                <a:ln>
                  <a:noFill/>
                </a:ln>
                <a:solidFill>
                  <a:srgbClr val="00B050"/>
                </a:solidFill>
                <a:effectLst/>
                <a:uLnTx/>
                <a:uFillTx/>
                <a:sym typeface="Wingdings" pitchFamily="2" charset="2"/>
              </a:rPr>
              <a:t>trị</a:t>
            </a:r>
            <a:endParaRPr kumimoji="0" lang="en-US" altLang="en-US" sz="2400" b="1" i="0" u="none" strike="noStrike" kern="0" cap="none" spc="0" normalizeH="0" baseline="0" noProof="0" dirty="0">
              <a:ln>
                <a:noFill/>
              </a:ln>
              <a:solidFill>
                <a:srgbClr val="00B05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D5089DB3-6576-4397-827F-2E05FE5FE00C}"/>
              </a:ext>
            </a:extLst>
          </p:cNvPr>
          <p:cNvSpPr txBox="1"/>
          <p:nvPr/>
        </p:nvSpPr>
        <p:spPr>
          <a:xfrm>
            <a:off x="8644133" y="6541372"/>
            <a:ext cx="359049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Barnes, P. J. (2004). </a:t>
            </a:r>
            <a:r>
              <a:rPr kumimoji="0" lang="en-US" sz="1000" b="0" i="0" u="none" strike="noStrike" kern="0" cap="none" spc="0" normalizeH="0" baseline="0" noProof="0" dirty="0" err="1">
                <a:ln>
                  <a:noFill/>
                </a:ln>
                <a:effectLst/>
                <a:uLnTx/>
                <a:uFillTx/>
              </a:rPr>
              <a:t>Proc</a:t>
            </a:r>
            <a:r>
              <a:rPr kumimoji="0" lang="en-US" sz="1000" b="0" i="0" u="none" strike="noStrike" kern="0" cap="none" spc="0" normalizeH="0" baseline="0" noProof="0" dirty="0">
                <a:ln>
                  <a:noFill/>
                </a:ln>
                <a:effectLst/>
                <a:uLnTx/>
                <a:uFillTx/>
              </a:rPr>
              <a:t> Am </a:t>
            </a:r>
            <a:r>
              <a:rPr kumimoji="0" lang="en-US" sz="1000" b="0" i="0" u="none" strike="noStrike" kern="0" cap="none" spc="0" normalizeH="0" baseline="0" noProof="0" dirty="0" err="1">
                <a:ln>
                  <a:noFill/>
                </a:ln>
                <a:effectLst/>
                <a:uLnTx/>
                <a:uFillTx/>
              </a:rPr>
              <a:t>Thorac</a:t>
            </a:r>
            <a:r>
              <a:rPr kumimoji="0" lang="en-US" sz="1000" b="0" i="0" u="none" strike="noStrike" kern="0" cap="none" spc="0" normalizeH="0" baseline="0" noProof="0" dirty="0">
                <a:ln>
                  <a:noFill/>
                </a:ln>
                <a:effectLst/>
                <a:uLnTx/>
                <a:uFillTx/>
              </a:rPr>
              <a:t> </a:t>
            </a:r>
            <a:r>
              <a:rPr kumimoji="0" lang="en-US" sz="1000" b="0" i="0" u="none" strike="noStrike" kern="0" cap="none" spc="0" normalizeH="0" baseline="0" noProof="0" dirty="0" err="1">
                <a:ln>
                  <a:noFill/>
                </a:ln>
                <a:effectLst/>
                <a:uLnTx/>
                <a:uFillTx/>
              </a:rPr>
              <a:t>Soc</a:t>
            </a:r>
            <a:r>
              <a:rPr kumimoji="0" lang="en-US" sz="1000" b="0" i="0" u="none" strike="noStrike" kern="0" cap="none" spc="0" normalizeH="0" baseline="0" noProof="0" dirty="0">
                <a:ln>
                  <a:noFill/>
                </a:ln>
                <a:effectLst/>
                <a:uLnTx/>
                <a:uFillTx/>
              </a:rPr>
              <a:t> </a:t>
            </a:r>
            <a:r>
              <a:rPr kumimoji="0" lang="en-US" sz="1000" b="1" i="0" u="none" strike="noStrike" kern="0" cap="none" spc="0" normalizeH="0" baseline="0" noProof="0" dirty="0">
                <a:ln>
                  <a:noFill/>
                </a:ln>
                <a:effectLst/>
                <a:uLnTx/>
                <a:uFillTx/>
              </a:rPr>
              <a:t>1</a:t>
            </a:r>
            <a:r>
              <a:rPr kumimoji="0" lang="en-US" sz="1000" b="0" i="0" u="none" strike="noStrike" kern="0" cap="none" spc="0" normalizeH="0" baseline="0" noProof="0" dirty="0">
                <a:ln>
                  <a:noFill/>
                </a:ln>
                <a:effectLst/>
                <a:uLnTx/>
                <a:uFillTx/>
              </a:rPr>
              <a:t>(4): 345-351.</a:t>
            </a:r>
          </a:p>
        </p:txBody>
      </p:sp>
      <p:sp>
        <p:nvSpPr>
          <p:cNvPr id="8" name="TextBox 7">
            <a:extLst>
              <a:ext uri="{FF2B5EF4-FFF2-40B4-BE49-F238E27FC236}">
                <a16:creationId xmlns:a16="http://schemas.microsoft.com/office/drawing/2014/main" id="{FFE9594E-11AF-4B2E-8CEA-D02AEF254EB1}"/>
              </a:ext>
            </a:extLst>
          </p:cNvPr>
          <p:cNvSpPr txBox="1"/>
          <p:nvPr/>
        </p:nvSpPr>
        <p:spPr>
          <a:xfrm>
            <a:off x="9442008" y="5961060"/>
            <a:ext cx="92527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SAMA</a:t>
            </a:r>
          </a:p>
        </p:txBody>
      </p:sp>
      <p:sp>
        <p:nvSpPr>
          <p:cNvPr id="9" name="TextBox 8">
            <a:extLst>
              <a:ext uri="{FF2B5EF4-FFF2-40B4-BE49-F238E27FC236}">
                <a16:creationId xmlns:a16="http://schemas.microsoft.com/office/drawing/2014/main" id="{20122031-1CA5-45A1-8E79-849B85761EB2}"/>
              </a:ext>
            </a:extLst>
          </p:cNvPr>
          <p:cNvSpPr txBox="1"/>
          <p:nvPr/>
        </p:nvSpPr>
        <p:spPr>
          <a:xfrm>
            <a:off x="8143874" y="5973459"/>
            <a:ext cx="83820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SABA</a:t>
            </a:r>
          </a:p>
        </p:txBody>
      </p:sp>
      <p:grpSp>
        <p:nvGrpSpPr>
          <p:cNvPr id="10" name="Group 9">
            <a:extLst>
              <a:ext uri="{FF2B5EF4-FFF2-40B4-BE49-F238E27FC236}">
                <a16:creationId xmlns:a16="http://schemas.microsoft.com/office/drawing/2014/main" id="{2C7E7955-447B-4FBD-9635-57B37D7CD381}"/>
              </a:ext>
            </a:extLst>
          </p:cNvPr>
          <p:cNvGrpSpPr/>
          <p:nvPr/>
        </p:nvGrpSpPr>
        <p:grpSpPr>
          <a:xfrm>
            <a:off x="6273366" y="1695450"/>
            <a:ext cx="4737534" cy="4145458"/>
            <a:chOff x="5876927" y="1271792"/>
            <a:chExt cx="4848224" cy="4405535"/>
          </a:xfrm>
        </p:grpSpPr>
        <p:grpSp>
          <p:nvGrpSpPr>
            <p:cNvPr id="11" name="Group 10">
              <a:extLst>
                <a:ext uri="{FF2B5EF4-FFF2-40B4-BE49-F238E27FC236}">
                  <a16:creationId xmlns:a16="http://schemas.microsoft.com/office/drawing/2014/main" id="{39375418-D868-44D6-B2C6-E98561DDCB60}"/>
                </a:ext>
              </a:extLst>
            </p:cNvPr>
            <p:cNvGrpSpPr/>
            <p:nvPr/>
          </p:nvGrpSpPr>
          <p:grpSpPr>
            <a:xfrm>
              <a:off x="5876927" y="1271792"/>
              <a:ext cx="4848224" cy="4405535"/>
              <a:chOff x="5876927" y="1271792"/>
              <a:chExt cx="4848224" cy="4405535"/>
            </a:xfrm>
          </p:grpSpPr>
          <p:pic>
            <p:nvPicPr>
              <p:cNvPr id="16" name="Picture 15">
                <a:extLst>
                  <a:ext uri="{FF2B5EF4-FFF2-40B4-BE49-F238E27FC236}">
                    <a16:creationId xmlns:a16="http://schemas.microsoft.com/office/drawing/2014/main" id="{861D58C5-211B-4B52-BEDC-F84BE6DE5A07}"/>
                  </a:ext>
                </a:extLst>
              </p:cNvPr>
              <p:cNvPicPr>
                <a:picLocks noChangeAspect="1"/>
              </p:cNvPicPr>
              <p:nvPr/>
            </p:nvPicPr>
            <p:blipFill rotWithShape="1">
              <a:blip r:embed="rId2"/>
              <a:srcRect l="43358" t="19028" r="13048" b="10555"/>
              <a:stretch/>
            </p:blipFill>
            <p:spPr>
              <a:xfrm>
                <a:off x="5876927" y="1272219"/>
                <a:ext cx="4848224" cy="4405108"/>
              </a:xfrm>
              <a:prstGeom prst="rect">
                <a:avLst/>
              </a:prstGeom>
            </p:spPr>
          </p:pic>
          <p:sp>
            <p:nvSpPr>
              <p:cNvPr id="17" name="Rectangle 16">
                <a:extLst>
                  <a:ext uri="{FF2B5EF4-FFF2-40B4-BE49-F238E27FC236}">
                    <a16:creationId xmlns:a16="http://schemas.microsoft.com/office/drawing/2014/main" id="{77724547-0039-4E94-A239-484391352F95}"/>
                  </a:ext>
                </a:extLst>
              </p:cNvPr>
              <p:cNvSpPr/>
              <p:nvPr/>
            </p:nvSpPr>
            <p:spPr>
              <a:xfrm>
                <a:off x="5876927" y="1272218"/>
                <a:ext cx="1466848" cy="11843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967C7CC-0E07-4582-B853-A622BA5EFC5C}"/>
                  </a:ext>
                </a:extLst>
              </p:cNvPr>
              <p:cNvSpPr/>
              <p:nvPr/>
            </p:nvSpPr>
            <p:spPr>
              <a:xfrm>
                <a:off x="7791449" y="1271792"/>
                <a:ext cx="781050" cy="8239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95FFF795-E465-4468-BA52-C1D8D2982A86}"/>
                </a:ext>
              </a:extLst>
            </p:cNvPr>
            <p:cNvSpPr/>
            <p:nvPr/>
          </p:nvSpPr>
          <p:spPr>
            <a:xfrm>
              <a:off x="8301039" y="2819400"/>
              <a:ext cx="185736" cy="7239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31DFFA-D633-48FF-AC42-DEA4FE4CD646}"/>
                </a:ext>
              </a:extLst>
            </p:cNvPr>
            <p:cNvSpPr/>
            <p:nvPr/>
          </p:nvSpPr>
          <p:spPr>
            <a:xfrm>
              <a:off x="6492880" y="5502398"/>
              <a:ext cx="1069970" cy="1749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155CCE7-E5D1-4D99-BB6C-D2C0A636C486}"/>
                </a:ext>
              </a:extLst>
            </p:cNvPr>
            <p:cNvSpPr/>
            <p:nvPr/>
          </p:nvSpPr>
          <p:spPr>
            <a:xfrm>
              <a:off x="8510783" y="5269125"/>
              <a:ext cx="133350" cy="23327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0C39FE9-E6EC-47E7-9D03-460E59169859}"/>
                </a:ext>
              </a:extLst>
            </p:cNvPr>
            <p:cNvSpPr/>
            <p:nvPr/>
          </p:nvSpPr>
          <p:spPr>
            <a:xfrm>
              <a:off x="8848725" y="5431694"/>
              <a:ext cx="196844" cy="24534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itle 18">
            <a:extLst>
              <a:ext uri="{FF2B5EF4-FFF2-40B4-BE49-F238E27FC236}">
                <a16:creationId xmlns:a16="http://schemas.microsoft.com/office/drawing/2014/main" id="{5D3E6F64-2E30-4988-A506-7AF0EEA6A299}"/>
              </a:ext>
            </a:extLst>
          </p:cNvPr>
          <p:cNvSpPr>
            <a:spLocks noGrp="1"/>
          </p:cNvSpPr>
          <p:nvPr>
            <p:ph type="title"/>
          </p:nvPr>
        </p:nvSpPr>
        <p:spPr>
          <a:xfrm>
            <a:off x="515937" y="155468"/>
            <a:ext cx="11160124" cy="769545"/>
          </a:xfrm>
        </p:spPr>
        <p:txBody>
          <a:bodyPr>
            <a:noAutofit/>
          </a:bodyPr>
          <a:lstStyle/>
          <a:p>
            <a:r>
              <a:rPr lang="vi-VN" sz="3200" dirty="0"/>
              <a:t>CƠ SỞ PHỐI HỢP SAMA/SABA</a:t>
            </a:r>
            <a:br>
              <a:rPr lang="vi-VN" sz="3200" dirty="0"/>
            </a:br>
            <a:r>
              <a:rPr lang="vi-VN" sz="3200" dirty="0"/>
              <a:t>Sự phân bố thụ thể rộng khắp đường thở</a:t>
            </a:r>
          </a:p>
        </p:txBody>
      </p:sp>
      <p:sp>
        <p:nvSpPr>
          <p:cNvPr id="21" name="Text Placeholder 20">
            <a:extLst>
              <a:ext uri="{FF2B5EF4-FFF2-40B4-BE49-F238E27FC236}">
                <a16:creationId xmlns:a16="http://schemas.microsoft.com/office/drawing/2014/main" id="{B55CCE8B-BADB-4739-81A8-29236A7DB027}"/>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1621041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50CD0-B510-4C66-B765-57EF7A565402}"/>
              </a:ext>
            </a:extLst>
          </p:cNvPr>
          <p:cNvPicPr>
            <a:picLocks noChangeAspect="1"/>
          </p:cNvPicPr>
          <p:nvPr/>
        </p:nvPicPr>
        <p:blipFill rotWithShape="1">
          <a:blip r:embed="rId2"/>
          <a:srcRect l="15234" t="19606" r="13360" b="46348"/>
          <a:stretch/>
        </p:blipFill>
        <p:spPr>
          <a:xfrm>
            <a:off x="6345136" y="1962382"/>
            <a:ext cx="5734050" cy="1715992"/>
          </a:xfrm>
          <a:prstGeom prst="rect">
            <a:avLst/>
          </a:prstGeom>
        </p:spPr>
      </p:pic>
      <p:pic>
        <p:nvPicPr>
          <p:cNvPr id="4" name="Picture 2">
            <a:extLst>
              <a:ext uri="{FF2B5EF4-FFF2-40B4-BE49-F238E27FC236}">
                <a16:creationId xmlns:a16="http://schemas.microsoft.com/office/drawing/2014/main" id="{29E1B01A-0464-48A1-A8BA-60211005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309" y="2752591"/>
            <a:ext cx="4379596" cy="34653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7">
            <a:extLst>
              <a:ext uri="{FF2B5EF4-FFF2-40B4-BE49-F238E27FC236}">
                <a16:creationId xmlns:a16="http://schemas.microsoft.com/office/drawing/2014/main" id="{E61CD3C7-639C-4A1A-926B-6B5052919839}"/>
              </a:ext>
            </a:extLst>
          </p:cNvPr>
          <p:cNvSpPr>
            <a:spLocks noChangeArrowheads="1"/>
          </p:cNvSpPr>
          <p:nvPr/>
        </p:nvSpPr>
        <p:spPr bwMode="auto">
          <a:xfrm>
            <a:off x="3422108" y="6350169"/>
            <a:ext cx="8952774" cy="507831"/>
          </a:xfrm>
          <a:prstGeom prst="rect">
            <a:avLst/>
          </a:prstGeom>
          <a:noFill/>
          <a:ln w="9525">
            <a:noFill/>
            <a:miter lim="800000"/>
            <a:headEnd/>
            <a:tailEnd/>
          </a:ln>
        </p:spPr>
        <p:txBody>
          <a:bodyPr wrap="square">
            <a:spAutoFit/>
          </a:bodyPr>
          <a:lstStyle/>
          <a:p>
            <a:pPr marL="228600" indent="-228600">
              <a:buFontTx/>
              <a:buAutoNum type="arabicPeriod"/>
            </a:pPr>
            <a:r>
              <a:rPr lang="en-US" sz="900" dirty="0" err="1">
                <a:latin typeface="Arial"/>
              </a:rPr>
              <a:t>Billington</a:t>
            </a:r>
            <a:r>
              <a:rPr lang="en-US" sz="900" dirty="0">
                <a:latin typeface="Arial"/>
              </a:rPr>
              <a:t> C.K., et al. </a:t>
            </a:r>
            <a:r>
              <a:rPr lang="sv-SE" sz="900" dirty="0">
                <a:latin typeface="Arial"/>
              </a:rPr>
              <a:t>Handb Exp Pharmacol. 2017; 237: 23–40</a:t>
            </a:r>
          </a:p>
          <a:p>
            <a:pPr marL="228600" indent="-228600">
              <a:buFontTx/>
              <a:buAutoNum type="arabicPeriod"/>
            </a:pPr>
            <a:r>
              <a:rPr lang="en-US" sz="900" dirty="0">
                <a:latin typeface="Arial"/>
                <a:cs typeface="+mn-cs"/>
              </a:rPr>
              <a:t>Hsu E, Bajaj T. Beta 2 Agonists. In: </a:t>
            </a:r>
            <a:r>
              <a:rPr lang="en-US" sz="900" dirty="0" err="1">
                <a:latin typeface="Arial"/>
                <a:cs typeface="+mn-cs"/>
              </a:rPr>
              <a:t>StatPearls</a:t>
            </a:r>
            <a:r>
              <a:rPr lang="en-US" sz="900" dirty="0">
                <a:latin typeface="Arial"/>
                <a:cs typeface="+mn-cs"/>
              </a:rPr>
              <a:t>. Publishing; 2020 </a:t>
            </a:r>
            <a:r>
              <a:rPr lang="en-US" sz="900" dirty="0">
                <a:latin typeface="Arial"/>
                <a:cs typeface="+mn-cs"/>
                <a:hlinkClick r:id="rId4">
                  <a:extLst>
                    <a:ext uri="{A12FA001-AC4F-418D-AE19-62706E023703}">
                      <ahyp:hlinkClr xmlns:ahyp="http://schemas.microsoft.com/office/drawing/2018/hyperlinkcolor" val="tx"/>
                    </a:ext>
                  </a:extLst>
                </a:hlinkClick>
              </a:rPr>
              <a:t>https://www.ncbi.nlm.nih.gov/books/NBK542249/</a:t>
            </a:r>
            <a:r>
              <a:rPr lang="sv-SE" sz="900" dirty="0">
                <a:latin typeface="Arial"/>
              </a:rPr>
              <a:t>.</a:t>
            </a:r>
          </a:p>
          <a:p>
            <a:pPr marL="228600" indent="-228600">
              <a:buFontTx/>
              <a:buAutoNum type="arabicPeriod"/>
            </a:pPr>
            <a:r>
              <a:rPr lang="en-US" sz="900" dirty="0">
                <a:latin typeface="Calibri" panose="020F0502020204030204"/>
                <a:cs typeface="+mn-cs"/>
              </a:rPr>
              <a:t>Overcoming beta-agonist tolerance: high dose salbutamol and ipratropium bromide. Two </a:t>
            </a:r>
            <a:r>
              <a:rPr lang="en-US" sz="900" dirty="0" err="1">
                <a:latin typeface="Calibri" panose="020F0502020204030204"/>
                <a:cs typeface="+mn-cs"/>
              </a:rPr>
              <a:t>randomised</a:t>
            </a:r>
            <a:r>
              <a:rPr lang="en-US" sz="900" dirty="0">
                <a:latin typeface="Calibri" panose="020F0502020204030204"/>
                <a:cs typeface="+mn-cs"/>
              </a:rPr>
              <a:t> controlled trials. Respiratory Research 2007, 8:19 doi:10.1186/1465-9921-8-19</a:t>
            </a:r>
          </a:p>
        </p:txBody>
      </p:sp>
      <p:sp>
        <p:nvSpPr>
          <p:cNvPr id="6" name="TextBox 5">
            <a:extLst>
              <a:ext uri="{FF2B5EF4-FFF2-40B4-BE49-F238E27FC236}">
                <a16:creationId xmlns:a16="http://schemas.microsoft.com/office/drawing/2014/main" id="{45DAC9E1-BA16-4518-812C-7A63C6C19475}"/>
              </a:ext>
            </a:extLst>
          </p:cNvPr>
          <p:cNvSpPr txBox="1"/>
          <p:nvPr/>
        </p:nvSpPr>
        <p:spPr>
          <a:xfrm>
            <a:off x="667849" y="1558538"/>
            <a:ext cx="5508517" cy="1061829"/>
          </a:xfrm>
          <a:prstGeom prst="rect">
            <a:avLst/>
          </a:prstGeom>
          <a:noFill/>
        </p:spPr>
        <p:txBody>
          <a:bodyPr wrap="square" rtlCol="0">
            <a:spAutoFit/>
          </a:bodyPr>
          <a:lstStyle/>
          <a:p>
            <a:pPr algn="ctr" fontAlgn="auto">
              <a:spcBef>
                <a:spcPts val="0"/>
              </a:spcBef>
              <a:spcAft>
                <a:spcPts val="0"/>
              </a:spcAft>
            </a:pPr>
            <a:r>
              <a:rPr lang="en-US" sz="2000" b="1" dirty="0" err="1">
                <a:solidFill>
                  <a:prstClr val="black"/>
                </a:solidFill>
                <a:latin typeface="Arial"/>
                <a:cs typeface="+mn-cs"/>
              </a:rPr>
              <a:t>Có</a:t>
            </a:r>
            <a:r>
              <a:rPr lang="en-US" sz="2000" b="1" dirty="0">
                <a:solidFill>
                  <a:prstClr val="black"/>
                </a:solidFill>
                <a:latin typeface="Arial"/>
                <a:cs typeface="+mn-cs"/>
              </a:rPr>
              <a:t> </a:t>
            </a:r>
            <a:r>
              <a:rPr lang="en-US" sz="2000" b="1" dirty="0" err="1">
                <a:solidFill>
                  <a:prstClr val="black"/>
                </a:solidFill>
                <a:latin typeface="Arial"/>
                <a:cs typeface="+mn-cs"/>
              </a:rPr>
              <a:t>sự</a:t>
            </a:r>
            <a:r>
              <a:rPr lang="en-US" sz="2000" b="1" dirty="0">
                <a:solidFill>
                  <a:prstClr val="black"/>
                </a:solidFill>
                <a:latin typeface="Arial"/>
                <a:cs typeface="+mn-cs"/>
              </a:rPr>
              <a:t> </a:t>
            </a:r>
            <a:r>
              <a:rPr lang="en-US" sz="2000" b="1" dirty="0" err="1">
                <a:solidFill>
                  <a:prstClr val="black"/>
                </a:solidFill>
                <a:latin typeface="Arial"/>
                <a:cs typeface="+mn-cs"/>
              </a:rPr>
              <a:t>giảm</a:t>
            </a:r>
            <a:r>
              <a:rPr lang="en-US" sz="2000" b="1" dirty="0">
                <a:solidFill>
                  <a:prstClr val="black"/>
                </a:solidFill>
                <a:latin typeface="Arial"/>
                <a:cs typeface="+mn-cs"/>
              </a:rPr>
              <a:t> </a:t>
            </a:r>
            <a:r>
              <a:rPr lang="en-US" sz="2000" b="1" dirty="0" err="1">
                <a:solidFill>
                  <a:prstClr val="black"/>
                </a:solidFill>
                <a:latin typeface="Arial"/>
                <a:cs typeface="+mn-cs"/>
              </a:rPr>
              <a:t>nhạy</a:t>
            </a:r>
            <a:r>
              <a:rPr lang="en-US" sz="2000" b="1" dirty="0">
                <a:solidFill>
                  <a:prstClr val="black"/>
                </a:solidFill>
                <a:latin typeface="Arial"/>
                <a:cs typeface="+mn-cs"/>
              </a:rPr>
              <a:t> </a:t>
            </a:r>
            <a:r>
              <a:rPr lang="en-US" sz="2000" b="1" dirty="0" err="1">
                <a:solidFill>
                  <a:prstClr val="black"/>
                </a:solidFill>
                <a:latin typeface="Arial"/>
                <a:cs typeface="+mn-cs"/>
              </a:rPr>
              <a:t>cảm</a:t>
            </a:r>
            <a:r>
              <a:rPr lang="en-US" sz="2000" b="1" dirty="0">
                <a:solidFill>
                  <a:prstClr val="black"/>
                </a:solidFill>
                <a:latin typeface="Arial"/>
                <a:cs typeface="+mn-cs"/>
              </a:rPr>
              <a:t> </a:t>
            </a:r>
            <a:r>
              <a:rPr lang="en-US" sz="2000" b="1" dirty="0" err="1">
                <a:solidFill>
                  <a:prstClr val="black"/>
                </a:solidFill>
                <a:latin typeface="Arial"/>
                <a:cs typeface="+mn-cs"/>
              </a:rPr>
              <a:t>với</a:t>
            </a:r>
            <a:r>
              <a:rPr lang="en-US" sz="2000" b="1" dirty="0">
                <a:solidFill>
                  <a:prstClr val="black"/>
                </a:solidFill>
                <a:latin typeface="Arial"/>
                <a:cs typeface="+mn-cs"/>
              </a:rPr>
              <a:t> </a:t>
            </a:r>
            <a:r>
              <a:rPr lang="en-US" sz="2000" b="1" dirty="0" err="1">
                <a:solidFill>
                  <a:prstClr val="black"/>
                </a:solidFill>
                <a:latin typeface="Arial"/>
                <a:cs typeface="+mn-cs"/>
              </a:rPr>
              <a:t>thụ</a:t>
            </a:r>
            <a:r>
              <a:rPr lang="en-US" sz="2000" b="1" dirty="0">
                <a:solidFill>
                  <a:prstClr val="black"/>
                </a:solidFill>
                <a:latin typeface="Arial"/>
                <a:cs typeface="+mn-cs"/>
              </a:rPr>
              <a:t> </a:t>
            </a:r>
            <a:r>
              <a:rPr lang="en-US" sz="2000" b="1" dirty="0" err="1">
                <a:solidFill>
                  <a:prstClr val="black"/>
                </a:solidFill>
                <a:latin typeface="Arial"/>
                <a:cs typeface="+mn-cs"/>
              </a:rPr>
              <a:t>thể</a:t>
            </a:r>
            <a:r>
              <a:rPr lang="en-US" sz="2000" b="1" dirty="0">
                <a:solidFill>
                  <a:prstClr val="black"/>
                </a:solidFill>
                <a:latin typeface="Arial"/>
                <a:cs typeface="+mn-cs"/>
              </a:rPr>
              <a:t> β</a:t>
            </a:r>
            <a:r>
              <a:rPr lang="en-US" sz="1600" b="1" dirty="0">
                <a:solidFill>
                  <a:prstClr val="black"/>
                </a:solidFill>
                <a:latin typeface="Arial"/>
                <a:cs typeface="+mn-cs"/>
              </a:rPr>
              <a:t>2</a:t>
            </a:r>
            <a:r>
              <a:rPr lang="en-US" sz="2000" b="1" dirty="0">
                <a:solidFill>
                  <a:prstClr val="black"/>
                </a:solidFill>
                <a:latin typeface="Arial"/>
                <a:cs typeface="+mn-cs"/>
              </a:rPr>
              <a:t> </a:t>
            </a:r>
            <a:r>
              <a:rPr lang="en-US" sz="2000" b="1" dirty="0" err="1">
                <a:solidFill>
                  <a:prstClr val="black"/>
                </a:solidFill>
                <a:latin typeface="Arial"/>
                <a:cs typeface="+mn-cs"/>
              </a:rPr>
              <a:t>khi</a:t>
            </a:r>
            <a:r>
              <a:rPr lang="en-US" sz="2000" b="1" dirty="0">
                <a:solidFill>
                  <a:prstClr val="black"/>
                </a:solidFill>
                <a:latin typeface="Arial"/>
                <a:cs typeface="+mn-cs"/>
              </a:rPr>
              <a:t> </a:t>
            </a:r>
            <a:r>
              <a:rPr lang="en-US" sz="2000" b="1" dirty="0" err="1">
                <a:solidFill>
                  <a:prstClr val="black"/>
                </a:solidFill>
                <a:latin typeface="Arial"/>
                <a:cs typeface="+mn-cs"/>
              </a:rPr>
              <a:t>kích</a:t>
            </a:r>
            <a:r>
              <a:rPr lang="en-US" sz="2000" b="1" dirty="0">
                <a:solidFill>
                  <a:prstClr val="black"/>
                </a:solidFill>
                <a:latin typeface="Arial"/>
                <a:cs typeface="+mn-cs"/>
              </a:rPr>
              <a:t> </a:t>
            </a:r>
            <a:r>
              <a:rPr lang="en-US" sz="2000" b="1" dirty="0" err="1">
                <a:solidFill>
                  <a:prstClr val="black"/>
                </a:solidFill>
                <a:latin typeface="Arial"/>
                <a:cs typeface="+mn-cs"/>
              </a:rPr>
              <a:t>thích</a:t>
            </a:r>
            <a:r>
              <a:rPr lang="en-US" sz="2000" b="1" dirty="0">
                <a:solidFill>
                  <a:prstClr val="black"/>
                </a:solidFill>
                <a:latin typeface="Arial"/>
                <a:cs typeface="+mn-cs"/>
              </a:rPr>
              <a:t> </a:t>
            </a:r>
            <a:r>
              <a:rPr lang="en-US" sz="2000" b="1" dirty="0" err="1">
                <a:solidFill>
                  <a:prstClr val="black"/>
                </a:solidFill>
                <a:latin typeface="Arial"/>
                <a:cs typeface="+mn-cs"/>
              </a:rPr>
              <a:t>kéo</a:t>
            </a:r>
            <a:r>
              <a:rPr lang="en-US" sz="2000" b="1" dirty="0">
                <a:solidFill>
                  <a:prstClr val="black"/>
                </a:solidFill>
                <a:latin typeface="Arial"/>
                <a:cs typeface="+mn-cs"/>
              </a:rPr>
              <a:t> </a:t>
            </a:r>
            <a:r>
              <a:rPr lang="en-US" sz="2000" b="1" dirty="0" err="1">
                <a:solidFill>
                  <a:prstClr val="black"/>
                </a:solidFill>
                <a:latin typeface="Arial"/>
                <a:cs typeface="+mn-cs"/>
              </a:rPr>
              <a:t>dài</a:t>
            </a:r>
            <a:r>
              <a:rPr lang="en-US" sz="2000" b="1" dirty="0">
                <a:solidFill>
                  <a:prstClr val="black"/>
                </a:solidFill>
                <a:latin typeface="Arial"/>
                <a:cs typeface="+mn-cs"/>
              </a:rPr>
              <a:t> β</a:t>
            </a:r>
            <a:r>
              <a:rPr lang="en-US" sz="1600" b="1" dirty="0">
                <a:solidFill>
                  <a:prstClr val="black"/>
                </a:solidFill>
                <a:latin typeface="Arial"/>
                <a:cs typeface="+mn-cs"/>
              </a:rPr>
              <a:t>2</a:t>
            </a:r>
            <a:r>
              <a:rPr lang="en-US" sz="2000" b="1" dirty="0">
                <a:solidFill>
                  <a:prstClr val="black"/>
                </a:solidFill>
                <a:latin typeface="Arial"/>
                <a:cs typeface="+mn-cs"/>
              </a:rPr>
              <a:t> </a:t>
            </a:r>
            <a:r>
              <a:rPr lang="en-US" sz="2000" baseline="30000" dirty="0">
                <a:solidFill>
                  <a:prstClr val="black"/>
                </a:solidFill>
                <a:latin typeface="Arial"/>
                <a:cs typeface="+mn-cs"/>
              </a:rPr>
              <a:t>1,2</a:t>
            </a:r>
            <a:endParaRPr lang="en-US" sz="2000" dirty="0">
              <a:solidFill>
                <a:prstClr val="black"/>
              </a:solidFill>
              <a:latin typeface="Arial"/>
              <a:cs typeface="+mn-cs"/>
            </a:endParaRPr>
          </a:p>
          <a:p>
            <a:pPr fontAlgn="auto">
              <a:spcBef>
                <a:spcPts val="600"/>
              </a:spcBef>
              <a:spcAft>
                <a:spcPts val="0"/>
              </a:spcAft>
            </a:pPr>
            <a:r>
              <a:rPr lang="en-US" dirty="0">
                <a:solidFill>
                  <a:prstClr val="black"/>
                </a:solidFill>
                <a:latin typeface="Arial"/>
                <a:cs typeface="+mn-cs"/>
              </a:rPr>
              <a:t>(</a:t>
            </a:r>
            <a:r>
              <a:rPr lang="en-US" dirty="0" err="1">
                <a:solidFill>
                  <a:prstClr val="black"/>
                </a:solidFill>
                <a:latin typeface="Arial"/>
                <a:cs typeface="+mn-cs"/>
              </a:rPr>
              <a:t>giảm</a:t>
            </a:r>
            <a:r>
              <a:rPr lang="en-US" dirty="0">
                <a:solidFill>
                  <a:prstClr val="black"/>
                </a:solidFill>
                <a:latin typeface="Arial"/>
                <a:cs typeface="+mn-cs"/>
              </a:rPr>
              <a:t> </a:t>
            </a:r>
            <a:r>
              <a:rPr lang="en-US" dirty="0" err="1">
                <a:solidFill>
                  <a:prstClr val="black"/>
                </a:solidFill>
                <a:latin typeface="Arial"/>
                <a:cs typeface="+mn-cs"/>
              </a:rPr>
              <a:t>chuyển</a:t>
            </a:r>
            <a:r>
              <a:rPr lang="en-US" dirty="0">
                <a:solidFill>
                  <a:prstClr val="black"/>
                </a:solidFill>
                <a:latin typeface="Arial"/>
                <a:cs typeface="+mn-cs"/>
              </a:rPr>
              <a:t> </a:t>
            </a:r>
            <a:r>
              <a:rPr lang="en-US" dirty="0" err="1">
                <a:solidFill>
                  <a:prstClr val="black"/>
                </a:solidFill>
                <a:latin typeface="Arial"/>
                <a:cs typeface="+mn-cs"/>
              </a:rPr>
              <a:t>hóa</a:t>
            </a:r>
            <a:r>
              <a:rPr lang="en-US" dirty="0">
                <a:solidFill>
                  <a:prstClr val="black"/>
                </a:solidFill>
                <a:latin typeface="Arial"/>
                <a:cs typeface="+mn-cs"/>
              </a:rPr>
              <a:t> </a:t>
            </a:r>
            <a:r>
              <a:rPr lang="en-US" dirty="0" err="1">
                <a:solidFill>
                  <a:prstClr val="black"/>
                </a:solidFill>
                <a:latin typeface="Arial"/>
                <a:cs typeface="+mn-cs"/>
              </a:rPr>
              <a:t>theo</a:t>
            </a:r>
            <a:r>
              <a:rPr lang="en-US" dirty="0">
                <a:solidFill>
                  <a:prstClr val="black"/>
                </a:solidFill>
                <a:latin typeface="Arial"/>
                <a:cs typeface="+mn-cs"/>
              </a:rPr>
              <a:t> con </a:t>
            </a:r>
            <a:r>
              <a:rPr lang="en-US" dirty="0" err="1">
                <a:solidFill>
                  <a:prstClr val="black"/>
                </a:solidFill>
                <a:latin typeface="Arial"/>
                <a:cs typeface="+mn-cs"/>
              </a:rPr>
              <a:t>đường</a:t>
            </a:r>
            <a:r>
              <a:rPr lang="en-US" dirty="0">
                <a:solidFill>
                  <a:prstClr val="black"/>
                </a:solidFill>
                <a:latin typeface="Arial"/>
                <a:cs typeface="+mn-cs"/>
              </a:rPr>
              <a:t> </a:t>
            </a:r>
            <a:r>
              <a:rPr lang="en-US" dirty="0" err="1">
                <a:solidFill>
                  <a:prstClr val="black"/>
                </a:solidFill>
                <a:latin typeface="Arial"/>
                <a:cs typeface="+mn-cs"/>
              </a:rPr>
              <a:t>chính</a:t>
            </a:r>
            <a:r>
              <a:rPr lang="en-US" dirty="0">
                <a:solidFill>
                  <a:prstClr val="black"/>
                </a:solidFill>
                <a:latin typeface="Arial"/>
                <a:cs typeface="+mn-cs"/>
              </a:rPr>
              <a:t> </a:t>
            </a:r>
            <a:r>
              <a:rPr lang="en-US" dirty="0" err="1">
                <a:solidFill>
                  <a:prstClr val="black"/>
                </a:solidFill>
                <a:latin typeface="Arial"/>
                <a:cs typeface="+mn-cs"/>
              </a:rPr>
              <a:t>tạo</a:t>
            </a:r>
            <a:r>
              <a:rPr lang="en-US" dirty="0">
                <a:solidFill>
                  <a:prstClr val="black"/>
                </a:solidFill>
                <a:latin typeface="Arial"/>
                <a:cs typeface="+mn-cs"/>
              </a:rPr>
              <a:t> cAMP)</a:t>
            </a:r>
            <a:endParaRPr lang="en-US" dirty="0">
              <a:solidFill>
                <a:prstClr val="black"/>
              </a:solidFill>
              <a:latin typeface="Calibri" panose="020F0502020204030204"/>
              <a:cs typeface="+mn-cs"/>
            </a:endParaRPr>
          </a:p>
        </p:txBody>
      </p:sp>
      <p:sp>
        <p:nvSpPr>
          <p:cNvPr id="7" name="TextBox 6">
            <a:extLst>
              <a:ext uri="{FF2B5EF4-FFF2-40B4-BE49-F238E27FC236}">
                <a16:creationId xmlns:a16="http://schemas.microsoft.com/office/drawing/2014/main" id="{2F8BC8E7-24A0-435D-8D57-BA3892A5979D}"/>
              </a:ext>
            </a:extLst>
          </p:cNvPr>
          <p:cNvSpPr txBox="1"/>
          <p:nvPr/>
        </p:nvSpPr>
        <p:spPr>
          <a:xfrm>
            <a:off x="6345136" y="4002330"/>
            <a:ext cx="5734050" cy="1477328"/>
          </a:xfrm>
          <a:prstGeom prst="rect">
            <a:avLst/>
          </a:prstGeom>
          <a:noFill/>
        </p:spPr>
        <p:txBody>
          <a:bodyPr wrap="square" rtlCol="0">
            <a:spAutoFit/>
          </a:bodyPr>
          <a:lstStyle/>
          <a:p>
            <a:pPr marL="285750" marR="0" lvl="0" indent="-285750" defTabSz="9144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5 mg Salbutamol PKD </a:t>
            </a:r>
            <a:r>
              <a:rPr kumimoji="0" lang="en-US" sz="2000" b="0" i="0" u="none" strike="noStrike" kern="0" cap="none" spc="0" normalizeH="0" baseline="0" noProof="0" dirty="0" err="1">
                <a:ln>
                  <a:noFill/>
                </a:ln>
                <a:solidFill>
                  <a:prstClr val="black"/>
                </a:solidFill>
                <a:effectLst/>
                <a:uLnTx/>
                <a:uFillTx/>
              </a:rPr>
              <a:t>chưa</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đủ</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cho</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đáp</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ứng</a:t>
            </a:r>
            <a:r>
              <a:rPr kumimoji="0" lang="en-US" sz="2000" b="0" i="0" u="none" strike="noStrike" kern="0" cap="none" spc="0" normalizeH="0" baseline="0" noProof="0" dirty="0">
                <a:ln>
                  <a:noFill/>
                </a:ln>
                <a:solidFill>
                  <a:prstClr val="black"/>
                </a:solidFill>
                <a:effectLst/>
                <a:uLnTx/>
                <a:uFillTx/>
              </a:rPr>
              <a:t> ở BN </a:t>
            </a:r>
            <a:r>
              <a:rPr kumimoji="0" lang="en-US" sz="2000" b="0" i="0" u="none" strike="noStrike" kern="0" cap="none" spc="0" normalizeH="0" baseline="0" noProof="0" dirty="0" err="1">
                <a:ln>
                  <a:noFill/>
                </a:ln>
                <a:solidFill>
                  <a:prstClr val="black"/>
                </a:solidFill>
                <a:effectLst/>
                <a:uLnTx/>
                <a:uFillTx/>
              </a:rPr>
              <a:t>giảm</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nhạy</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cảm</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tại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thụ</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thể</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a:ln>
                  <a:noFill/>
                </a:ln>
                <a:solidFill>
                  <a:prstClr val="black"/>
                </a:solidFill>
                <a:effectLst/>
                <a:uLnTx/>
                <a:uFillTx/>
                <a:latin typeface="Arial"/>
                <a:cs typeface="+mn-cs"/>
              </a:rPr>
              <a:t>β</a:t>
            </a:r>
            <a:r>
              <a:rPr kumimoji="0" lang="en-US" sz="1600" b="0" i="0" u="none" strike="noStrike" kern="0" cap="none" spc="0" normalizeH="0" baseline="0" noProof="0" dirty="0">
                <a:ln>
                  <a:noFill/>
                </a:ln>
                <a:solidFill>
                  <a:prstClr val="black"/>
                </a:solidFill>
                <a:effectLst/>
                <a:uLnTx/>
                <a:uFillTx/>
              </a:rPr>
              <a:t>2</a:t>
            </a:r>
            <a:r>
              <a:rPr kumimoji="0" lang="en-US" sz="2000" b="0" i="0" u="none" strike="noStrike" kern="0" cap="none" spc="0" normalizeH="0" baseline="0" noProof="0" dirty="0">
                <a:ln>
                  <a:noFill/>
                </a:ln>
                <a:solidFill>
                  <a:prstClr val="black"/>
                </a:solidFill>
                <a:effectLst/>
                <a:uLnTx/>
                <a:uFillTx/>
              </a:rPr>
              <a:t> </a:t>
            </a:r>
          </a:p>
          <a:p>
            <a:pPr marL="285750" marR="0" lvl="0" indent="-285750" defTabSz="9144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err="1">
                <a:ln>
                  <a:noFill/>
                </a:ln>
                <a:solidFill>
                  <a:prstClr val="black"/>
                </a:solidFill>
                <a:effectLst/>
                <a:uLnTx/>
                <a:uFillTx/>
              </a:rPr>
              <a:t>Cần</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phối</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hợp</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thêm</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với</a:t>
            </a:r>
            <a:r>
              <a:rPr kumimoji="0" lang="en-US" sz="2000" b="1" i="0" u="none" strike="noStrike" kern="0" cap="none" spc="0" normalizeH="0" baseline="0" noProof="0" dirty="0">
                <a:ln>
                  <a:noFill/>
                </a:ln>
                <a:solidFill>
                  <a:prstClr val="black"/>
                </a:solidFill>
                <a:effectLst/>
                <a:uLnTx/>
                <a:uFillTx/>
              </a:rPr>
              <a:t> ipratropium </a:t>
            </a:r>
            <a:r>
              <a:rPr kumimoji="0" lang="en-US" sz="2000" b="1" i="0" u="none" strike="noStrike" kern="0" cap="none" spc="0" normalizeH="0" baseline="0" noProof="0" dirty="0" err="1">
                <a:ln>
                  <a:noFill/>
                </a:ln>
                <a:solidFill>
                  <a:prstClr val="black"/>
                </a:solidFill>
                <a:effectLst/>
                <a:uLnTx/>
                <a:uFillTx/>
              </a:rPr>
              <a:t>để</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xử</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trí</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sớm</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đợt</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cấp</a:t>
            </a:r>
            <a:endParaRPr kumimoji="0" lang="en-US" sz="2000" b="0" i="0" u="none" strike="noStrike" kern="0" cap="none" spc="0" normalizeH="0" baseline="0" noProof="0" dirty="0">
              <a:ln>
                <a:noFill/>
              </a:ln>
              <a:solidFill>
                <a:prstClr val="black"/>
              </a:solidFill>
              <a:effectLst/>
              <a:uLnTx/>
              <a:uFillTx/>
            </a:endParaRPr>
          </a:p>
        </p:txBody>
      </p:sp>
      <p:cxnSp>
        <p:nvCxnSpPr>
          <p:cNvPr id="8" name="Straight Connector 7">
            <a:extLst>
              <a:ext uri="{FF2B5EF4-FFF2-40B4-BE49-F238E27FC236}">
                <a16:creationId xmlns:a16="http://schemas.microsoft.com/office/drawing/2014/main" id="{A576ADB7-7334-48F8-A86B-8EDE1902287E}"/>
              </a:ext>
            </a:extLst>
          </p:cNvPr>
          <p:cNvCxnSpPr>
            <a:cxnSpLocks/>
          </p:cNvCxnSpPr>
          <p:nvPr/>
        </p:nvCxnSpPr>
        <p:spPr>
          <a:xfrm>
            <a:off x="6176366" y="1876921"/>
            <a:ext cx="0" cy="4209554"/>
          </a:xfrm>
          <a:prstGeom prst="line">
            <a:avLst/>
          </a:prstGeom>
          <a:noFill/>
          <a:ln w="28575" cap="flat" cmpd="sng" algn="ctr">
            <a:solidFill>
              <a:srgbClr val="00B050"/>
            </a:solidFill>
            <a:prstDash val="solid"/>
            <a:miter lim="800000"/>
          </a:ln>
          <a:effectLst/>
        </p:spPr>
      </p:cxnSp>
      <p:sp>
        <p:nvSpPr>
          <p:cNvPr id="9" name="Title 8">
            <a:extLst>
              <a:ext uri="{FF2B5EF4-FFF2-40B4-BE49-F238E27FC236}">
                <a16:creationId xmlns:a16="http://schemas.microsoft.com/office/drawing/2014/main" id="{48E903E4-36E4-40D1-8033-499FFE2BF378}"/>
              </a:ext>
            </a:extLst>
          </p:cNvPr>
          <p:cNvSpPr>
            <a:spLocks noGrp="1"/>
          </p:cNvSpPr>
          <p:nvPr>
            <p:ph type="title"/>
          </p:nvPr>
        </p:nvSpPr>
        <p:spPr>
          <a:xfrm>
            <a:off x="525100" y="68055"/>
            <a:ext cx="11160124" cy="769545"/>
          </a:xfrm>
        </p:spPr>
        <p:txBody>
          <a:bodyPr>
            <a:noAutofit/>
          </a:bodyPr>
          <a:lstStyle/>
          <a:p>
            <a:r>
              <a:rPr lang="vi-VN" sz="2400" dirty="0"/>
              <a:t>CƠ SỞ PHỐI HỢP SAMA/SABA</a:t>
            </a:r>
            <a:br>
              <a:rPr lang="vi-VN" sz="2400" dirty="0"/>
            </a:br>
            <a:r>
              <a:rPr lang="vi-VN" sz="2400" dirty="0"/>
              <a:t>Vượt qua sự dung nạp SABA</a:t>
            </a:r>
          </a:p>
        </p:txBody>
      </p:sp>
      <p:sp>
        <p:nvSpPr>
          <p:cNvPr id="10" name="Content Placeholder 9">
            <a:extLst>
              <a:ext uri="{FF2B5EF4-FFF2-40B4-BE49-F238E27FC236}">
                <a16:creationId xmlns:a16="http://schemas.microsoft.com/office/drawing/2014/main" id="{D54F9EFD-128E-424A-A7B4-66CC2B62CF77}"/>
              </a:ext>
            </a:extLst>
          </p:cNvPr>
          <p:cNvSpPr>
            <a:spLocks noGrp="1"/>
          </p:cNvSpPr>
          <p:nvPr>
            <p:ph idx="1"/>
          </p:nvPr>
        </p:nvSpPr>
        <p:spPr/>
        <p:txBody>
          <a:bodyPr/>
          <a:lstStyle/>
          <a:p>
            <a:endParaRPr lang="vi-VN" dirty="0"/>
          </a:p>
        </p:txBody>
      </p:sp>
      <p:sp>
        <p:nvSpPr>
          <p:cNvPr id="11" name="Text Placeholder 10">
            <a:extLst>
              <a:ext uri="{FF2B5EF4-FFF2-40B4-BE49-F238E27FC236}">
                <a16:creationId xmlns:a16="http://schemas.microsoft.com/office/drawing/2014/main" id="{8CC309E4-F9EA-4ADC-A6FD-12E387290403}"/>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3603190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AB7084-5866-491C-AA70-92CF7CBB5F55}"/>
              </a:ext>
            </a:extLst>
          </p:cNvPr>
          <p:cNvSpPr txBox="1"/>
          <p:nvPr/>
        </p:nvSpPr>
        <p:spPr>
          <a:xfrm>
            <a:off x="8724900" y="6556254"/>
            <a:ext cx="3467100" cy="261610"/>
          </a:xfrm>
          <a:prstGeom prst="rect">
            <a:avLst/>
          </a:prstGeom>
          <a:noFill/>
        </p:spPr>
        <p:txBody>
          <a:bodyPr wrap="square" rtlCol="0">
            <a:spAutoFit/>
          </a:bodyPr>
          <a:lstStyle/>
          <a:p>
            <a:pPr fontAlgn="auto">
              <a:spcBef>
                <a:spcPts val="0"/>
              </a:spcBef>
              <a:spcAft>
                <a:spcPts val="0"/>
              </a:spcAft>
            </a:pPr>
            <a:r>
              <a:rPr lang="en-US" sz="1100" dirty="0">
                <a:latin typeface="Arial"/>
              </a:rPr>
              <a:t>Friedman et al. CHEST 1999; 115:635–641 </a:t>
            </a:r>
          </a:p>
        </p:txBody>
      </p:sp>
      <p:sp>
        <p:nvSpPr>
          <p:cNvPr id="8" name="TextBox 7">
            <a:extLst>
              <a:ext uri="{FF2B5EF4-FFF2-40B4-BE49-F238E27FC236}">
                <a16:creationId xmlns:a16="http://schemas.microsoft.com/office/drawing/2014/main" id="{BEF8AE3E-CA3C-4910-9D6B-A2A679D10402}"/>
              </a:ext>
            </a:extLst>
          </p:cNvPr>
          <p:cNvSpPr txBox="1"/>
          <p:nvPr/>
        </p:nvSpPr>
        <p:spPr>
          <a:xfrm>
            <a:off x="4362449" y="1627358"/>
            <a:ext cx="3467099" cy="400110"/>
          </a:xfrm>
          <a:prstGeom prst="rect">
            <a:avLst/>
          </a:prstGeom>
          <a:noFill/>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2000" b="1" i="0" u="none" strike="noStrike" kern="0" cap="none" spc="0" normalizeH="0" baseline="0" noProof="0" dirty="0">
                <a:ln>
                  <a:noFill/>
                </a:ln>
                <a:solidFill>
                  <a:prstClr val="black"/>
                </a:solidFill>
                <a:effectLst/>
                <a:uLnTx/>
                <a:uFillTx/>
              </a:rPr>
              <a:t>RCT, n = 1067 BN COPD</a:t>
            </a:r>
            <a:endParaRPr kumimoji="0" lang="en-US" sz="2000" b="1" i="0" u="none" strike="noStrike" kern="0" cap="none" spc="0" normalizeH="0" baseline="0" noProof="0" dirty="0">
              <a:ln>
                <a:noFill/>
              </a:ln>
              <a:solidFill>
                <a:prstClr val="black"/>
              </a:solidFill>
              <a:effectLst/>
              <a:uLnTx/>
              <a:uFillTx/>
            </a:endParaRPr>
          </a:p>
        </p:txBody>
      </p:sp>
      <p:grpSp>
        <p:nvGrpSpPr>
          <p:cNvPr id="9" name="Group 8">
            <a:extLst>
              <a:ext uri="{FF2B5EF4-FFF2-40B4-BE49-F238E27FC236}">
                <a16:creationId xmlns:a16="http://schemas.microsoft.com/office/drawing/2014/main" id="{2677190E-59AB-4239-87EE-F3A965110731}"/>
              </a:ext>
            </a:extLst>
          </p:cNvPr>
          <p:cNvGrpSpPr/>
          <p:nvPr/>
        </p:nvGrpSpPr>
        <p:grpSpPr>
          <a:xfrm>
            <a:off x="2411423" y="1922463"/>
            <a:ext cx="7021220" cy="4935537"/>
            <a:chOff x="2634461" y="1589186"/>
            <a:chExt cx="7021220" cy="4935537"/>
          </a:xfrm>
        </p:grpSpPr>
        <p:grpSp>
          <p:nvGrpSpPr>
            <p:cNvPr id="10" name="Group 3">
              <a:extLst>
                <a:ext uri="{FF2B5EF4-FFF2-40B4-BE49-F238E27FC236}">
                  <a16:creationId xmlns:a16="http://schemas.microsoft.com/office/drawing/2014/main" id="{5A3E6522-92AA-4157-ADD2-DDB76730C6D7}"/>
                </a:ext>
              </a:extLst>
            </p:cNvPr>
            <p:cNvGrpSpPr>
              <a:grpSpLocks/>
            </p:cNvGrpSpPr>
            <p:nvPr/>
          </p:nvGrpSpPr>
          <p:grpSpPr bwMode="auto">
            <a:xfrm>
              <a:off x="2634461" y="1589186"/>
              <a:ext cx="6923075" cy="4935537"/>
              <a:chOff x="41" y="1229"/>
              <a:chExt cx="3503" cy="2851"/>
            </a:xfrm>
          </p:grpSpPr>
          <p:graphicFrame>
            <p:nvGraphicFramePr>
              <p:cNvPr id="14" name="Object 4">
                <a:extLst>
                  <a:ext uri="{FF2B5EF4-FFF2-40B4-BE49-F238E27FC236}">
                    <a16:creationId xmlns:a16="http://schemas.microsoft.com/office/drawing/2014/main" id="{254AB9B6-AD89-4670-9DAF-A84376DD1BE2}"/>
                  </a:ext>
                </a:extLst>
              </p:cNvPr>
              <p:cNvGraphicFramePr>
                <a:graphicFrameLocks noChangeAspect="1"/>
              </p:cNvGraphicFramePr>
              <p:nvPr/>
            </p:nvGraphicFramePr>
            <p:xfrm>
              <a:off x="154" y="1229"/>
              <a:ext cx="3030" cy="2851"/>
            </p:xfrm>
            <a:graphic>
              <a:graphicData uri="http://schemas.openxmlformats.org/presentationml/2006/ole">
                <mc:AlternateContent xmlns:mc="http://schemas.openxmlformats.org/markup-compatibility/2006">
                  <mc:Choice xmlns:v="urn:schemas-microsoft-com:vml" Requires="v">
                    <p:oleObj name="Chart" r:id="rId2" imgW="6043326" imgH="6814989" progId="MSGraph.Chart.8">
                      <p:embed followColorScheme="full"/>
                    </p:oleObj>
                  </mc:Choice>
                  <mc:Fallback>
                    <p:oleObj name="Chart" r:id="rId2" imgW="6043326" imgH="6814989" progId="MSGraph.Chart.8">
                      <p:embed followColorScheme="full"/>
                      <p:pic>
                        <p:nvPicPr>
                          <p:cNvPr id="14" name="Object 4">
                            <a:extLst>
                              <a:ext uri="{FF2B5EF4-FFF2-40B4-BE49-F238E27FC236}">
                                <a16:creationId xmlns:a16="http://schemas.microsoft.com/office/drawing/2014/main" id="{254AB9B6-AD89-4670-9DAF-A84376DD1BE2}"/>
                              </a:ext>
                            </a:extLst>
                          </p:cNvPr>
                          <p:cNvPicPr>
                            <a:picLocks noChangeAspect="1" noChangeArrowheads="1"/>
                          </p:cNvPicPr>
                          <p:nvPr/>
                        </p:nvPicPr>
                        <p:blipFill>
                          <a:blip r:embed="rId3"/>
                          <a:srcRect/>
                          <a:stretch>
                            <a:fillRect/>
                          </a:stretch>
                        </p:blipFill>
                        <p:spPr bwMode="auto">
                          <a:xfrm>
                            <a:off x="154" y="1229"/>
                            <a:ext cx="3030" cy="2851"/>
                          </a:xfrm>
                          <a:prstGeom prst="rect">
                            <a:avLst/>
                          </a:prstGeom>
                          <a:noFill/>
                          <a:ln>
                            <a:noFill/>
                          </a:ln>
                        </p:spPr>
                      </p:pic>
                    </p:oleObj>
                  </mc:Fallback>
                </mc:AlternateContent>
              </a:graphicData>
            </a:graphic>
          </p:graphicFrame>
          <p:sp>
            <p:nvSpPr>
              <p:cNvPr id="15" name="Text Box 5">
                <a:extLst>
                  <a:ext uri="{FF2B5EF4-FFF2-40B4-BE49-F238E27FC236}">
                    <a16:creationId xmlns:a16="http://schemas.microsoft.com/office/drawing/2014/main" id="{B84DC9A8-2A83-4EF4-BE9F-51853763CB89}"/>
                  </a:ext>
                </a:extLst>
              </p:cNvPr>
              <p:cNvSpPr txBox="1">
                <a:spLocks noChangeArrowheads="1"/>
              </p:cNvSpPr>
              <p:nvPr/>
            </p:nvSpPr>
            <p:spPr bwMode="auto">
              <a:xfrm rot="16200000">
                <a:off x="-633" y="2113"/>
                <a:ext cx="153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rPr>
                  <a:t>Cải</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rPr>
                  <a:t>thiện</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FEV</a:t>
                </a:r>
                <a:r>
                  <a:rPr kumimoji="0" lang="en-US" altLang="en-US" sz="1800" b="1" i="0" u="none" strike="noStrike" kern="0" cap="none" spc="0" normalizeH="0" baseline="-25000" noProof="0" dirty="0">
                    <a:ln>
                      <a:noFill/>
                    </a:ln>
                    <a:solidFill>
                      <a:srgbClr val="000000"/>
                    </a:solidFill>
                    <a:effectLst/>
                    <a:uLnTx/>
                    <a:uFillTx/>
                    <a:latin typeface="Arial" panose="020B0604020202020204" pitchFamily="34" charset="0"/>
                  </a:rPr>
                  <a:t>1</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p>
            </p:txBody>
          </p:sp>
          <p:sp>
            <p:nvSpPr>
              <p:cNvPr id="16" name="Text Box 6">
                <a:extLst>
                  <a:ext uri="{FF2B5EF4-FFF2-40B4-BE49-F238E27FC236}">
                    <a16:creationId xmlns:a16="http://schemas.microsoft.com/office/drawing/2014/main" id="{C5F88280-1D0C-4ABD-8AE2-BE2C0D314492}"/>
                  </a:ext>
                </a:extLst>
              </p:cNvPr>
              <p:cNvSpPr txBox="1">
                <a:spLocks noChangeArrowheads="1"/>
              </p:cNvSpPr>
              <p:nvPr/>
            </p:nvSpPr>
            <p:spPr bwMode="auto">
              <a:xfrm>
                <a:off x="2824" y="2556"/>
                <a:ext cx="720"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1600" b="1" i="1" u="none" strike="noStrike" kern="0" cap="none" spc="0" normalizeH="0" baseline="0" noProof="0" dirty="0">
                    <a:ln>
                      <a:noFill/>
                    </a:ln>
                    <a:solidFill>
                      <a:srgbClr val="000000"/>
                    </a:solidFill>
                    <a:effectLst/>
                    <a:uLnTx/>
                    <a:uFillTx/>
                    <a:latin typeface="Arial" panose="020B0604020202020204" pitchFamily="34" charset="0"/>
                  </a:rPr>
                  <a:t>p &lt; 0,01</a:t>
                </a:r>
              </a:p>
            </p:txBody>
          </p:sp>
        </p:grpSp>
        <p:sp>
          <p:nvSpPr>
            <p:cNvPr id="11" name="TextBox 10">
              <a:extLst>
                <a:ext uri="{FF2B5EF4-FFF2-40B4-BE49-F238E27FC236}">
                  <a16:creationId xmlns:a16="http://schemas.microsoft.com/office/drawing/2014/main" id="{7128B33F-F583-4DD6-A739-09A0AD55C2D9}"/>
                </a:ext>
              </a:extLst>
            </p:cNvPr>
            <p:cNvSpPr txBox="1"/>
            <p:nvPr/>
          </p:nvSpPr>
          <p:spPr>
            <a:xfrm>
              <a:off x="8798431" y="2441657"/>
              <a:ext cx="85725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n = 362</a:t>
              </a:r>
            </a:p>
          </p:txBody>
        </p:sp>
        <p:sp>
          <p:nvSpPr>
            <p:cNvPr id="12" name="TextBox 11">
              <a:extLst>
                <a:ext uri="{FF2B5EF4-FFF2-40B4-BE49-F238E27FC236}">
                  <a16:creationId xmlns:a16="http://schemas.microsoft.com/office/drawing/2014/main" id="{4089A8BF-E7D0-4960-AFB2-A4D727593653}"/>
                </a:ext>
              </a:extLst>
            </p:cNvPr>
            <p:cNvSpPr txBox="1"/>
            <p:nvPr/>
          </p:nvSpPr>
          <p:spPr>
            <a:xfrm>
              <a:off x="8773172" y="2026946"/>
              <a:ext cx="85725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n = 347</a:t>
              </a:r>
            </a:p>
          </p:txBody>
        </p:sp>
        <p:sp>
          <p:nvSpPr>
            <p:cNvPr id="13" name="TextBox 12">
              <a:extLst>
                <a:ext uri="{FF2B5EF4-FFF2-40B4-BE49-F238E27FC236}">
                  <a16:creationId xmlns:a16="http://schemas.microsoft.com/office/drawing/2014/main" id="{91D19B42-BC92-4A08-9C65-7793FD2BE610}"/>
                </a:ext>
              </a:extLst>
            </p:cNvPr>
            <p:cNvSpPr txBox="1"/>
            <p:nvPr/>
          </p:nvSpPr>
          <p:spPr>
            <a:xfrm>
              <a:off x="8798431" y="2802011"/>
              <a:ext cx="85725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n = 358</a:t>
              </a:r>
            </a:p>
          </p:txBody>
        </p:sp>
      </p:grpSp>
      <p:sp>
        <p:nvSpPr>
          <p:cNvPr id="2" name="Title 1">
            <a:extLst>
              <a:ext uri="{FF2B5EF4-FFF2-40B4-BE49-F238E27FC236}">
                <a16:creationId xmlns:a16="http://schemas.microsoft.com/office/drawing/2014/main" id="{C3039E61-D107-4EA9-9138-424EE7B6BC60}"/>
              </a:ext>
            </a:extLst>
          </p:cNvPr>
          <p:cNvSpPr>
            <a:spLocks noGrp="1"/>
          </p:cNvSpPr>
          <p:nvPr>
            <p:ph type="title"/>
          </p:nvPr>
        </p:nvSpPr>
        <p:spPr>
          <a:xfrm>
            <a:off x="515938" y="33645"/>
            <a:ext cx="11847875" cy="769545"/>
          </a:xfrm>
        </p:spPr>
        <p:txBody>
          <a:bodyPr>
            <a:noAutofit/>
          </a:bodyPr>
          <a:lstStyle/>
          <a:p>
            <a:r>
              <a:rPr lang="vi-VN" sz="3200" dirty="0"/>
              <a:t>Ipratropium/Salbutamol cải thiện fev1 đỉnh tốt hơn so với Salbutamol</a:t>
            </a:r>
          </a:p>
        </p:txBody>
      </p:sp>
      <p:sp>
        <p:nvSpPr>
          <p:cNvPr id="3" name="Content Placeholder 2">
            <a:extLst>
              <a:ext uri="{FF2B5EF4-FFF2-40B4-BE49-F238E27FC236}">
                <a16:creationId xmlns:a16="http://schemas.microsoft.com/office/drawing/2014/main" id="{C1358362-B496-43CE-9840-A6F4C292474A}"/>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1022656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085F27D5-B065-4AFC-9FB1-9C74AA13D3CB}"/>
              </a:ext>
            </a:extLst>
          </p:cNvPr>
          <p:cNvGraphicFramePr>
            <a:graphicFrameLocks/>
          </p:cNvGraphicFramePr>
          <p:nvPr/>
        </p:nvGraphicFramePr>
        <p:xfrm>
          <a:off x="1981200" y="1501390"/>
          <a:ext cx="82296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2F0CCDA-3AE0-48B4-90D9-B5BE7198B786}"/>
              </a:ext>
            </a:extLst>
          </p:cNvPr>
          <p:cNvSpPr txBox="1"/>
          <p:nvPr/>
        </p:nvSpPr>
        <p:spPr>
          <a:xfrm>
            <a:off x="9334500" y="6513768"/>
            <a:ext cx="2943224" cy="246221"/>
          </a:xfrm>
          <a:prstGeom prst="rect">
            <a:avLst/>
          </a:prstGeom>
          <a:noFill/>
        </p:spPr>
        <p:txBody>
          <a:bodyPr wrap="square" rtlCol="0">
            <a:spAutoFit/>
          </a:bodyPr>
          <a:lstStyle/>
          <a:p>
            <a:pPr fontAlgn="auto">
              <a:spcBef>
                <a:spcPts val="0"/>
              </a:spcBef>
              <a:spcAft>
                <a:spcPts val="0"/>
              </a:spcAft>
            </a:pPr>
            <a:r>
              <a:rPr lang="en-US" sz="1000" dirty="0">
                <a:latin typeface="Arial"/>
              </a:rPr>
              <a:t>Friedman et al. CHEST 1999; 115:635–641 </a:t>
            </a:r>
          </a:p>
        </p:txBody>
      </p:sp>
      <p:sp>
        <p:nvSpPr>
          <p:cNvPr id="5" name="TextBox 4">
            <a:extLst>
              <a:ext uri="{FF2B5EF4-FFF2-40B4-BE49-F238E27FC236}">
                <a16:creationId xmlns:a16="http://schemas.microsoft.com/office/drawing/2014/main" id="{B867F608-9657-4DA4-AE07-BDB269DCD0FA}"/>
              </a:ext>
            </a:extLst>
          </p:cNvPr>
          <p:cNvSpPr txBox="1"/>
          <p:nvPr/>
        </p:nvSpPr>
        <p:spPr>
          <a:xfrm>
            <a:off x="2400300" y="6086202"/>
            <a:ext cx="5067300" cy="338554"/>
          </a:xfrm>
          <a:prstGeom prst="rect">
            <a:avLst/>
          </a:prstGeom>
          <a:noFill/>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1600" b="0" i="0" u="none" strike="noStrike" kern="0" cap="none" spc="0" normalizeH="0" baseline="0" noProof="0" dirty="0" err="1">
                <a:ln>
                  <a:noFill/>
                </a:ln>
                <a:solidFill>
                  <a:prstClr val="black"/>
                </a:solidFill>
                <a:effectLst/>
                <a:uLnTx/>
                <a:uFillTx/>
              </a:rPr>
              <a:t>Nghiên</a:t>
            </a:r>
            <a:r>
              <a:rPr kumimoji="0" lang="en-US" altLang="en-US" sz="1600" b="0" i="0" u="none" strike="noStrike" kern="0" cap="none" spc="0" normalizeH="0" baseline="0" noProof="0" dirty="0">
                <a:ln>
                  <a:noFill/>
                </a:ln>
                <a:solidFill>
                  <a:prstClr val="black"/>
                </a:solidFill>
                <a:effectLst/>
                <a:uLnTx/>
                <a:uFillTx/>
              </a:rPr>
              <a:t> </a:t>
            </a:r>
            <a:r>
              <a:rPr kumimoji="0" lang="en-US" altLang="en-US" sz="1600" b="0" i="0" u="none" strike="noStrike" kern="0" cap="none" spc="0" normalizeH="0" baseline="0" noProof="0" dirty="0" err="1">
                <a:ln>
                  <a:noFill/>
                </a:ln>
                <a:solidFill>
                  <a:prstClr val="black"/>
                </a:solidFill>
                <a:effectLst/>
                <a:uLnTx/>
                <a:uFillTx/>
              </a:rPr>
              <a:t>cứu</a:t>
            </a:r>
            <a:r>
              <a:rPr kumimoji="0" lang="en-US" altLang="en-US" sz="1600" b="0" i="0" u="none" strike="noStrike" kern="0" cap="none" spc="0" normalizeH="0" baseline="0" noProof="0" dirty="0">
                <a:ln>
                  <a:noFill/>
                </a:ln>
                <a:solidFill>
                  <a:prstClr val="black"/>
                </a:solidFill>
                <a:effectLst/>
                <a:uLnTx/>
                <a:uFillTx/>
              </a:rPr>
              <a:t> RCT, n = 1067 BN COPD, t=85 </a:t>
            </a:r>
            <a:r>
              <a:rPr kumimoji="0" lang="en-US" altLang="en-US" sz="1600" b="0" i="0" u="none" strike="noStrike" kern="0" cap="none" spc="0" normalizeH="0" baseline="0" noProof="0" dirty="0" err="1">
                <a:ln>
                  <a:noFill/>
                </a:ln>
                <a:solidFill>
                  <a:prstClr val="black"/>
                </a:solidFill>
                <a:effectLst/>
                <a:uLnTx/>
                <a:uFillTx/>
              </a:rPr>
              <a:t>ngày</a:t>
            </a:r>
            <a:endParaRPr kumimoji="0" lang="en-US" sz="1600" b="0" i="0" u="none" strike="noStrike" kern="0" cap="none" spc="0" normalizeH="0" baseline="0" noProof="0" dirty="0">
              <a:ln>
                <a:noFill/>
              </a:ln>
              <a:solidFill>
                <a:prstClr val="black"/>
              </a:solidFill>
              <a:effectLst/>
              <a:uLnTx/>
              <a:uFillTx/>
            </a:endParaRPr>
          </a:p>
        </p:txBody>
      </p:sp>
      <p:sp>
        <p:nvSpPr>
          <p:cNvPr id="6" name="Title 5">
            <a:extLst>
              <a:ext uri="{FF2B5EF4-FFF2-40B4-BE49-F238E27FC236}">
                <a16:creationId xmlns:a16="http://schemas.microsoft.com/office/drawing/2014/main" id="{20BD45B9-18CA-403E-9B83-4B29809229B4}"/>
              </a:ext>
            </a:extLst>
          </p:cNvPr>
          <p:cNvSpPr>
            <a:spLocks noGrp="1"/>
          </p:cNvSpPr>
          <p:nvPr>
            <p:ph type="title"/>
          </p:nvPr>
        </p:nvSpPr>
        <p:spPr>
          <a:xfrm>
            <a:off x="525100" y="-14431"/>
            <a:ext cx="11160124" cy="769545"/>
          </a:xfrm>
        </p:spPr>
        <p:txBody>
          <a:bodyPr>
            <a:noAutofit/>
          </a:bodyPr>
          <a:lstStyle/>
          <a:p>
            <a:r>
              <a:rPr lang="vi-VN" sz="3200" dirty="0"/>
              <a:t>Ipratropium/Salbutamol giảm tỉ lệ đợt cấp copd so với Salbutamol</a:t>
            </a:r>
          </a:p>
        </p:txBody>
      </p:sp>
      <p:sp>
        <p:nvSpPr>
          <p:cNvPr id="8" name="Text Placeholder 7">
            <a:extLst>
              <a:ext uri="{FF2B5EF4-FFF2-40B4-BE49-F238E27FC236}">
                <a16:creationId xmlns:a16="http://schemas.microsoft.com/office/drawing/2014/main" id="{AF1756B2-5BA0-426C-85F7-63F22F503F7D}"/>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3917560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8908-66B5-BBF4-5BB9-122879AECE4A}"/>
              </a:ext>
            </a:extLst>
          </p:cNvPr>
          <p:cNvSpPr>
            <a:spLocks noGrp="1"/>
          </p:cNvSpPr>
          <p:nvPr>
            <p:ph type="ctrTitle"/>
          </p:nvPr>
        </p:nvSpPr>
        <p:spPr>
          <a:xfrm>
            <a:off x="5634795" y="533400"/>
            <a:ext cx="6381750" cy="3284279"/>
          </a:xfrm>
        </p:spPr>
        <p:txBody>
          <a:bodyPr/>
          <a:lstStyle/>
          <a:p>
            <a:r>
              <a:rPr lang="en-GB" sz="6600" dirty="0"/>
              <a:t>GOLD 2023 </a:t>
            </a:r>
            <a:br>
              <a:rPr lang="en-GB" dirty="0"/>
            </a:br>
            <a:r>
              <a:rPr lang="en-GB" sz="4000" dirty="0" err="1"/>
              <a:t>Vai</a:t>
            </a:r>
            <a:r>
              <a:rPr lang="en-GB" sz="4000" dirty="0"/>
              <a:t> </a:t>
            </a:r>
            <a:r>
              <a:rPr lang="en-GB" sz="4000" dirty="0" err="1"/>
              <a:t>trò</a:t>
            </a:r>
            <a:r>
              <a:rPr lang="en-GB" sz="4000" dirty="0"/>
              <a:t> </a:t>
            </a:r>
            <a:r>
              <a:rPr lang="en-GB" sz="4000" dirty="0" err="1"/>
              <a:t>phối</a:t>
            </a:r>
            <a:r>
              <a:rPr lang="en-GB" sz="4000" dirty="0"/>
              <a:t> </a:t>
            </a:r>
            <a:r>
              <a:rPr lang="en-GB" sz="4000" dirty="0" err="1"/>
              <a:t>hợp</a:t>
            </a:r>
            <a:r>
              <a:rPr lang="en-GB" sz="4000" dirty="0"/>
              <a:t> SAMA/SABA </a:t>
            </a:r>
            <a:r>
              <a:rPr lang="en-GB" sz="4000" dirty="0" err="1"/>
              <a:t>trong</a:t>
            </a:r>
            <a:r>
              <a:rPr lang="en-GB" sz="4000" dirty="0"/>
              <a:t> </a:t>
            </a:r>
            <a:r>
              <a:rPr lang="en-GB" sz="4000" dirty="0" err="1"/>
              <a:t>điều</a:t>
            </a:r>
            <a:r>
              <a:rPr lang="en-GB" sz="4000" dirty="0"/>
              <a:t> </a:t>
            </a:r>
            <a:r>
              <a:rPr lang="en-GB" sz="4000" dirty="0" err="1"/>
              <a:t>trị</a:t>
            </a:r>
            <a:r>
              <a:rPr lang="en-GB" sz="4000" dirty="0"/>
              <a:t> COPD</a:t>
            </a:r>
            <a:endParaRPr lang="en-GB" dirty="0"/>
          </a:p>
        </p:txBody>
      </p:sp>
      <p:pic>
        <p:nvPicPr>
          <p:cNvPr id="6" name="Picture 5">
            <a:extLst>
              <a:ext uri="{FF2B5EF4-FFF2-40B4-BE49-F238E27FC236}">
                <a16:creationId xmlns:a16="http://schemas.microsoft.com/office/drawing/2014/main" id="{E66D761A-83D5-3278-79FC-046675D1B43A}"/>
              </a:ext>
            </a:extLst>
          </p:cNvPr>
          <p:cNvPicPr>
            <a:picLocks noChangeAspect="1"/>
          </p:cNvPicPr>
          <p:nvPr/>
        </p:nvPicPr>
        <p:blipFill>
          <a:blip r:embed="rId2"/>
          <a:stretch>
            <a:fillRect/>
          </a:stretch>
        </p:blipFill>
        <p:spPr>
          <a:xfrm>
            <a:off x="887933" y="391318"/>
            <a:ext cx="4746862" cy="6075363"/>
          </a:xfrm>
          <a:prstGeom prst="rect">
            <a:avLst/>
          </a:prstGeom>
        </p:spPr>
      </p:pic>
    </p:spTree>
    <p:extLst>
      <p:ext uri="{BB962C8B-B14F-4D97-AF65-F5344CB8AC3E}">
        <p14:creationId xmlns:p14="http://schemas.microsoft.com/office/powerpoint/2010/main" val="1529843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17FA-85DD-4D60-8769-5F3BE7159707}"/>
              </a:ext>
            </a:extLst>
          </p:cNvPr>
          <p:cNvSpPr txBox="1"/>
          <p:nvPr/>
        </p:nvSpPr>
        <p:spPr>
          <a:xfrm>
            <a:off x="1436574" y="1632642"/>
            <a:ext cx="5687640" cy="400110"/>
          </a:xfrm>
          <a:prstGeom prst="rect">
            <a:avLst/>
          </a:prstGeom>
          <a:noFill/>
        </p:spPr>
        <p:txBody>
          <a:bodyPr wrap="square" rtlCol="0">
            <a:spAutoFit/>
          </a:bodyPr>
          <a:lstStyle/>
          <a:p>
            <a:pPr algn="ctr" fontAlgn="auto">
              <a:spcBef>
                <a:spcPts val="0"/>
              </a:spcBef>
              <a:spcAft>
                <a:spcPts val="0"/>
              </a:spcAft>
              <a:defRPr/>
            </a:pPr>
            <a:r>
              <a:rPr lang="en-US" sz="2000" b="1" dirty="0" err="1">
                <a:solidFill>
                  <a:prstClr val="black"/>
                </a:solidFill>
                <a:latin typeface="Arial"/>
              </a:rPr>
              <a:t>Thay</a:t>
            </a:r>
            <a:r>
              <a:rPr lang="en-US" sz="2000" b="1" dirty="0">
                <a:solidFill>
                  <a:prstClr val="black"/>
                </a:solidFill>
                <a:latin typeface="Arial"/>
              </a:rPr>
              <a:t> </a:t>
            </a:r>
            <a:r>
              <a:rPr lang="en-US" sz="2000" b="1" dirty="0" err="1">
                <a:solidFill>
                  <a:prstClr val="black"/>
                </a:solidFill>
                <a:latin typeface="Arial"/>
              </a:rPr>
              <a:t>đổi</a:t>
            </a:r>
            <a:r>
              <a:rPr lang="en-US" sz="2000" b="1" dirty="0">
                <a:solidFill>
                  <a:prstClr val="black"/>
                </a:solidFill>
                <a:latin typeface="Arial"/>
              </a:rPr>
              <a:t> FEV1 </a:t>
            </a:r>
            <a:r>
              <a:rPr lang="en-US" sz="2000" b="1" dirty="0" err="1">
                <a:solidFill>
                  <a:prstClr val="black"/>
                </a:solidFill>
                <a:latin typeface="Arial"/>
              </a:rPr>
              <a:t>đỉnh</a:t>
            </a:r>
            <a:r>
              <a:rPr lang="en-US" sz="2000" b="1" dirty="0">
                <a:solidFill>
                  <a:prstClr val="black"/>
                </a:solidFill>
                <a:latin typeface="Arial"/>
              </a:rPr>
              <a:t> </a:t>
            </a:r>
          </a:p>
        </p:txBody>
      </p:sp>
      <p:sp>
        <p:nvSpPr>
          <p:cNvPr id="3" name="TextBox 2">
            <a:extLst>
              <a:ext uri="{FF2B5EF4-FFF2-40B4-BE49-F238E27FC236}">
                <a16:creationId xmlns:a16="http://schemas.microsoft.com/office/drawing/2014/main" id="{91FE93AF-982D-4E40-BC90-4A2BFA30D358}"/>
              </a:ext>
            </a:extLst>
          </p:cNvPr>
          <p:cNvSpPr txBox="1"/>
          <p:nvPr/>
        </p:nvSpPr>
        <p:spPr>
          <a:xfrm>
            <a:off x="9315771" y="6511324"/>
            <a:ext cx="1952779" cy="246221"/>
          </a:xfrm>
          <a:prstGeom prst="rect">
            <a:avLst/>
          </a:prstGeom>
          <a:noFill/>
        </p:spPr>
        <p:txBody>
          <a:bodyPr wrap="none" rtlCol="0">
            <a:spAutoFit/>
          </a:bodyPr>
          <a:lstStyle/>
          <a:p>
            <a:pPr fontAlgn="auto">
              <a:spcBef>
                <a:spcPts val="0"/>
              </a:spcBef>
              <a:spcAft>
                <a:spcPts val="0"/>
              </a:spcAft>
              <a:defRPr/>
            </a:pPr>
            <a:r>
              <a:rPr lang="en-US" sz="1000" dirty="0">
                <a:latin typeface="Arial"/>
              </a:rPr>
              <a:t>Chest 1997; </a:t>
            </a:r>
            <a:r>
              <a:rPr lang="en-US" sz="1000" b="1" dirty="0">
                <a:latin typeface="Arial"/>
              </a:rPr>
              <a:t>112</a:t>
            </a:r>
            <a:r>
              <a:rPr lang="en-US" sz="1000" dirty="0">
                <a:latin typeface="Arial"/>
              </a:rPr>
              <a:t>(6): 1514-1521</a:t>
            </a:r>
          </a:p>
        </p:txBody>
      </p:sp>
      <p:pic>
        <p:nvPicPr>
          <p:cNvPr id="4" name="Picture 2">
            <a:extLst>
              <a:ext uri="{FF2B5EF4-FFF2-40B4-BE49-F238E27FC236}">
                <a16:creationId xmlns:a16="http://schemas.microsoft.com/office/drawing/2014/main" id="{DE4551A9-94AF-4601-B4F4-D4485D18D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808"/>
          <a:stretch/>
        </p:blipFill>
        <p:spPr bwMode="auto">
          <a:xfrm>
            <a:off x="1813776" y="2303283"/>
            <a:ext cx="4863409" cy="42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C4BD588-E6BD-4296-9A79-59980B592188}"/>
              </a:ext>
            </a:extLst>
          </p:cNvPr>
          <p:cNvSpPr/>
          <p:nvPr/>
        </p:nvSpPr>
        <p:spPr>
          <a:xfrm>
            <a:off x="6747820" y="1632215"/>
            <a:ext cx="5135902" cy="400110"/>
          </a:xfrm>
          <a:prstGeom prst="rect">
            <a:avLst/>
          </a:prstGeom>
          <a:solidFill>
            <a:sysClr val="window" lastClr="FFFFFF"/>
          </a:solidFill>
        </p:spPr>
        <p:txBody>
          <a:bodyPr wrap="square">
            <a:spAutoFit/>
          </a:bodyPr>
          <a:lstStyle/>
          <a:p>
            <a:pPr algn="ctr" fontAlgn="auto">
              <a:spcBef>
                <a:spcPts val="0"/>
              </a:spcBef>
              <a:spcAft>
                <a:spcPts val="0"/>
              </a:spcAft>
              <a:defRPr/>
            </a:pPr>
            <a:r>
              <a:rPr lang="en-US" sz="2000" b="1" dirty="0" err="1">
                <a:solidFill>
                  <a:prstClr val="black"/>
                </a:solidFill>
                <a:latin typeface="Arial"/>
              </a:rPr>
              <a:t>Tác</a:t>
            </a:r>
            <a:r>
              <a:rPr lang="en-US" sz="2000" b="1" dirty="0">
                <a:solidFill>
                  <a:prstClr val="black"/>
                </a:solidFill>
                <a:latin typeface="Arial"/>
              </a:rPr>
              <a:t> </a:t>
            </a:r>
            <a:r>
              <a:rPr lang="en-US" sz="2000" b="1" dirty="0" err="1">
                <a:solidFill>
                  <a:prstClr val="black"/>
                </a:solidFill>
                <a:latin typeface="Arial"/>
              </a:rPr>
              <a:t>dụng</a:t>
            </a:r>
            <a:r>
              <a:rPr lang="en-US" sz="2000" b="1" dirty="0">
                <a:solidFill>
                  <a:prstClr val="black"/>
                </a:solidFill>
                <a:latin typeface="Arial"/>
              </a:rPr>
              <a:t> </a:t>
            </a:r>
            <a:r>
              <a:rPr lang="en-US" sz="2000" b="1" dirty="0" err="1">
                <a:solidFill>
                  <a:prstClr val="black"/>
                </a:solidFill>
                <a:latin typeface="Arial"/>
              </a:rPr>
              <a:t>ngoại</a:t>
            </a:r>
            <a:r>
              <a:rPr lang="en-US" sz="2000" b="1" dirty="0">
                <a:solidFill>
                  <a:prstClr val="black"/>
                </a:solidFill>
                <a:latin typeface="Arial"/>
              </a:rPr>
              <a:t> ý </a:t>
            </a:r>
            <a:r>
              <a:rPr lang="en-US" sz="2000" b="1" dirty="0" err="1">
                <a:solidFill>
                  <a:prstClr val="black"/>
                </a:solidFill>
                <a:latin typeface="Arial"/>
              </a:rPr>
              <a:t>liên</a:t>
            </a:r>
            <a:r>
              <a:rPr lang="en-US" sz="2000" b="1" dirty="0">
                <a:solidFill>
                  <a:prstClr val="black"/>
                </a:solidFill>
                <a:latin typeface="Arial"/>
              </a:rPr>
              <a:t> </a:t>
            </a:r>
            <a:r>
              <a:rPr lang="en-US" sz="2000" b="1" dirty="0" err="1">
                <a:solidFill>
                  <a:prstClr val="black"/>
                </a:solidFill>
                <a:latin typeface="Arial"/>
              </a:rPr>
              <a:t>quan</a:t>
            </a:r>
            <a:r>
              <a:rPr lang="en-US" sz="2000" b="1" dirty="0">
                <a:solidFill>
                  <a:prstClr val="black"/>
                </a:solidFill>
                <a:latin typeface="Arial"/>
              </a:rPr>
              <a:t> </a:t>
            </a:r>
            <a:r>
              <a:rPr lang="en-US" sz="2000" b="1" dirty="0" err="1">
                <a:solidFill>
                  <a:prstClr val="black"/>
                </a:solidFill>
                <a:latin typeface="Arial"/>
              </a:rPr>
              <a:t>thuốc</a:t>
            </a:r>
            <a:endParaRPr lang="en-US" sz="2000" b="1" dirty="0">
              <a:solidFill>
                <a:prstClr val="black"/>
              </a:solidFill>
              <a:latin typeface="Arial"/>
            </a:endParaRPr>
          </a:p>
        </p:txBody>
      </p:sp>
      <p:sp>
        <p:nvSpPr>
          <p:cNvPr id="6" name="TextBox 5">
            <a:extLst>
              <a:ext uri="{FF2B5EF4-FFF2-40B4-BE49-F238E27FC236}">
                <a16:creationId xmlns:a16="http://schemas.microsoft.com/office/drawing/2014/main" id="{27537745-A27E-4A18-9B16-A581BBD5192A}"/>
              </a:ext>
            </a:extLst>
          </p:cNvPr>
          <p:cNvSpPr txBox="1"/>
          <p:nvPr/>
        </p:nvSpPr>
        <p:spPr>
          <a:xfrm>
            <a:off x="2732855" y="2085842"/>
            <a:ext cx="17526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FF"/>
                </a:solidFill>
                <a:effectLst/>
                <a:uLnTx/>
                <a:uFillTx/>
                <a:latin typeface="Arial"/>
              </a:rPr>
              <a:t>Tăng</a:t>
            </a:r>
            <a:r>
              <a:rPr kumimoji="0" lang="en-US" sz="1800" b="0" i="0" u="none" strike="noStrike" kern="0" cap="none" spc="0" normalizeH="0" baseline="0" noProof="0" dirty="0">
                <a:ln>
                  <a:noFill/>
                </a:ln>
                <a:solidFill>
                  <a:srgbClr val="0000FF"/>
                </a:solidFill>
                <a:effectLst/>
                <a:uLnTx/>
                <a:uFillTx/>
                <a:latin typeface="Arial"/>
              </a:rPr>
              <a:t> </a:t>
            </a:r>
            <a:r>
              <a:rPr kumimoji="0" lang="en-US" sz="2400" b="1" i="0" u="none" strike="noStrike" kern="0" cap="none" spc="0" normalizeH="0" baseline="0" noProof="0" dirty="0">
                <a:ln>
                  <a:noFill/>
                </a:ln>
                <a:solidFill>
                  <a:srgbClr val="0000FF"/>
                </a:solidFill>
                <a:effectLst/>
                <a:uLnTx/>
                <a:uFillTx/>
                <a:latin typeface="Arial"/>
              </a:rPr>
              <a:t>19.3%</a:t>
            </a:r>
            <a:endParaRPr kumimoji="0" lang="vi-VN" sz="1800" b="1" i="0" u="none" strike="noStrike" kern="0" cap="none" spc="0" normalizeH="0" baseline="0" noProof="0" dirty="0">
              <a:ln>
                <a:noFill/>
              </a:ln>
              <a:solidFill>
                <a:srgbClr val="0000FF"/>
              </a:solidFill>
              <a:effectLst/>
              <a:uLnTx/>
              <a:uFillTx/>
            </a:endParaRPr>
          </a:p>
        </p:txBody>
      </p:sp>
      <p:sp>
        <p:nvSpPr>
          <p:cNvPr id="7" name="TextBox 6">
            <a:extLst>
              <a:ext uri="{FF2B5EF4-FFF2-40B4-BE49-F238E27FC236}">
                <a16:creationId xmlns:a16="http://schemas.microsoft.com/office/drawing/2014/main" id="{73FC71E9-460E-46D3-9116-9E3F21B0280E}"/>
              </a:ext>
            </a:extLst>
          </p:cNvPr>
          <p:cNvSpPr txBox="1"/>
          <p:nvPr/>
        </p:nvSpPr>
        <p:spPr>
          <a:xfrm>
            <a:off x="4613961" y="2392875"/>
            <a:ext cx="17526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FF"/>
                </a:solidFill>
                <a:effectLst/>
                <a:uLnTx/>
                <a:uFillTx/>
                <a:latin typeface="Arial"/>
              </a:rPr>
              <a:t>Tăng</a:t>
            </a:r>
            <a:r>
              <a:rPr kumimoji="0" lang="en-US" sz="1800" b="0" i="0" u="none" strike="noStrike" kern="0" cap="none" spc="0" normalizeH="0" baseline="0" noProof="0" dirty="0">
                <a:ln>
                  <a:noFill/>
                </a:ln>
                <a:solidFill>
                  <a:srgbClr val="0000FF"/>
                </a:solidFill>
                <a:effectLst/>
                <a:uLnTx/>
                <a:uFillTx/>
                <a:latin typeface="Arial"/>
              </a:rPr>
              <a:t> </a:t>
            </a:r>
            <a:r>
              <a:rPr kumimoji="0" lang="en-US" sz="2400" b="1" i="0" u="none" strike="noStrike" kern="0" cap="none" spc="0" normalizeH="0" baseline="0" noProof="0" dirty="0">
                <a:ln>
                  <a:noFill/>
                </a:ln>
                <a:solidFill>
                  <a:srgbClr val="0000FF"/>
                </a:solidFill>
                <a:effectLst/>
                <a:uLnTx/>
                <a:uFillTx/>
                <a:latin typeface="Arial"/>
              </a:rPr>
              <a:t>17.2%</a:t>
            </a:r>
            <a:endParaRPr kumimoji="0" lang="vi-VN" sz="1800" b="1" i="0" u="none" strike="noStrike" kern="0" cap="none" spc="0" normalizeH="0" baseline="0" noProof="0" dirty="0">
              <a:ln>
                <a:noFill/>
              </a:ln>
              <a:solidFill>
                <a:srgbClr val="0000FF"/>
              </a:solidFill>
              <a:effectLst/>
              <a:uLnTx/>
              <a:uFillTx/>
            </a:endParaRPr>
          </a:p>
        </p:txBody>
      </p:sp>
      <p:pic>
        <p:nvPicPr>
          <p:cNvPr id="8" name="Picture 2">
            <a:extLst>
              <a:ext uri="{FF2B5EF4-FFF2-40B4-BE49-F238E27FC236}">
                <a16:creationId xmlns:a16="http://schemas.microsoft.com/office/drawing/2014/main" id="{4BD49969-5B5C-4F1C-9BCA-8C3EE8EAC0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110" b="23403"/>
          <a:stretch/>
        </p:blipFill>
        <p:spPr bwMode="auto">
          <a:xfrm>
            <a:off x="7812985" y="2142851"/>
            <a:ext cx="2762135" cy="32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9">
            <a:extLst>
              <a:ext uri="{FF2B5EF4-FFF2-40B4-BE49-F238E27FC236}">
                <a16:creationId xmlns:a16="http://schemas.microsoft.com/office/drawing/2014/main" id="{77B076DF-AD4F-4BE2-BD7F-6F2782E4E0B9}"/>
              </a:ext>
            </a:extLst>
          </p:cNvPr>
          <p:cNvSpPr>
            <a:spLocks noGrp="1"/>
          </p:cNvSpPr>
          <p:nvPr>
            <p:ph type="title"/>
          </p:nvPr>
        </p:nvSpPr>
        <p:spPr>
          <a:xfrm>
            <a:off x="515937" y="173102"/>
            <a:ext cx="11160124" cy="769545"/>
          </a:xfrm>
        </p:spPr>
        <p:txBody>
          <a:bodyPr>
            <a:noAutofit/>
          </a:bodyPr>
          <a:lstStyle/>
          <a:p>
            <a:r>
              <a:rPr lang="vi-VN" sz="3200" dirty="0"/>
              <a:t>Ipratropium/Salbutamol hiệu quả tốt hơn và không tăng tác dụng phụ so với Salbutamol</a:t>
            </a:r>
          </a:p>
        </p:txBody>
      </p:sp>
      <p:sp>
        <p:nvSpPr>
          <p:cNvPr id="11" name="Content Placeholder 10">
            <a:extLst>
              <a:ext uri="{FF2B5EF4-FFF2-40B4-BE49-F238E27FC236}">
                <a16:creationId xmlns:a16="http://schemas.microsoft.com/office/drawing/2014/main" id="{B67A6E4E-5F81-4EBA-AAB8-8EA36AFE810E}"/>
              </a:ext>
            </a:extLst>
          </p:cNvPr>
          <p:cNvSpPr>
            <a:spLocks noGrp="1"/>
          </p:cNvSpPr>
          <p:nvPr>
            <p:ph idx="1"/>
          </p:nvPr>
        </p:nvSpPr>
        <p:spPr/>
        <p:txBody>
          <a:bodyPr/>
          <a:lstStyle/>
          <a:p>
            <a:endParaRPr lang="vi-VN"/>
          </a:p>
        </p:txBody>
      </p:sp>
      <p:sp>
        <p:nvSpPr>
          <p:cNvPr id="12" name="Text Placeholder 11">
            <a:extLst>
              <a:ext uri="{FF2B5EF4-FFF2-40B4-BE49-F238E27FC236}">
                <a16:creationId xmlns:a16="http://schemas.microsoft.com/office/drawing/2014/main" id="{3A08F1A5-D6F0-464A-AC2A-F1B30C7AAD12}"/>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584892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42A270-7A62-4F23-AAA4-FA6611161E46}"/>
              </a:ext>
            </a:extLst>
          </p:cNvPr>
          <p:cNvSpPr txBox="1"/>
          <p:nvPr/>
        </p:nvSpPr>
        <p:spPr>
          <a:xfrm>
            <a:off x="4320354" y="6611779"/>
            <a:ext cx="7519695" cy="246221"/>
          </a:xfrm>
          <a:prstGeom prst="rect">
            <a:avLst/>
          </a:prstGeom>
          <a:noFill/>
        </p:spPr>
        <p:txBody>
          <a:bodyPr wrap="square" rtlCol="0">
            <a:spAutoFit/>
          </a:bodyPr>
          <a:lstStyle/>
          <a:p>
            <a:pPr algn="r" fontAlgn="auto">
              <a:spcBef>
                <a:spcPts val="0"/>
              </a:spcBef>
              <a:spcAft>
                <a:spcPts val="0"/>
              </a:spcAft>
            </a:pPr>
            <a:r>
              <a:rPr lang="en-US" sz="1000" dirty="0">
                <a:latin typeface="Arial"/>
              </a:rPr>
              <a:t>E. </a:t>
            </a:r>
            <a:r>
              <a:rPr lang="en-US" sz="1000" dirty="0" err="1">
                <a:latin typeface="Arial"/>
              </a:rPr>
              <a:t>Marangio</a:t>
            </a:r>
            <a:r>
              <a:rPr lang="en-US" sz="1000" dirty="0">
                <a:latin typeface="Arial"/>
              </a:rPr>
              <a:t> </a:t>
            </a:r>
            <a:r>
              <a:rPr lang="en-US" sz="1000" i="1" dirty="0">
                <a:latin typeface="Arial"/>
              </a:rPr>
              <a:t>et al </a:t>
            </a:r>
            <a:r>
              <a:rPr lang="en-US" sz="1000" dirty="0">
                <a:latin typeface="Arial"/>
              </a:rPr>
              <a:t>(1986), Respiration 50(2): 165-168</a:t>
            </a:r>
          </a:p>
        </p:txBody>
      </p:sp>
      <p:grpSp>
        <p:nvGrpSpPr>
          <p:cNvPr id="4" name="Group 3">
            <a:extLst>
              <a:ext uri="{FF2B5EF4-FFF2-40B4-BE49-F238E27FC236}">
                <a16:creationId xmlns:a16="http://schemas.microsoft.com/office/drawing/2014/main" id="{FC7B8DB7-D0AD-4132-9D6A-868E43D02FC8}"/>
              </a:ext>
            </a:extLst>
          </p:cNvPr>
          <p:cNvGrpSpPr/>
          <p:nvPr/>
        </p:nvGrpSpPr>
        <p:grpSpPr>
          <a:xfrm>
            <a:off x="2285524" y="1667439"/>
            <a:ext cx="7762061" cy="4944340"/>
            <a:chOff x="437198" y="1352489"/>
            <a:chExt cx="7762061" cy="4944340"/>
          </a:xfrm>
        </p:grpSpPr>
        <p:graphicFrame>
          <p:nvGraphicFramePr>
            <p:cNvPr id="5" name="Chart 4">
              <a:extLst>
                <a:ext uri="{FF2B5EF4-FFF2-40B4-BE49-F238E27FC236}">
                  <a16:creationId xmlns:a16="http://schemas.microsoft.com/office/drawing/2014/main" id="{7F005F8A-2496-4EF5-A5EF-E5E9ACEAAFF3}"/>
                </a:ext>
              </a:extLst>
            </p:cNvPr>
            <p:cNvGraphicFramePr/>
            <p:nvPr/>
          </p:nvGraphicFramePr>
          <p:xfrm>
            <a:off x="1994128" y="1801028"/>
            <a:ext cx="4648200" cy="44958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ED4A17F-5EB0-4FD8-BB76-834E711BD838}"/>
                </a:ext>
              </a:extLst>
            </p:cNvPr>
            <p:cNvSpPr txBox="1"/>
            <p:nvPr/>
          </p:nvSpPr>
          <p:spPr>
            <a:xfrm>
              <a:off x="4137791" y="2272592"/>
              <a:ext cx="81785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effectLst/>
                  <a:uLnTx/>
                  <a:uFillTx/>
                  <a:latin typeface="Arial"/>
                </a:rPr>
                <a:t>p&lt;0.05</a:t>
              </a:r>
            </a:p>
          </p:txBody>
        </p:sp>
        <p:grpSp>
          <p:nvGrpSpPr>
            <p:cNvPr id="7" name="Group 6">
              <a:extLst>
                <a:ext uri="{FF2B5EF4-FFF2-40B4-BE49-F238E27FC236}">
                  <a16:creationId xmlns:a16="http://schemas.microsoft.com/office/drawing/2014/main" id="{2839BFF1-93B9-4FFD-BC94-33D6F4A1E270}"/>
                </a:ext>
              </a:extLst>
            </p:cNvPr>
            <p:cNvGrpSpPr/>
            <p:nvPr/>
          </p:nvGrpSpPr>
          <p:grpSpPr>
            <a:xfrm>
              <a:off x="3657599" y="2272592"/>
              <a:ext cx="1828801" cy="1995967"/>
              <a:chOff x="3809999" y="1889276"/>
              <a:chExt cx="1828800" cy="2193069"/>
            </a:xfrm>
          </p:grpSpPr>
          <p:cxnSp>
            <p:nvCxnSpPr>
              <p:cNvPr id="10" name="Straight Connector 9">
                <a:extLst>
                  <a:ext uri="{FF2B5EF4-FFF2-40B4-BE49-F238E27FC236}">
                    <a16:creationId xmlns:a16="http://schemas.microsoft.com/office/drawing/2014/main" id="{6EBA1303-ED42-4F19-9EDF-90BD1A7AFFAF}"/>
                  </a:ext>
                </a:extLst>
              </p:cNvPr>
              <p:cNvCxnSpPr/>
              <p:nvPr/>
            </p:nvCxnSpPr>
            <p:spPr>
              <a:xfrm>
                <a:off x="3809999" y="1889276"/>
                <a:ext cx="1828800" cy="0"/>
              </a:xfrm>
              <a:prstGeom prst="line">
                <a:avLst/>
              </a:prstGeom>
              <a:noFill/>
              <a:ln w="38100" cap="rnd" cmpd="sng" algn="ctr">
                <a:solidFill>
                  <a:srgbClr val="549E39">
                    <a:shade val="95000"/>
                    <a:satMod val="105000"/>
                  </a:srgbClr>
                </a:solidFill>
                <a:prstDash val="solid"/>
              </a:ln>
              <a:effectLst/>
            </p:spPr>
          </p:cxnSp>
          <p:cxnSp>
            <p:nvCxnSpPr>
              <p:cNvPr id="11" name="Straight Connector 10">
                <a:extLst>
                  <a:ext uri="{FF2B5EF4-FFF2-40B4-BE49-F238E27FC236}">
                    <a16:creationId xmlns:a16="http://schemas.microsoft.com/office/drawing/2014/main" id="{B2D4E8BA-62D2-4235-B693-489EC7E4CC73}"/>
                  </a:ext>
                </a:extLst>
              </p:cNvPr>
              <p:cNvCxnSpPr/>
              <p:nvPr/>
            </p:nvCxnSpPr>
            <p:spPr>
              <a:xfrm>
                <a:off x="5638799" y="1889276"/>
                <a:ext cx="0" cy="2193069"/>
              </a:xfrm>
              <a:prstGeom prst="line">
                <a:avLst/>
              </a:prstGeom>
              <a:noFill/>
              <a:ln w="38100" cap="rnd" cmpd="sng" algn="ctr">
                <a:solidFill>
                  <a:srgbClr val="549E39">
                    <a:shade val="95000"/>
                    <a:satMod val="105000"/>
                  </a:srgbClr>
                </a:solidFill>
                <a:prstDash val="solid"/>
              </a:ln>
              <a:effectLst/>
            </p:spPr>
          </p:cxnSp>
          <p:cxnSp>
            <p:nvCxnSpPr>
              <p:cNvPr id="12" name="Straight Arrow Connector 11">
                <a:extLst>
                  <a:ext uri="{FF2B5EF4-FFF2-40B4-BE49-F238E27FC236}">
                    <a16:creationId xmlns:a16="http://schemas.microsoft.com/office/drawing/2014/main" id="{98A71367-52B2-411C-A996-9B1A4449F24D}"/>
                  </a:ext>
                </a:extLst>
              </p:cNvPr>
              <p:cNvCxnSpPr/>
              <p:nvPr/>
            </p:nvCxnSpPr>
            <p:spPr>
              <a:xfrm>
                <a:off x="3809999" y="1889276"/>
                <a:ext cx="0" cy="794267"/>
              </a:xfrm>
              <a:prstGeom prst="straightConnector1">
                <a:avLst/>
              </a:prstGeom>
              <a:noFill/>
              <a:ln w="38100" cap="rnd" cmpd="sng" algn="ctr">
                <a:solidFill>
                  <a:srgbClr val="549E39">
                    <a:shade val="95000"/>
                    <a:satMod val="105000"/>
                  </a:srgbClr>
                </a:solidFill>
                <a:prstDash val="solid"/>
                <a:tailEnd type="arrow"/>
              </a:ln>
              <a:effectLst/>
            </p:spPr>
          </p:cxnSp>
        </p:grpSp>
        <p:sp>
          <p:nvSpPr>
            <p:cNvPr id="8" name="TextBox 7">
              <a:extLst>
                <a:ext uri="{FF2B5EF4-FFF2-40B4-BE49-F238E27FC236}">
                  <a16:creationId xmlns:a16="http://schemas.microsoft.com/office/drawing/2014/main" id="{9BB01DC5-4170-4620-B3CC-35D6B56CCFF8}"/>
                </a:ext>
              </a:extLst>
            </p:cNvPr>
            <p:cNvSpPr txBox="1"/>
            <p:nvPr/>
          </p:nvSpPr>
          <p:spPr>
            <a:xfrm>
              <a:off x="437198" y="1352489"/>
              <a:ext cx="776206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Cải</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thiện</a:t>
              </a:r>
              <a:r>
                <a:rPr kumimoji="0" lang="en-US" sz="2000" b="0" i="0" u="none" strike="noStrike" kern="0" cap="none" spc="0" normalizeH="0" baseline="0" noProof="0" dirty="0">
                  <a:ln>
                    <a:noFill/>
                  </a:ln>
                  <a:effectLst/>
                  <a:uLnTx/>
                  <a:uFillTx/>
                  <a:latin typeface="Arial"/>
                </a:rPr>
                <a:t> FEV</a:t>
              </a:r>
              <a:r>
                <a:rPr kumimoji="0" lang="en-US" sz="2000" b="0" i="0" u="none" strike="noStrike" kern="0" cap="none" spc="0" normalizeH="0" baseline="-25000" noProof="0" dirty="0">
                  <a:ln>
                    <a:noFill/>
                  </a:ln>
                  <a:effectLst/>
                  <a:uLnTx/>
                  <a:uFillTx/>
                  <a:latin typeface="Arial"/>
                </a:rPr>
                <a:t>1</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tại</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thời</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điểm</a:t>
              </a:r>
              <a:r>
                <a:rPr kumimoji="0" lang="en-US" sz="2000" b="0" i="0" u="none" strike="noStrike" kern="0" cap="none" spc="0" normalizeH="0" baseline="0" noProof="0" dirty="0">
                  <a:ln>
                    <a:noFill/>
                  </a:ln>
                  <a:effectLst/>
                  <a:uLnTx/>
                  <a:uFillTx/>
                  <a:latin typeface="Arial"/>
                </a:rPr>
                <a:t> 60 </a:t>
              </a:r>
              <a:r>
                <a:rPr kumimoji="0" lang="en-US" sz="2000" b="0" i="0" u="none" strike="noStrike" kern="0" cap="none" spc="0" normalizeH="0" baseline="0" noProof="0" dirty="0" err="1">
                  <a:ln>
                    <a:noFill/>
                  </a:ln>
                  <a:effectLst/>
                  <a:uLnTx/>
                  <a:uFillTx/>
                  <a:latin typeface="Arial"/>
                </a:rPr>
                <a:t>phút</a:t>
              </a:r>
              <a:r>
                <a:rPr kumimoji="0" lang="en-US" sz="2000" b="0" i="0" u="none" strike="noStrike" kern="0" cap="none" spc="0" normalizeH="0" baseline="0" noProof="0" dirty="0">
                  <a:ln>
                    <a:noFill/>
                  </a:ln>
                  <a:effectLst/>
                  <a:uLnTx/>
                  <a:uFillTx/>
                  <a:latin typeface="Arial"/>
                </a:rPr>
                <a:t> so </a:t>
              </a:r>
              <a:r>
                <a:rPr kumimoji="0" lang="en-US" sz="2000" b="0" i="0" u="none" strike="noStrike" kern="0" cap="none" spc="0" normalizeH="0" baseline="0" noProof="0" dirty="0" err="1">
                  <a:ln>
                    <a:noFill/>
                  </a:ln>
                  <a:effectLst/>
                  <a:uLnTx/>
                  <a:uFillTx/>
                  <a:latin typeface="Arial"/>
                </a:rPr>
                <a:t>với</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trước</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khi</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dùng</a:t>
              </a:r>
              <a:r>
                <a:rPr kumimoji="0" lang="en-US" sz="2000" b="0" i="0" u="none" strike="noStrike" kern="0" cap="none" spc="0" normalizeH="0" baseline="0" noProof="0" dirty="0">
                  <a:ln>
                    <a:noFill/>
                  </a:ln>
                  <a:effectLst/>
                  <a:uLnTx/>
                  <a:uFillTx/>
                  <a:latin typeface="Arial"/>
                </a:rPr>
                <a:t> </a:t>
              </a:r>
              <a:r>
                <a:rPr kumimoji="0" lang="en-US" sz="2000" b="0" i="0" u="none" strike="noStrike" kern="0" cap="none" spc="0" normalizeH="0" baseline="0" noProof="0" dirty="0" err="1">
                  <a:ln>
                    <a:noFill/>
                  </a:ln>
                  <a:effectLst/>
                  <a:uLnTx/>
                  <a:uFillTx/>
                  <a:latin typeface="Arial"/>
                </a:rPr>
                <a:t>thuốc</a:t>
              </a:r>
              <a:endParaRPr kumimoji="0" lang="en-US" sz="2000" b="0" i="0" u="none" strike="noStrike" kern="0" cap="none" spc="0" normalizeH="0" baseline="0" noProof="0" dirty="0">
                <a:ln>
                  <a:noFill/>
                </a:ln>
                <a:effectLst/>
                <a:uLnTx/>
                <a:uFillTx/>
                <a:latin typeface="Arial"/>
              </a:endParaRPr>
            </a:p>
          </p:txBody>
        </p:sp>
        <p:sp>
          <p:nvSpPr>
            <p:cNvPr id="9" name="TextBox 8">
              <a:extLst>
                <a:ext uri="{FF2B5EF4-FFF2-40B4-BE49-F238E27FC236}">
                  <a16:creationId xmlns:a16="http://schemas.microsoft.com/office/drawing/2014/main" id="{3FC2FEBD-C299-4127-80DD-89BFFB870B7A}"/>
                </a:ext>
              </a:extLst>
            </p:cNvPr>
            <p:cNvSpPr txBox="1"/>
            <p:nvPr/>
          </p:nvSpPr>
          <p:spPr>
            <a:xfrm>
              <a:off x="3909798" y="1916050"/>
              <a:ext cx="132440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err="1">
                  <a:ln>
                    <a:noFill/>
                  </a:ln>
                  <a:solidFill>
                    <a:srgbClr val="002060"/>
                  </a:solidFill>
                  <a:effectLst/>
                  <a:uLnTx/>
                  <a:uFillTx/>
                  <a:latin typeface="Arial"/>
                </a:rPr>
                <a:t>Tăng</a:t>
              </a:r>
              <a:r>
                <a:rPr kumimoji="0" lang="en-US" sz="1600" b="0" i="1" u="none" strike="noStrike" kern="0" cap="none" spc="0" normalizeH="0" baseline="0" noProof="0" dirty="0">
                  <a:ln>
                    <a:noFill/>
                  </a:ln>
                  <a:solidFill>
                    <a:srgbClr val="002060"/>
                  </a:solidFill>
                  <a:effectLst/>
                  <a:uLnTx/>
                  <a:uFillTx/>
                  <a:latin typeface="Arial"/>
                </a:rPr>
                <a:t> 1.5 </a:t>
              </a:r>
              <a:r>
                <a:rPr kumimoji="0" lang="en-US" sz="1600" b="0" i="1" u="none" strike="noStrike" kern="0" cap="none" spc="0" normalizeH="0" baseline="0" noProof="0" dirty="0" err="1">
                  <a:ln>
                    <a:noFill/>
                  </a:ln>
                  <a:solidFill>
                    <a:srgbClr val="002060"/>
                  </a:solidFill>
                  <a:effectLst/>
                  <a:uLnTx/>
                  <a:uFillTx/>
                  <a:latin typeface="Arial"/>
                </a:rPr>
                <a:t>lần</a:t>
              </a:r>
              <a:endParaRPr kumimoji="0" lang="en-US" sz="1600" b="0" i="1" u="none" strike="noStrike" kern="0" cap="none" spc="0" normalizeH="0" baseline="0" noProof="0" dirty="0">
                <a:ln>
                  <a:noFill/>
                </a:ln>
                <a:solidFill>
                  <a:srgbClr val="002060"/>
                </a:solidFill>
                <a:effectLst/>
                <a:uLnTx/>
                <a:uFillTx/>
                <a:latin typeface="Arial"/>
              </a:endParaRPr>
            </a:p>
          </p:txBody>
        </p:sp>
      </p:grpSp>
      <p:sp>
        <p:nvSpPr>
          <p:cNvPr id="13" name="Title 12">
            <a:extLst>
              <a:ext uri="{FF2B5EF4-FFF2-40B4-BE49-F238E27FC236}">
                <a16:creationId xmlns:a16="http://schemas.microsoft.com/office/drawing/2014/main" id="{5EAF1D17-2F6C-49A4-A372-38FC21AEF323}"/>
              </a:ext>
            </a:extLst>
          </p:cNvPr>
          <p:cNvSpPr>
            <a:spLocks noGrp="1"/>
          </p:cNvSpPr>
          <p:nvPr>
            <p:ph type="title"/>
          </p:nvPr>
        </p:nvSpPr>
        <p:spPr>
          <a:xfrm>
            <a:off x="430213" y="183383"/>
            <a:ext cx="11466512" cy="769545"/>
          </a:xfrm>
        </p:spPr>
        <p:txBody>
          <a:bodyPr>
            <a:noAutofit/>
          </a:bodyPr>
          <a:lstStyle/>
          <a:p>
            <a:r>
              <a:rPr lang="vi-VN" sz="3200" dirty="0"/>
              <a:t>Ipratropium/Fenoterol cải thiện FEV1 hơn 1.5 lần so với salbutamol </a:t>
            </a:r>
          </a:p>
        </p:txBody>
      </p:sp>
      <p:sp>
        <p:nvSpPr>
          <p:cNvPr id="15" name="Text Placeholder 14">
            <a:extLst>
              <a:ext uri="{FF2B5EF4-FFF2-40B4-BE49-F238E27FC236}">
                <a16:creationId xmlns:a16="http://schemas.microsoft.com/office/drawing/2014/main" id="{218FD0BE-704B-42B2-BA1B-E2E73354AB6D}"/>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4285925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9B38AC-D14E-477E-A125-5E486E478589}"/>
              </a:ext>
            </a:extLst>
          </p:cNvPr>
          <p:cNvSpPr txBox="1"/>
          <p:nvPr/>
        </p:nvSpPr>
        <p:spPr>
          <a:xfrm>
            <a:off x="4857750" y="6444519"/>
            <a:ext cx="7248525" cy="369332"/>
          </a:xfrm>
          <a:prstGeom prst="rect">
            <a:avLst/>
          </a:prstGeom>
          <a:noFill/>
        </p:spPr>
        <p:txBody>
          <a:bodyPr wrap="square" rtlCol="0">
            <a:spAutoFit/>
          </a:bodyPr>
          <a:lstStyle/>
          <a:p>
            <a:pPr fontAlgn="auto">
              <a:spcBef>
                <a:spcPts val="0"/>
              </a:spcBef>
              <a:spcAft>
                <a:spcPts val="0"/>
              </a:spcAft>
              <a:defRPr/>
            </a:pPr>
            <a:r>
              <a:rPr lang="en-US" sz="900" kern="0" dirty="0">
                <a:solidFill>
                  <a:prstClr val="white"/>
                </a:solidFill>
                <a:latin typeface="Calibri" panose="020F0502020204030204"/>
              </a:rPr>
              <a:t>Global Initiative for Chronic Obstructive Lung Disease (GOLD). Global Strategy for the Diagnosis, Management, and Prevention of Chronic Obstructive Pulmonary Disease (2022 Report), page 50, 51</a:t>
            </a:r>
          </a:p>
        </p:txBody>
      </p:sp>
      <p:sp>
        <p:nvSpPr>
          <p:cNvPr id="4" name="TextBox 3">
            <a:extLst>
              <a:ext uri="{FF2B5EF4-FFF2-40B4-BE49-F238E27FC236}">
                <a16:creationId xmlns:a16="http://schemas.microsoft.com/office/drawing/2014/main" id="{C5F616CF-99A7-478F-BDCC-40127ECBBA08}"/>
              </a:ext>
            </a:extLst>
          </p:cNvPr>
          <p:cNvSpPr txBox="1"/>
          <p:nvPr/>
        </p:nvSpPr>
        <p:spPr>
          <a:xfrm>
            <a:off x="2305336" y="1810636"/>
            <a:ext cx="9287230" cy="3360920"/>
          </a:xfrm>
          <a:prstGeom prst="rect">
            <a:avLst/>
          </a:prstGeom>
          <a:noFill/>
        </p:spPr>
        <p:txBody>
          <a:bodyPr wrap="square" rtlCol="0">
            <a:spAutoFit/>
          </a:bodyPr>
          <a:lstStyle/>
          <a:p>
            <a:pPr marL="342900" marR="0" lvl="0" indent="-342900" defTabSz="91440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0" cap="none" spc="0" normalizeH="0" baseline="0" noProof="0" dirty="0" err="1">
                <a:ln>
                  <a:noFill/>
                </a:ln>
                <a:solidFill>
                  <a:prstClr val="black"/>
                </a:solidFill>
                <a:effectLst/>
                <a:uLnTx/>
                <a:uFillTx/>
              </a:rPr>
              <a:t>Phối</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hợp</a:t>
            </a:r>
            <a:r>
              <a:rPr kumimoji="0" lang="en-US" sz="2400" b="1" i="0" u="none" strike="noStrike" kern="0" cap="none" spc="0" normalizeH="0" baseline="0" noProof="0" dirty="0">
                <a:ln>
                  <a:noFill/>
                </a:ln>
                <a:solidFill>
                  <a:prstClr val="black"/>
                </a:solidFill>
                <a:effectLst/>
                <a:uLnTx/>
                <a:uFillTx/>
              </a:rPr>
              <a:t> SABA </a:t>
            </a:r>
            <a:r>
              <a:rPr kumimoji="0" lang="en-US" sz="2400" b="1" i="0" u="none" strike="noStrike" kern="0" cap="none" spc="0" normalizeH="0" baseline="0" noProof="0" dirty="0" err="1">
                <a:ln>
                  <a:noFill/>
                </a:ln>
                <a:solidFill>
                  <a:prstClr val="black"/>
                </a:solidFill>
                <a:effectLst/>
                <a:uLnTx/>
                <a:uFillTx/>
              </a:rPr>
              <a:t>và</a:t>
            </a:r>
            <a:r>
              <a:rPr kumimoji="0" lang="en-US" sz="2400" b="1" i="0" u="none" strike="noStrike" kern="0" cap="none" spc="0" normalizeH="0" baseline="0" noProof="0" dirty="0">
                <a:ln>
                  <a:noFill/>
                </a:ln>
                <a:solidFill>
                  <a:prstClr val="black"/>
                </a:solidFill>
                <a:effectLst/>
                <a:uLnTx/>
                <a:uFillTx/>
              </a:rPr>
              <a:t> SAMA </a:t>
            </a:r>
            <a:r>
              <a:rPr kumimoji="0" lang="en-US" sz="2400" b="1" i="0" u="none" strike="noStrike" kern="0" cap="none" spc="0" normalizeH="0" baseline="0" noProof="0" dirty="0" err="1">
                <a:ln>
                  <a:noFill/>
                </a:ln>
                <a:solidFill>
                  <a:prstClr val="black"/>
                </a:solidFill>
                <a:effectLst/>
                <a:uLnTx/>
                <a:uFillTx/>
              </a:rPr>
              <a:t>giúp</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cải</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thiện</a:t>
            </a:r>
            <a:r>
              <a:rPr kumimoji="0" lang="en-US" sz="2400" b="1" i="0" u="none" strike="noStrike" kern="0" cap="none" spc="0" normalizeH="0" baseline="0" noProof="0" dirty="0">
                <a:ln>
                  <a:noFill/>
                </a:ln>
                <a:solidFill>
                  <a:prstClr val="black"/>
                </a:solidFill>
                <a:effectLst/>
                <a:uLnTx/>
                <a:uFillTx/>
              </a:rPr>
              <a:t> FEV1 </a:t>
            </a:r>
            <a:r>
              <a:rPr kumimoji="0" lang="en-US" sz="2400" b="1" i="0" u="none" strike="noStrike" kern="0" cap="none" spc="0" normalizeH="0" baseline="0" noProof="0" dirty="0" err="1">
                <a:ln>
                  <a:noFill/>
                </a:ln>
                <a:solidFill>
                  <a:prstClr val="black"/>
                </a:solidFill>
                <a:effectLst/>
                <a:uLnTx/>
                <a:uFillTx/>
              </a:rPr>
              <a:t>và</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giảm</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triệu</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chứng</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tốt</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hơn</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đơn</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prstClr val="black"/>
                </a:solidFill>
                <a:effectLst/>
                <a:uLnTx/>
                <a:uFillTx/>
              </a:rPr>
              <a:t>trị</a:t>
            </a:r>
            <a:r>
              <a:rPr kumimoji="0" lang="en-US" sz="2400" b="1"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a:ln>
                  <a:noFill/>
                </a:ln>
                <a:solidFill>
                  <a:prstClr val="black"/>
                </a:solidFill>
                <a:effectLst/>
                <a:uLnTx/>
                <a:uFillTx/>
              </a:rPr>
              <a:t>(</a:t>
            </a:r>
            <a:r>
              <a:rPr kumimoji="0" lang="en-US" sz="2400" b="0" i="0" u="none" strike="noStrike" kern="0" cap="none" spc="0" normalizeH="0" baseline="0" noProof="0" dirty="0" err="1">
                <a:ln>
                  <a:noFill/>
                </a:ln>
                <a:solidFill>
                  <a:prstClr val="black"/>
                </a:solidFill>
                <a:effectLst/>
                <a:uLnTx/>
                <a:uFillTx/>
              </a:rPr>
              <a:t>Mức</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độ</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bằng</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chứng</a:t>
            </a:r>
            <a:r>
              <a:rPr kumimoji="0" lang="en-US" sz="2400" b="0" i="0" u="none" strike="noStrike" kern="0" cap="none" spc="0" normalizeH="0" baseline="0" noProof="0" dirty="0">
                <a:ln>
                  <a:noFill/>
                </a:ln>
                <a:solidFill>
                  <a:prstClr val="black"/>
                </a:solidFill>
                <a:effectLst/>
                <a:uLnTx/>
                <a:uFillTx/>
              </a:rPr>
              <a:t> A).</a:t>
            </a:r>
          </a:p>
          <a:p>
            <a:pPr marL="228600" marR="0" lvl="0" indent="-228600" defTabSz="914400" eaLnBrk="1" fontAlgn="auto" latinLnBrk="0" hangingPunct="1">
              <a:lnSpc>
                <a:spcPct val="90000"/>
              </a:lnSpc>
              <a:spcBef>
                <a:spcPts val="240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a:ln>
                  <a:noFill/>
                </a:ln>
                <a:solidFill>
                  <a:prstClr val="black"/>
                </a:solidFill>
                <a:effectLst/>
                <a:uLnTx/>
                <a:uFillTx/>
              </a:rPr>
              <a:t> </a:t>
            </a:r>
            <a:r>
              <a:rPr kumimoji="0" lang="vi-VN" sz="2400" b="0" i="0" u="none" strike="noStrike" kern="0" cap="none" spc="0" normalizeH="0" baseline="0" noProof="0" dirty="0">
                <a:ln>
                  <a:noFill/>
                </a:ln>
                <a:solidFill>
                  <a:prstClr val="black"/>
                </a:solidFill>
                <a:effectLst/>
                <a:uLnTx/>
                <a:uFillTx/>
                <a:latin typeface="Arial"/>
              </a:rPr>
              <a:t>So với tăng liều một thuốc giãn phế quản, kết hợp </a:t>
            </a:r>
            <a:r>
              <a:rPr kumimoji="0" lang="en-US" sz="2400" b="0" i="0" u="none" strike="noStrike" kern="0" cap="none" spc="0" normalizeH="0" baseline="0" noProof="0" dirty="0" err="1">
                <a:ln>
                  <a:noFill/>
                </a:ln>
                <a:solidFill>
                  <a:prstClr val="black"/>
                </a:solidFill>
                <a:effectLst/>
                <a:uLnTx/>
                <a:uFillTx/>
                <a:latin typeface="Arial"/>
              </a:rPr>
              <a:t>hai</a:t>
            </a:r>
            <a:r>
              <a:rPr kumimoji="0" lang="en-US" sz="2400" b="0" i="0" u="none" strike="noStrike" kern="0" cap="none" spc="0" normalizeH="0" baseline="0" noProof="0" dirty="0">
                <a:ln>
                  <a:noFill/>
                </a:ln>
                <a:solidFill>
                  <a:prstClr val="black"/>
                </a:solidFill>
                <a:effectLst/>
                <a:uLnTx/>
                <a:uFillTx/>
                <a:latin typeface="Arial"/>
              </a:rPr>
              <a:t> </a:t>
            </a:r>
            <a:r>
              <a:rPr kumimoji="0" lang="vi-VN" sz="2400" b="0" i="0" u="none" strike="noStrike" kern="0" cap="none" spc="0" normalizeH="0" baseline="0" noProof="0" dirty="0">
                <a:ln>
                  <a:noFill/>
                </a:ln>
                <a:solidFill>
                  <a:prstClr val="black"/>
                </a:solidFill>
                <a:effectLst/>
                <a:uLnTx/>
                <a:uFillTx/>
                <a:latin typeface="Arial"/>
              </a:rPr>
              <a:t>thuốc có cơ chế tác dụng khác</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nhau</a:t>
            </a:r>
            <a:r>
              <a:rPr kumimoji="0" lang="vi-VN" sz="2400" b="0" i="0" u="none" strike="noStrike" kern="0" cap="none" spc="0" normalizeH="0" baseline="0" noProof="0" dirty="0">
                <a:ln>
                  <a:noFill/>
                </a:ln>
                <a:solidFill>
                  <a:prstClr val="black"/>
                </a:solidFill>
                <a:effectLst/>
                <a:uLnTx/>
                <a:uFillTx/>
                <a:latin typeface="Arial"/>
              </a:rPr>
              <a:t> giúp:</a:t>
            </a:r>
          </a:p>
          <a:p>
            <a:pPr marL="1143000" marR="0" lvl="2" indent="-228600" defTabSz="914400" eaLnBrk="1" fontAlgn="auto" latinLnBrk="0" hangingPunct="1">
              <a:lnSpc>
                <a:spcPct val="90000"/>
              </a:lnSpc>
              <a:spcBef>
                <a:spcPts val="1200"/>
              </a:spcBef>
              <a:spcAft>
                <a:spcPts val="0"/>
              </a:spcAft>
              <a:buClrTx/>
              <a:buSzTx/>
              <a:buFont typeface="Wingdings" panose="05000000000000000000" pitchFamily="2" charset="2"/>
              <a:buChar char="§"/>
              <a:tabLst/>
              <a:defRPr/>
            </a:pPr>
            <a:r>
              <a:rPr kumimoji="0" lang="vi-VN" sz="2400" b="0" i="0" u="none" strike="noStrike" kern="0" cap="none" spc="0" normalizeH="0" baseline="0" noProof="0" dirty="0">
                <a:ln>
                  <a:noFill/>
                </a:ln>
                <a:solidFill>
                  <a:prstClr val="black"/>
                </a:solidFill>
                <a:effectLst/>
                <a:uLnTx/>
                <a:uFillTx/>
                <a:latin typeface="Arial"/>
              </a:rPr>
              <a:t>Tăng hiệu quả giãn phế quản</a:t>
            </a:r>
          </a:p>
          <a:p>
            <a:pPr marL="1143000" marR="0" lvl="2" indent="-228600" defTabSz="914400" eaLnBrk="1" fontAlgn="auto" latinLnBrk="0" hangingPunct="1">
              <a:lnSpc>
                <a:spcPct val="90000"/>
              </a:lnSpc>
              <a:spcBef>
                <a:spcPts val="1200"/>
              </a:spcBef>
              <a:spcAft>
                <a:spcPts val="0"/>
              </a:spcAft>
              <a:buClrTx/>
              <a:buSzTx/>
              <a:buFont typeface="Wingdings" panose="05000000000000000000" pitchFamily="2" charset="2"/>
              <a:buChar char="§"/>
              <a:tabLst/>
              <a:defRPr/>
            </a:pPr>
            <a:r>
              <a:rPr kumimoji="0" lang="vi-VN" sz="2400" b="0" i="0" u="none" strike="noStrike" kern="0" cap="none" spc="0" normalizeH="0" baseline="0" noProof="0" dirty="0">
                <a:ln>
                  <a:noFill/>
                </a:ln>
                <a:solidFill>
                  <a:prstClr val="black"/>
                </a:solidFill>
                <a:effectLst/>
                <a:uLnTx/>
                <a:uFillTx/>
                <a:latin typeface="Arial"/>
              </a:rPr>
              <a:t>Giảm tác dụng phụ </a:t>
            </a:r>
          </a:p>
          <a:p>
            <a:pPr marL="0" marR="0" lvl="0" indent="0" defTabSz="914400" eaLnBrk="1" fontAlgn="auto" latinLnBrk="0" hangingPunct="1">
              <a:lnSpc>
                <a:spcPct val="100000"/>
              </a:lnSpc>
              <a:spcBef>
                <a:spcPts val="120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p:txBody>
      </p:sp>
      <p:sp>
        <p:nvSpPr>
          <p:cNvPr id="8" name="TextBox 7">
            <a:extLst>
              <a:ext uri="{FF2B5EF4-FFF2-40B4-BE49-F238E27FC236}">
                <a16:creationId xmlns:a16="http://schemas.microsoft.com/office/drawing/2014/main" id="{9BB00D7D-AE93-46C8-8FBD-FD94E549A4D8}"/>
              </a:ext>
            </a:extLst>
          </p:cNvPr>
          <p:cNvSpPr txBox="1"/>
          <p:nvPr/>
        </p:nvSpPr>
        <p:spPr>
          <a:xfrm>
            <a:off x="5848351" y="6436504"/>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 page 59, 60</a:t>
            </a:r>
          </a:p>
        </p:txBody>
      </p:sp>
      <p:pic>
        <p:nvPicPr>
          <p:cNvPr id="9" name="Picture 2" descr="Global Initiative for Chronic Obstructive Lung Disease">
            <a:extLst>
              <a:ext uri="{FF2B5EF4-FFF2-40B4-BE49-F238E27FC236}">
                <a16:creationId xmlns:a16="http://schemas.microsoft.com/office/drawing/2014/main" id="{9A7F6718-AF15-45AB-92D8-ABB9238ECF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891"/>
          <a:stretch/>
        </p:blipFill>
        <p:spPr bwMode="auto">
          <a:xfrm>
            <a:off x="442255" y="1810636"/>
            <a:ext cx="1863081" cy="18075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97FAFDE-3B11-4AB5-AE82-83B33FD71674}"/>
              </a:ext>
            </a:extLst>
          </p:cNvPr>
          <p:cNvSpPr>
            <a:spLocks noGrp="1"/>
          </p:cNvSpPr>
          <p:nvPr>
            <p:ph type="title"/>
          </p:nvPr>
        </p:nvSpPr>
        <p:spPr>
          <a:xfrm>
            <a:off x="525100" y="44149"/>
            <a:ext cx="11160124" cy="769545"/>
          </a:xfrm>
        </p:spPr>
        <p:txBody>
          <a:bodyPr>
            <a:noAutofit/>
          </a:bodyPr>
          <a:lstStyle/>
          <a:p>
            <a:r>
              <a:rPr lang="vi-VN" sz="3600" dirty="0"/>
              <a:t>Khuyến cáo SAMA/SABA trong điều trị duy trì COPD</a:t>
            </a:r>
          </a:p>
        </p:txBody>
      </p:sp>
      <p:sp>
        <p:nvSpPr>
          <p:cNvPr id="7" name="Text Placeholder 6">
            <a:extLst>
              <a:ext uri="{FF2B5EF4-FFF2-40B4-BE49-F238E27FC236}">
                <a16:creationId xmlns:a16="http://schemas.microsoft.com/office/drawing/2014/main" id="{86874EE2-B9AA-43FA-AB85-2DB6BD11CB90}"/>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2702395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NỘI DUNG TRÌNH BÀY</a:t>
            </a:r>
          </a:p>
        </p:txBody>
      </p:sp>
      <p:sp>
        <p:nvSpPr>
          <p:cNvPr id="3" name="Content Placeholder 2"/>
          <p:cNvSpPr>
            <a:spLocks noGrp="1"/>
          </p:cNvSpPr>
          <p:nvPr>
            <p:ph idx="1"/>
          </p:nvPr>
        </p:nvSpPr>
        <p:spPr/>
        <p:txBody>
          <a:bodyPr>
            <a:normAutofit/>
          </a:bodyPr>
          <a:lstStyle/>
          <a:p>
            <a:pPr>
              <a:lnSpc>
                <a:spcPct val="150000"/>
              </a:lnSpc>
              <a:buFont typeface="Wingdings" panose="05000000000000000000" pitchFamily="2" charset="2"/>
              <a:buChar char="Ø"/>
            </a:pPr>
            <a:r>
              <a:rPr lang="en-US" b="1" dirty="0" err="1">
                <a:solidFill>
                  <a:schemeClr val="bg1">
                    <a:lumMod val="85000"/>
                  </a:schemeClr>
                </a:solidFill>
              </a:rPr>
              <a:t>Cập</a:t>
            </a:r>
            <a:r>
              <a:rPr lang="en-US" b="1" dirty="0">
                <a:solidFill>
                  <a:schemeClr val="bg1">
                    <a:lumMod val="85000"/>
                  </a:schemeClr>
                </a:solidFill>
              </a:rPr>
              <a:t> </a:t>
            </a:r>
            <a:r>
              <a:rPr lang="en-US" b="1" dirty="0" err="1">
                <a:solidFill>
                  <a:schemeClr val="bg1">
                    <a:lumMod val="85000"/>
                  </a:schemeClr>
                </a:solidFill>
              </a:rPr>
              <a:t>nhật</a:t>
            </a:r>
            <a:r>
              <a:rPr lang="en-US" b="1" dirty="0">
                <a:solidFill>
                  <a:schemeClr val="bg1">
                    <a:lumMod val="85000"/>
                  </a:schemeClr>
                </a:solidFill>
              </a:rPr>
              <a:t> GOLD 2023</a:t>
            </a:r>
          </a:p>
          <a:p>
            <a:pPr>
              <a:lnSpc>
                <a:spcPct val="150000"/>
              </a:lnSpc>
              <a:spcBef>
                <a:spcPts val="600"/>
              </a:spcBef>
              <a:buFont typeface="Wingdings" panose="05000000000000000000" pitchFamily="2" charset="2"/>
              <a:buChar char="Ø"/>
            </a:pPr>
            <a:r>
              <a:rPr lang="en-US" b="1" dirty="0"/>
              <a:t>Vai </a:t>
            </a:r>
            <a:r>
              <a:rPr lang="en-US" b="1" dirty="0" err="1"/>
              <a:t>trò</a:t>
            </a:r>
            <a:r>
              <a:rPr lang="en-US" b="1" dirty="0"/>
              <a:t> </a:t>
            </a:r>
            <a:r>
              <a:rPr lang="vi-VN" b="1" dirty="0"/>
              <a:t>SAMA/SABA trong</a:t>
            </a:r>
            <a:r>
              <a:rPr lang="en-US" b="1" dirty="0"/>
              <a:t> </a:t>
            </a:r>
            <a:r>
              <a:rPr lang="en-US" b="1" dirty="0" err="1"/>
              <a:t>điều</a:t>
            </a:r>
            <a:r>
              <a:rPr lang="en-US" b="1" dirty="0"/>
              <a:t> </a:t>
            </a:r>
            <a:r>
              <a:rPr lang="en-US" b="1" dirty="0" err="1"/>
              <a:t>trị</a:t>
            </a:r>
            <a:r>
              <a:rPr lang="vi-VN" b="1" dirty="0"/>
              <a:t> COPD</a:t>
            </a:r>
            <a:endParaRPr lang="en-US" b="1" dirty="0"/>
          </a:p>
          <a:p>
            <a:pPr lvl="2">
              <a:lnSpc>
                <a:spcPct val="150000"/>
              </a:lnSpc>
              <a:buFont typeface="Wingdings" panose="05000000000000000000" pitchFamily="2" charset="2"/>
              <a:buChar char="v"/>
            </a:pPr>
            <a:r>
              <a:rPr lang="en-US" sz="2800" b="1" dirty="0"/>
              <a:t> </a:t>
            </a:r>
            <a:r>
              <a:rPr lang="en-US" sz="3200" b="1" dirty="0" err="1">
                <a:solidFill>
                  <a:schemeClr val="bg1">
                    <a:lumMod val="85000"/>
                  </a:schemeClr>
                </a:solidFill>
              </a:rPr>
              <a:t>Giai</a:t>
            </a:r>
            <a:r>
              <a:rPr lang="en-US" sz="3200" b="1" dirty="0">
                <a:solidFill>
                  <a:schemeClr val="bg1">
                    <a:lumMod val="85000"/>
                  </a:schemeClr>
                </a:solidFill>
              </a:rPr>
              <a:t> </a:t>
            </a:r>
            <a:r>
              <a:rPr lang="en-US" sz="3200" b="1" dirty="0" err="1">
                <a:solidFill>
                  <a:schemeClr val="bg1">
                    <a:lumMod val="85000"/>
                  </a:schemeClr>
                </a:solidFill>
              </a:rPr>
              <a:t>đoạn</a:t>
            </a:r>
            <a:r>
              <a:rPr lang="en-US" sz="3200" b="1" dirty="0">
                <a:solidFill>
                  <a:schemeClr val="bg1">
                    <a:lumMod val="85000"/>
                  </a:schemeClr>
                </a:solidFill>
              </a:rPr>
              <a:t> </a:t>
            </a:r>
            <a:r>
              <a:rPr lang="en-US" sz="3200" b="1" dirty="0" err="1">
                <a:solidFill>
                  <a:schemeClr val="bg1">
                    <a:lumMod val="85000"/>
                  </a:schemeClr>
                </a:solidFill>
              </a:rPr>
              <a:t>ổn</a:t>
            </a:r>
            <a:r>
              <a:rPr lang="en-US" sz="3200" b="1" dirty="0">
                <a:solidFill>
                  <a:schemeClr val="bg1">
                    <a:lumMod val="85000"/>
                  </a:schemeClr>
                </a:solidFill>
              </a:rPr>
              <a:t> </a:t>
            </a:r>
            <a:r>
              <a:rPr lang="en-US" sz="3200" b="1" dirty="0" err="1">
                <a:solidFill>
                  <a:schemeClr val="bg1">
                    <a:lumMod val="85000"/>
                  </a:schemeClr>
                </a:solidFill>
              </a:rPr>
              <a:t>định</a:t>
            </a:r>
            <a:endParaRPr lang="en-US" sz="3200" dirty="0">
              <a:solidFill>
                <a:schemeClr val="bg1">
                  <a:lumMod val="85000"/>
                </a:schemeClr>
              </a:solidFill>
            </a:endParaRPr>
          </a:p>
          <a:p>
            <a:pPr lvl="2">
              <a:lnSpc>
                <a:spcPct val="150000"/>
              </a:lnSpc>
              <a:buFont typeface="Wingdings" panose="05000000000000000000" pitchFamily="2" charset="2"/>
              <a:buChar char="v"/>
            </a:pPr>
            <a:r>
              <a:rPr lang="en-US" sz="3200" b="1" dirty="0">
                <a:solidFill>
                  <a:schemeClr val="bg1">
                    <a:lumMod val="85000"/>
                  </a:schemeClr>
                </a:solidFill>
              </a:rPr>
              <a:t> </a:t>
            </a:r>
            <a:r>
              <a:rPr lang="en-US" sz="3200" b="1" dirty="0" err="1"/>
              <a:t>Đợt</a:t>
            </a:r>
            <a:r>
              <a:rPr lang="en-US" sz="3200" b="1" dirty="0"/>
              <a:t> </a:t>
            </a:r>
            <a:r>
              <a:rPr lang="en-US" sz="3200" b="1" dirty="0" err="1"/>
              <a:t>cấp</a:t>
            </a:r>
            <a:r>
              <a:rPr lang="en-US" sz="3200" b="1" dirty="0"/>
              <a:t> COPD</a:t>
            </a:r>
          </a:p>
        </p:txBody>
      </p:sp>
      <p:sp>
        <p:nvSpPr>
          <p:cNvPr id="4" name="Text Placeholder 3">
            <a:extLst>
              <a:ext uri="{FF2B5EF4-FFF2-40B4-BE49-F238E27FC236}">
                <a16:creationId xmlns:a16="http://schemas.microsoft.com/office/drawing/2014/main" id="{3A0647B2-D334-44B2-AA9E-B0049C0C2DEF}"/>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256879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504A-72AF-B546-8DE3-8D0999933A3D}"/>
              </a:ext>
            </a:extLst>
          </p:cNvPr>
          <p:cNvSpPr>
            <a:spLocks noGrp="1"/>
          </p:cNvSpPr>
          <p:nvPr>
            <p:ph type="title"/>
          </p:nvPr>
        </p:nvSpPr>
        <p:spPr/>
        <p:txBody>
          <a:bodyPr>
            <a:noAutofit/>
          </a:bodyPr>
          <a:lstStyle/>
          <a:p>
            <a:r>
              <a:rPr lang="en-US" sz="3600" dirty="0"/>
              <a:t>NGUYÊN NHÂN, BỆNH HỌC VÀ SINH LÝ BỆNH</a:t>
            </a:r>
          </a:p>
        </p:txBody>
      </p:sp>
      <p:pic>
        <p:nvPicPr>
          <p:cNvPr id="5" name="Content Placeholder 4">
            <a:extLst>
              <a:ext uri="{FF2B5EF4-FFF2-40B4-BE49-F238E27FC236}">
                <a16:creationId xmlns:a16="http://schemas.microsoft.com/office/drawing/2014/main" id="{7FF691CB-B267-44B6-9907-B1576823306C}"/>
              </a:ext>
            </a:extLst>
          </p:cNvPr>
          <p:cNvPicPr>
            <a:picLocks noGrp="1" noChangeAspect="1"/>
          </p:cNvPicPr>
          <p:nvPr>
            <p:ph idx="1"/>
          </p:nvPr>
        </p:nvPicPr>
        <p:blipFill>
          <a:blip r:embed="rId3"/>
          <a:stretch>
            <a:fillRect/>
          </a:stretch>
        </p:blipFill>
        <p:spPr>
          <a:xfrm>
            <a:off x="1895475" y="1171575"/>
            <a:ext cx="8410575" cy="4810125"/>
          </a:xfrm>
        </p:spPr>
      </p:pic>
      <p:sp>
        <p:nvSpPr>
          <p:cNvPr id="3" name="Text Placeholder 2">
            <a:extLst>
              <a:ext uri="{FF2B5EF4-FFF2-40B4-BE49-F238E27FC236}">
                <a16:creationId xmlns:a16="http://schemas.microsoft.com/office/drawing/2014/main" id="{C8DF6C02-F3B1-410C-8DA9-56ABB52B32DB}"/>
              </a:ext>
            </a:extLst>
          </p:cNvPr>
          <p:cNvSpPr>
            <a:spLocks noGrp="1"/>
          </p:cNvSpPr>
          <p:nvPr>
            <p:ph type="body" sz="quarter" idx="13"/>
          </p:nvPr>
        </p:nvSpPr>
        <p:spPr/>
        <p:txBody>
          <a:bodyPr/>
          <a:lstStyle/>
          <a:p>
            <a:endParaRPr lang="vi-VN"/>
          </a:p>
        </p:txBody>
      </p:sp>
      <p:sp>
        <p:nvSpPr>
          <p:cNvPr id="6" name="TextBox 5">
            <a:extLst>
              <a:ext uri="{FF2B5EF4-FFF2-40B4-BE49-F238E27FC236}">
                <a16:creationId xmlns:a16="http://schemas.microsoft.com/office/drawing/2014/main" id="{3CC9E372-EB09-46E9-BFA5-34193BCE56C7}"/>
              </a:ext>
            </a:extLst>
          </p:cNvPr>
          <p:cNvSpPr txBox="1"/>
          <p:nvPr/>
        </p:nvSpPr>
        <p:spPr>
          <a:xfrm>
            <a:off x="2545810" y="1775452"/>
            <a:ext cx="1371600" cy="523220"/>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Nguyên</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nhân</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của</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đợt</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cấp</a:t>
            </a:r>
            <a:endPar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7EAD2EA-08D0-4D1D-9D26-1686C134ECC4}"/>
              </a:ext>
            </a:extLst>
          </p:cNvPr>
          <p:cNvSpPr txBox="1"/>
          <p:nvPr/>
        </p:nvSpPr>
        <p:spPr>
          <a:xfrm>
            <a:off x="4600257" y="1714492"/>
            <a:ext cx="1371600" cy="523220"/>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Bệnh</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học</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của</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đợt</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cấp</a:t>
            </a:r>
            <a:endPar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0BF30D6-A366-4C33-9551-2DE958E177C7}"/>
              </a:ext>
            </a:extLst>
          </p:cNvPr>
          <p:cNvSpPr txBox="1"/>
          <p:nvPr/>
        </p:nvSpPr>
        <p:spPr>
          <a:xfrm>
            <a:off x="7333297" y="1676400"/>
            <a:ext cx="1371600" cy="523220"/>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Sinh</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lý</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bệnh</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của</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đợt</a:t>
            </a:r>
            <a:r>
              <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cấp</a:t>
            </a:r>
            <a:endParaRPr kumimoji="0" lang="en-US" sz="14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96948A0-E02D-4929-9660-23100EC87856}"/>
              </a:ext>
            </a:extLst>
          </p:cNvPr>
          <p:cNvSpPr txBox="1"/>
          <p:nvPr/>
        </p:nvSpPr>
        <p:spPr>
          <a:xfrm>
            <a:off x="2647410" y="2815264"/>
            <a:ext cx="1005840" cy="276999"/>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Vi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khuẩn</a:t>
            </a:r>
            <a:endPar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8FAF47E-87E2-434D-8C99-89B075322C09}"/>
              </a:ext>
            </a:extLst>
          </p:cNvPr>
          <p:cNvSpPr txBox="1"/>
          <p:nvPr/>
        </p:nvSpPr>
        <p:spPr>
          <a:xfrm>
            <a:off x="2545810" y="4965930"/>
            <a:ext cx="1005840" cy="276999"/>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Ô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nhiễm</a:t>
            </a:r>
            <a:endPar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D1D8444-ECC3-4AAF-8B03-33DB2012FDFD}"/>
              </a:ext>
            </a:extLst>
          </p:cNvPr>
          <p:cNvSpPr txBox="1"/>
          <p:nvPr/>
        </p:nvSpPr>
        <p:spPr>
          <a:xfrm>
            <a:off x="2545810" y="5823400"/>
            <a:ext cx="1005840" cy="276999"/>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Khác</a:t>
            </a:r>
            <a:endPar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23083FB5-C820-4CD0-938F-19CDE3A92307}"/>
              </a:ext>
            </a:extLst>
          </p:cNvPr>
          <p:cNvSpPr txBox="1"/>
          <p:nvPr/>
        </p:nvSpPr>
        <p:spPr>
          <a:xfrm>
            <a:off x="7249889" y="2247364"/>
            <a:ext cx="1209041" cy="276999"/>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Khó</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thở</a:t>
            </a:r>
            <a:endPar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9AA243E1-0FBC-4694-BD69-B5C7463084CA}"/>
              </a:ext>
            </a:extLst>
          </p:cNvPr>
          <p:cNvSpPr txBox="1"/>
          <p:nvPr/>
        </p:nvSpPr>
        <p:spPr>
          <a:xfrm>
            <a:off x="6437089" y="2897471"/>
            <a:ext cx="1209041" cy="646331"/>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Giới</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hạn</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luồng</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khí</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thở</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ra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nặng</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hơn</a:t>
            </a:r>
            <a:endPar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AB78151-E4F7-4D92-855D-FC8909B74D25}"/>
              </a:ext>
            </a:extLst>
          </p:cNvPr>
          <p:cNvSpPr txBox="1"/>
          <p:nvPr/>
        </p:nvSpPr>
        <p:spPr>
          <a:xfrm>
            <a:off x="6518370" y="4110648"/>
            <a:ext cx="1094327" cy="276999"/>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Thở</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nhanh</a:t>
            </a:r>
            <a:endPar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A1CE4E24-BE0F-4B7E-8A9E-4FD31F08E454}"/>
              </a:ext>
            </a:extLst>
          </p:cNvPr>
          <p:cNvSpPr txBox="1"/>
          <p:nvPr/>
        </p:nvSpPr>
        <p:spPr>
          <a:xfrm>
            <a:off x="6513290" y="4954493"/>
            <a:ext cx="1094327" cy="461665"/>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Bẩy</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khí</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trong</a:t>
            </a:r>
            <a:r>
              <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phổi</a:t>
            </a:r>
            <a:endParaRPr kumimoji="0" lang="en-US" sz="12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7F490B81-7B5D-413E-ACAB-274C80A9826C}"/>
              </a:ext>
            </a:extLst>
          </p:cNvPr>
          <p:cNvSpPr txBox="1"/>
          <p:nvPr/>
        </p:nvSpPr>
        <p:spPr>
          <a:xfrm>
            <a:off x="8157732" y="4930054"/>
            <a:ext cx="1469597" cy="492443"/>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Suy</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hô</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hấp</a:t>
            </a:r>
            <a:endPar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Tăng</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CO</a:t>
            </a:r>
            <a:r>
              <a:rPr kumimoji="0" lang="en-US" sz="1300" b="0" i="0" u="none" strike="noStrike" kern="1200" cap="none" spc="0" normalizeH="0" baseline="-25000" noProof="0" dirty="0">
                <a:ln>
                  <a:noFill/>
                </a:ln>
                <a:solidFill>
                  <a:srgbClr val="2F2B20"/>
                </a:solidFill>
                <a:effectLst/>
                <a:uLnTx/>
                <a:uFillTx/>
                <a:latin typeface="Arial" panose="020B0604020202020204" pitchFamily="34" charset="0"/>
                <a:ea typeface="+mn-ea"/>
                <a:cs typeface="Arial" panose="020B0604020202020204" pitchFamily="34" charset="0"/>
              </a:rPr>
              <a:t>2</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máu</a:t>
            </a:r>
            <a:endPar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B6C7FB9-5D91-48D1-87C6-03E3774EF7B5}"/>
              </a:ext>
            </a:extLst>
          </p:cNvPr>
          <p:cNvSpPr txBox="1"/>
          <p:nvPr/>
        </p:nvSpPr>
        <p:spPr>
          <a:xfrm>
            <a:off x="8043020" y="4001109"/>
            <a:ext cx="1209040" cy="492443"/>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Tăng</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nhu</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cầu</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thông</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khí</a:t>
            </a:r>
            <a:endPar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984FA03A-F764-4204-BBF6-B070F316A332}"/>
              </a:ext>
            </a:extLst>
          </p:cNvPr>
          <p:cNvSpPr txBox="1"/>
          <p:nvPr/>
        </p:nvSpPr>
        <p:spPr>
          <a:xfrm>
            <a:off x="8046297" y="2726996"/>
            <a:ext cx="1371600" cy="892552"/>
          </a:xfrm>
          <a:prstGeom prst="rect">
            <a:avLst/>
          </a:prstGeom>
          <a:solidFill>
            <a:schemeClr val="bg1"/>
          </a:solid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Bất</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tương</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hợp</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thông</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khí</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tưới</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máu</a:t>
            </a:r>
            <a:endPar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Giảm</a:t>
            </a:r>
            <a:r>
              <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 oxy </a:t>
            </a:r>
            <a:r>
              <a:rPr kumimoji="0" lang="en-US" sz="1300" b="0" i="0" u="none" strike="noStrike" kern="1200" cap="none" spc="0" normalizeH="0" baseline="0" noProof="0" dirty="0" err="1">
                <a:ln>
                  <a:noFill/>
                </a:ln>
                <a:solidFill>
                  <a:srgbClr val="2F2B20"/>
                </a:solidFill>
                <a:effectLst/>
                <a:uLnTx/>
                <a:uFillTx/>
                <a:latin typeface="Arial" panose="020B0604020202020204" pitchFamily="34" charset="0"/>
                <a:ea typeface="+mn-ea"/>
                <a:cs typeface="Arial" panose="020B0604020202020204" pitchFamily="34" charset="0"/>
              </a:rPr>
              <a:t>máu</a:t>
            </a:r>
            <a:endParaRPr kumimoji="0" lang="en-US" sz="13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409CDC89-C97F-44AB-B265-E8E8F27BF447}"/>
              </a:ext>
            </a:extLst>
          </p:cNvPr>
          <p:cNvSpPr txBox="1"/>
          <p:nvPr/>
        </p:nvSpPr>
        <p:spPr>
          <a:xfrm>
            <a:off x="5156930" y="3492898"/>
            <a:ext cx="729851" cy="507831"/>
          </a:xfrm>
          <a:prstGeom prst="rect">
            <a:avLst/>
          </a:prstGeom>
          <a:solidFill>
            <a:srgbClr val="FF0066"/>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Bùng</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phát</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viêm</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phế</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quản</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2" name="TextBox 21">
            <a:extLst>
              <a:ext uri="{FF2B5EF4-FFF2-40B4-BE49-F238E27FC236}">
                <a16:creationId xmlns:a16="http://schemas.microsoft.com/office/drawing/2014/main" id="{650A545E-F090-4125-86B9-B6B5E48D0462}"/>
              </a:ext>
            </a:extLst>
          </p:cNvPr>
          <p:cNvSpPr txBox="1"/>
          <p:nvPr/>
        </p:nvSpPr>
        <p:spPr>
          <a:xfrm>
            <a:off x="220664" y="6367046"/>
            <a:ext cx="56824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Celli et al. Am J Respir Crit Care Med. 2021;204:1251-1258</a:t>
            </a:r>
          </a:p>
        </p:txBody>
      </p:sp>
    </p:spTree>
    <p:extLst>
      <p:ext uri="{BB962C8B-B14F-4D97-AF65-F5344CB8AC3E}">
        <p14:creationId xmlns:p14="http://schemas.microsoft.com/office/powerpoint/2010/main" val="2970015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0765F-41C7-4421-81AC-5A39A6877EC3}"/>
              </a:ext>
            </a:extLst>
          </p:cNvPr>
          <p:cNvSpPr txBox="1"/>
          <p:nvPr/>
        </p:nvSpPr>
        <p:spPr>
          <a:xfrm>
            <a:off x="1014412" y="391863"/>
            <a:ext cx="10163175"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HẬU QUẢ ĐỢT CẤP COPD</a:t>
            </a:r>
          </a:p>
        </p:txBody>
      </p:sp>
      <p:pic>
        <p:nvPicPr>
          <p:cNvPr id="3" name="Picture 2">
            <a:extLst>
              <a:ext uri="{FF2B5EF4-FFF2-40B4-BE49-F238E27FC236}">
                <a16:creationId xmlns:a16="http://schemas.microsoft.com/office/drawing/2014/main" id="{169DD47E-5C9F-43CA-B40C-795AA538DA15}"/>
              </a:ext>
            </a:extLst>
          </p:cNvPr>
          <p:cNvPicPr>
            <a:picLocks noChangeAspect="1"/>
          </p:cNvPicPr>
          <p:nvPr/>
        </p:nvPicPr>
        <p:blipFill rotWithShape="1">
          <a:blip r:embed="rId2"/>
          <a:srcRect l="47343" t="30417" r="24375" b="35277"/>
          <a:stretch/>
        </p:blipFill>
        <p:spPr>
          <a:xfrm>
            <a:off x="835286" y="2957372"/>
            <a:ext cx="3913220" cy="2670070"/>
          </a:xfrm>
          <a:prstGeom prst="rect">
            <a:avLst/>
          </a:prstGeom>
        </p:spPr>
      </p:pic>
      <p:sp>
        <p:nvSpPr>
          <p:cNvPr id="4" name="Rectangle 3">
            <a:extLst>
              <a:ext uri="{FF2B5EF4-FFF2-40B4-BE49-F238E27FC236}">
                <a16:creationId xmlns:a16="http://schemas.microsoft.com/office/drawing/2014/main" id="{FCB6A178-B59B-4FA8-9A41-B87C34A9B741}"/>
              </a:ext>
            </a:extLst>
          </p:cNvPr>
          <p:cNvSpPr/>
          <p:nvPr/>
        </p:nvSpPr>
        <p:spPr>
          <a:xfrm>
            <a:off x="4023208" y="6522692"/>
            <a:ext cx="7977271" cy="315469"/>
          </a:xfrm>
          <a:prstGeom prst="rect">
            <a:avLst/>
          </a:prstGeom>
          <a:noFill/>
        </p:spPr>
        <p:txBody>
          <a:bodyPr wrap="square" lIns="68577" tIns="34289" rIns="68577" bIns="34289"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ea typeface="游ゴシック"/>
              </a:rPr>
              <a:t>1. Qureshi H, et al. </a:t>
            </a:r>
            <a:r>
              <a:rPr kumimoji="0" lang="en-US" sz="800" b="0" i="1" u="none" strike="noStrike" kern="0" cap="none" spc="0" normalizeH="0" baseline="0" noProof="0" dirty="0" err="1">
                <a:ln>
                  <a:noFill/>
                </a:ln>
                <a:effectLst/>
                <a:uLnTx/>
                <a:uFillTx/>
                <a:ea typeface="游ゴシック"/>
              </a:rPr>
              <a:t>Ther</a:t>
            </a:r>
            <a:r>
              <a:rPr kumimoji="0" lang="en-US" sz="800" b="0" i="1" u="none" strike="noStrike" kern="0" cap="none" spc="0" normalizeH="0" baseline="0" noProof="0" dirty="0">
                <a:ln>
                  <a:noFill/>
                </a:ln>
                <a:effectLst/>
                <a:uLnTx/>
                <a:uFillTx/>
                <a:ea typeface="游ゴシック"/>
              </a:rPr>
              <a:t> Adv Chronic Dis</a:t>
            </a:r>
            <a:r>
              <a:rPr kumimoji="0" lang="en-US" sz="800" b="0" i="0" u="none" strike="noStrike" kern="0" cap="none" spc="0" normalizeH="0" baseline="0" noProof="0" dirty="0">
                <a:ln>
                  <a:noFill/>
                </a:ln>
                <a:effectLst/>
                <a:uLnTx/>
                <a:uFillTx/>
                <a:ea typeface="游ゴシック"/>
              </a:rPr>
              <a:t>. 2014;5:212-227; 2. Soler-Cataluña JJ, et al. </a:t>
            </a:r>
            <a:r>
              <a:rPr kumimoji="0" lang="en-US" sz="800" b="0" i="1" u="none" strike="noStrike" kern="0" cap="none" spc="0" normalizeH="0" baseline="0" noProof="0" dirty="0">
                <a:ln>
                  <a:noFill/>
                </a:ln>
                <a:effectLst/>
                <a:uLnTx/>
                <a:uFillTx/>
                <a:ea typeface="游ゴシック"/>
              </a:rPr>
              <a:t>Thorax</a:t>
            </a:r>
            <a:r>
              <a:rPr kumimoji="0" lang="en-US" sz="800" b="0" i="0" u="none" strike="noStrike" kern="0" cap="none" spc="0" normalizeH="0" baseline="0" noProof="0" dirty="0">
                <a:ln>
                  <a:noFill/>
                </a:ln>
                <a:effectLst/>
                <a:uLnTx/>
                <a:uFillTx/>
                <a:ea typeface="游ゴシック"/>
              </a:rPr>
              <a:t>. 2005;60:925-931;</a:t>
            </a:r>
            <a:r>
              <a:rPr kumimoji="0" lang="da-DK" sz="800" b="0" i="0" u="none" strike="noStrike" kern="0" cap="none" spc="0" normalizeH="0" baseline="0" noProof="0" dirty="0">
                <a:ln>
                  <a:noFill/>
                </a:ln>
                <a:effectLst/>
                <a:uLnTx/>
                <a:uFillTx/>
                <a:ea typeface="游ゴシック"/>
              </a:rPr>
              <a:t> 3. </a:t>
            </a:r>
            <a:r>
              <a:rPr kumimoji="0" lang="en-US" sz="800" b="0" i="0" u="none" strike="noStrike" kern="0" cap="none" spc="0" normalizeH="0" baseline="0" noProof="0" dirty="0" err="1">
                <a:ln>
                  <a:noFill/>
                </a:ln>
                <a:effectLst/>
                <a:uLnTx/>
                <a:uFillTx/>
                <a:ea typeface="游ゴシック"/>
              </a:rPr>
              <a:t>Seemungal</a:t>
            </a:r>
            <a:r>
              <a:rPr kumimoji="0" lang="en-US" sz="800" b="0" i="0" u="none" strike="noStrike" kern="0" cap="none" spc="0" normalizeH="0" baseline="0" noProof="0" dirty="0">
                <a:ln>
                  <a:noFill/>
                </a:ln>
                <a:effectLst/>
                <a:uLnTx/>
                <a:uFillTx/>
                <a:ea typeface="游ゴシック"/>
              </a:rPr>
              <a:t> TA, et al. </a:t>
            </a:r>
            <a:r>
              <a:rPr kumimoji="0" lang="en-US" sz="800" b="0" i="1" u="none" strike="noStrike" kern="0" cap="none" spc="0" normalizeH="0" baseline="0" noProof="0" dirty="0">
                <a:ln>
                  <a:noFill/>
                </a:ln>
                <a:effectLst/>
                <a:uLnTx/>
                <a:uFillTx/>
                <a:ea typeface="游ゴシック"/>
              </a:rPr>
              <a:t>Am J Respir Crit Care Med</a:t>
            </a:r>
            <a:r>
              <a:rPr kumimoji="0" lang="en-US" sz="800" b="0" i="0" u="none" strike="noStrike" kern="0" cap="none" spc="0" normalizeH="0" baseline="0" noProof="0" dirty="0">
                <a:ln>
                  <a:noFill/>
                </a:ln>
                <a:effectLst/>
                <a:uLnTx/>
                <a:uFillTx/>
                <a:ea typeface="游ゴシック"/>
              </a:rPr>
              <a:t>. 1998;157:1418-1422</a:t>
            </a:r>
            <a:r>
              <a:rPr kumimoji="0" lang="da-DK" sz="800" b="0" i="0" u="none" strike="noStrike" kern="0" cap="none" spc="0" normalizeH="0" baseline="0" noProof="0" dirty="0">
                <a:ln>
                  <a:noFill/>
                </a:ln>
                <a:effectLst/>
                <a:uLnTx/>
                <a:uFillTx/>
                <a:ea typeface="游ゴシック"/>
              </a:rPr>
              <a:t>; 4. Hurst JR, et al. </a:t>
            </a:r>
            <a:r>
              <a:rPr kumimoji="0" lang="da-DK" sz="800" b="0" i="1" u="none" strike="noStrike" kern="0" cap="none" spc="0" normalizeH="0" baseline="0" noProof="0" dirty="0">
                <a:ln>
                  <a:noFill/>
                </a:ln>
                <a:effectLst/>
                <a:uLnTx/>
                <a:uFillTx/>
                <a:ea typeface="游ゴシック"/>
              </a:rPr>
              <a:t>Am J Respir Crit Care Med. </a:t>
            </a:r>
            <a:r>
              <a:rPr kumimoji="0" lang="da-DK" sz="800" b="0" i="0" u="none" strike="noStrike" kern="0" cap="none" spc="0" normalizeH="0" baseline="0" noProof="0" dirty="0">
                <a:ln>
                  <a:noFill/>
                </a:ln>
                <a:effectLst/>
                <a:uLnTx/>
                <a:uFillTx/>
                <a:ea typeface="游ゴシック"/>
              </a:rPr>
              <a:t>2009;179:369-374; 5.</a:t>
            </a:r>
            <a:r>
              <a:rPr kumimoji="0" lang="en-US" sz="800" b="0" i="0" u="none" strike="noStrike" kern="0" cap="none" spc="0" normalizeH="0" baseline="0" noProof="0" dirty="0">
                <a:ln>
                  <a:noFill/>
                </a:ln>
                <a:effectLst/>
                <a:uLnTx/>
                <a:uFillTx/>
              </a:rPr>
              <a:t> Am J Respir Crit Care Med Vol. 198, P21-P22, 2018</a:t>
            </a:r>
          </a:p>
        </p:txBody>
      </p:sp>
      <p:grpSp>
        <p:nvGrpSpPr>
          <p:cNvPr id="5" name="Group 4">
            <a:extLst>
              <a:ext uri="{FF2B5EF4-FFF2-40B4-BE49-F238E27FC236}">
                <a16:creationId xmlns:a16="http://schemas.microsoft.com/office/drawing/2014/main" id="{0C9E0465-6493-48E3-8CAD-1D5E906A1635}"/>
              </a:ext>
            </a:extLst>
          </p:cNvPr>
          <p:cNvGrpSpPr/>
          <p:nvPr/>
        </p:nvGrpSpPr>
        <p:grpSpPr>
          <a:xfrm>
            <a:off x="5185701" y="1566982"/>
            <a:ext cx="6502135" cy="4558940"/>
            <a:chOff x="1667543" y="1188458"/>
            <a:chExt cx="6580255" cy="4947591"/>
          </a:xfrm>
        </p:grpSpPr>
        <p:grpSp>
          <p:nvGrpSpPr>
            <p:cNvPr id="6" name="Group 5">
              <a:extLst>
                <a:ext uri="{FF2B5EF4-FFF2-40B4-BE49-F238E27FC236}">
                  <a16:creationId xmlns:a16="http://schemas.microsoft.com/office/drawing/2014/main" id="{0B6A6062-88CF-43E6-953E-AFD1E201AEBD}"/>
                </a:ext>
              </a:extLst>
            </p:cNvPr>
            <p:cNvGrpSpPr/>
            <p:nvPr/>
          </p:nvGrpSpPr>
          <p:grpSpPr>
            <a:xfrm>
              <a:off x="1667543" y="1188458"/>
              <a:ext cx="6580255" cy="4947591"/>
              <a:chOff x="1191328" y="1049125"/>
              <a:chExt cx="6580255" cy="4947591"/>
            </a:xfrm>
          </p:grpSpPr>
          <p:grpSp>
            <p:nvGrpSpPr>
              <p:cNvPr id="8" name="Group 7">
                <a:extLst>
                  <a:ext uri="{FF2B5EF4-FFF2-40B4-BE49-F238E27FC236}">
                    <a16:creationId xmlns:a16="http://schemas.microsoft.com/office/drawing/2014/main" id="{F729E9BB-3DD8-4020-812D-4B2582257670}"/>
                  </a:ext>
                </a:extLst>
              </p:cNvPr>
              <p:cNvGrpSpPr/>
              <p:nvPr/>
            </p:nvGrpSpPr>
            <p:grpSpPr>
              <a:xfrm>
                <a:off x="1191328" y="1049125"/>
                <a:ext cx="6580255" cy="4947591"/>
                <a:chOff x="-170588" y="731568"/>
                <a:chExt cx="4699391" cy="3746081"/>
              </a:xfrm>
            </p:grpSpPr>
            <p:cxnSp>
              <p:nvCxnSpPr>
                <p:cNvPr id="10" name="Straight Connector 9">
                  <a:extLst>
                    <a:ext uri="{FF2B5EF4-FFF2-40B4-BE49-F238E27FC236}">
                      <a16:creationId xmlns:a16="http://schemas.microsoft.com/office/drawing/2014/main" id="{C8D098EA-E64F-4D14-A601-6B87EB4D3C3C}"/>
                    </a:ext>
                  </a:extLst>
                </p:cNvPr>
                <p:cNvCxnSpPr/>
                <p:nvPr/>
              </p:nvCxnSpPr>
              <p:spPr>
                <a:xfrm>
                  <a:off x="1108773" y="2200276"/>
                  <a:ext cx="623888" cy="280987"/>
                </a:xfrm>
                <a:prstGeom prst="line">
                  <a:avLst/>
                </a:prstGeom>
                <a:noFill/>
                <a:ln w="12700" cap="flat" cmpd="sng" algn="ctr">
                  <a:solidFill>
                    <a:srgbClr val="003366"/>
                  </a:solidFill>
                  <a:prstDash val="solid"/>
                </a:ln>
                <a:effectLst/>
              </p:spPr>
            </p:cxnSp>
            <p:cxnSp>
              <p:nvCxnSpPr>
                <p:cNvPr id="11" name="Straight Connector 10">
                  <a:extLst>
                    <a:ext uri="{FF2B5EF4-FFF2-40B4-BE49-F238E27FC236}">
                      <a16:creationId xmlns:a16="http://schemas.microsoft.com/office/drawing/2014/main" id="{5A9A0FAA-DD27-4615-9251-3B381751C488}"/>
                    </a:ext>
                  </a:extLst>
                </p:cNvPr>
                <p:cNvCxnSpPr>
                  <a:cxnSpLocks/>
                </p:cNvCxnSpPr>
                <p:nvPr/>
              </p:nvCxnSpPr>
              <p:spPr>
                <a:xfrm flipH="1">
                  <a:off x="2387504" y="2212182"/>
                  <a:ext cx="559594" cy="273844"/>
                </a:xfrm>
                <a:prstGeom prst="line">
                  <a:avLst/>
                </a:prstGeom>
                <a:noFill/>
                <a:ln w="12700" cap="flat" cmpd="sng" algn="ctr">
                  <a:solidFill>
                    <a:srgbClr val="003366"/>
                  </a:solidFill>
                  <a:prstDash val="solid"/>
                </a:ln>
                <a:effectLst/>
              </p:spPr>
            </p:cxnSp>
            <p:cxnSp>
              <p:nvCxnSpPr>
                <p:cNvPr id="12" name="Straight Connector 11">
                  <a:extLst>
                    <a:ext uri="{FF2B5EF4-FFF2-40B4-BE49-F238E27FC236}">
                      <a16:creationId xmlns:a16="http://schemas.microsoft.com/office/drawing/2014/main" id="{C66FBDB6-C3B7-4C7F-A23B-214A90D8F471}"/>
                    </a:ext>
                  </a:extLst>
                </p:cNvPr>
                <p:cNvCxnSpPr>
                  <a:cxnSpLocks/>
                </p:cNvCxnSpPr>
                <p:nvPr/>
              </p:nvCxnSpPr>
              <p:spPr>
                <a:xfrm flipH="1" flipV="1">
                  <a:off x="2374700" y="2761837"/>
                  <a:ext cx="612654" cy="281786"/>
                </a:xfrm>
                <a:prstGeom prst="line">
                  <a:avLst/>
                </a:prstGeom>
                <a:noFill/>
                <a:ln w="12700" cap="flat" cmpd="sng" algn="ctr">
                  <a:solidFill>
                    <a:srgbClr val="003366"/>
                  </a:solidFill>
                  <a:prstDash val="solid"/>
                </a:ln>
                <a:effectLst/>
              </p:spPr>
            </p:cxnSp>
            <p:cxnSp>
              <p:nvCxnSpPr>
                <p:cNvPr id="13" name="Straight Connector 12">
                  <a:extLst>
                    <a:ext uri="{FF2B5EF4-FFF2-40B4-BE49-F238E27FC236}">
                      <a16:creationId xmlns:a16="http://schemas.microsoft.com/office/drawing/2014/main" id="{068244D2-7A71-4AC3-90A1-9141EEC2EAFA}"/>
                    </a:ext>
                  </a:extLst>
                </p:cNvPr>
                <p:cNvCxnSpPr>
                  <a:cxnSpLocks/>
                </p:cNvCxnSpPr>
                <p:nvPr/>
              </p:nvCxnSpPr>
              <p:spPr>
                <a:xfrm flipV="1">
                  <a:off x="1132585" y="2810349"/>
                  <a:ext cx="569677" cy="282103"/>
                </a:xfrm>
                <a:prstGeom prst="line">
                  <a:avLst/>
                </a:prstGeom>
                <a:noFill/>
                <a:ln w="12700" cap="flat" cmpd="sng" algn="ctr">
                  <a:solidFill>
                    <a:srgbClr val="003366"/>
                  </a:solidFill>
                  <a:prstDash val="solid"/>
                </a:ln>
                <a:effectLst/>
              </p:spPr>
            </p:cxnSp>
            <p:cxnSp>
              <p:nvCxnSpPr>
                <p:cNvPr id="14" name="Straight Connector 13">
                  <a:extLst>
                    <a:ext uri="{FF2B5EF4-FFF2-40B4-BE49-F238E27FC236}">
                      <a16:creationId xmlns:a16="http://schemas.microsoft.com/office/drawing/2014/main" id="{F836E818-830D-4D29-8EDE-384D02888F6D}"/>
                    </a:ext>
                  </a:extLst>
                </p:cNvPr>
                <p:cNvCxnSpPr>
                  <a:cxnSpLocks/>
                </p:cNvCxnSpPr>
                <p:nvPr/>
              </p:nvCxnSpPr>
              <p:spPr>
                <a:xfrm>
                  <a:off x="2069287" y="1845470"/>
                  <a:ext cx="0" cy="507207"/>
                </a:xfrm>
                <a:prstGeom prst="line">
                  <a:avLst/>
                </a:prstGeom>
                <a:noFill/>
                <a:ln w="12700" cap="flat" cmpd="sng" algn="ctr">
                  <a:solidFill>
                    <a:srgbClr val="003366"/>
                  </a:solidFill>
                  <a:prstDash val="solid"/>
                </a:ln>
                <a:effectLst/>
              </p:spPr>
            </p:cxnSp>
            <p:cxnSp>
              <p:nvCxnSpPr>
                <p:cNvPr id="15" name="Straight Connector 14">
                  <a:extLst>
                    <a:ext uri="{FF2B5EF4-FFF2-40B4-BE49-F238E27FC236}">
                      <a16:creationId xmlns:a16="http://schemas.microsoft.com/office/drawing/2014/main" id="{DCA1EB20-F0FC-4AAA-BE2A-66B0D74D6D34}"/>
                    </a:ext>
                  </a:extLst>
                </p:cNvPr>
                <p:cNvCxnSpPr>
                  <a:cxnSpLocks/>
                </p:cNvCxnSpPr>
                <p:nvPr/>
              </p:nvCxnSpPr>
              <p:spPr>
                <a:xfrm>
                  <a:off x="2069287" y="3009903"/>
                  <a:ext cx="0" cy="507207"/>
                </a:xfrm>
                <a:prstGeom prst="line">
                  <a:avLst/>
                </a:prstGeom>
                <a:noFill/>
                <a:ln w="12700" cap="flat" cmpd="sng" algn="ctr">
                  <a:solidFill>
                    <a:srgbClr val="003366"/>
                  </a:solidFill>
                  <a:prstDash val="solid"/>
                </a:ln>
                <a:effectLst/>
              </p:spPr>
            </p:cxnSp>
            <p:sp>
              <p:nvSpPr>
                <p:cNvPr id="16" name="Rectangle 15">
                  <a:extLst>
                    <a:ext uri="{FF2B5EF4-FFF2-40B4-BE49-F238E27FC236}">
                      <a16:creationId xmlns:a16="http://schemas.microsoft.com/office/drawing/2014/main" id="{75682554-6D0D-4B79-908B-1F1AA284E112}"/>
                    </a:ext>
                  </a:extLst>
                </p:cNvPr>
                <p:cNvSpPr/>
                <p:nvPr/>
              </p:nvSpPr>
              <p:spPr>
                <a:xfrm>
                  <a:off x="2928172" y="3750395"/>
                  <a:ext cx="1264936" cy="401474"/>
                </a:xfrm>
                <a:prstGeom prst="rect">
                  <a:avLst/>
                </a:prstGeom>
              </p:spPr>
              <p:txBody>
                <a:bodyPr wrap="square" anchor="ctr">
                  <a:spAutoFit/>
                </a:bodyPr>
                <a:lstStyle/>
                <a:p>
                  <a:pPr algn="ctr" defTabSz="685800" fontAlgn="auto">
                    <a:spcBef>
                      <a:spcPts val="0"/>
                    </a:spcBef>
                    <a:spcAft>
                      <a:spcPts val="0"/>
                    </a:spcAft>
                    <a:defRPr/>
                  </a:pPr>
                  <a:r>
                    <a:rPr lang="en-US" sz="1200" kern="0" dirty="0" err="1">
                      <a:solidFill>
                        <a:srgbClr val="000000"/>
                      </a:solidFill>
                      <a:ea typeface="游ゴシック"/>
                    </a:rPr>
                    <a:t>Giảm</a:t>
                  </a:r>
                  <a:r>
                    <a:rPr lang="en-US" sz="1200" kern="0" dirty="0">
                      <a:solidFill>
                        <a:srgbClr val="000000"/>
                      </a:solidFill>
                      <a:ea typeface="游ゴシック"/>
                    </a:rPr>
                    <a:t> </a:t>
                  </a:r>
                  <a:r>
                    <a:rPr lang="en-US" sz="1200" kern="0" dirty="0" err="1">
                      <a:solidFill>
                        <a:srgbClr val="000000"/>
                      </a:solidFill>
                      <a:ea typeface="游ゴシック"/>
                    </a:rPr>
                    <a:t>chất</a:t>
                  </a:r>
                  <a:r>
                    <a:rPr lang="en-US" sz="1200" kern="0" dirty="0">
                      <a:solidFill>
                        <a:srgbClr val="000000"/>
                      </a:solidFill>
                      <a:ea typeface="游ゴシック"/>
                    </a:rPr>
                    <a:t> </a:t>
                  </a:r>
                  <a:r>
                    <a:rPr lang="en-US" sz="1200" kern="0" dirty="0" err="1">
                      <a:solidFill>
                        <a:srgbClr val="000000"/>
                      </a:solidFill>
                      <a:ea typeface="游ゴシック"/>
                    </a:rPr>
                    <a:t>lượng</a:t>
                  </a:r>
                  <a:r>
                    <a:rPr lang="en-US" sz="1200" kern="0" dirty="0">
                      <a:solidFill>
                        <a:srgbClr val="000000"/>
                      </a:solidFill>
                      <a:ea typeface="游ゴシック"/>
                    </a:rPr>
                    <a:t> </a:t>
                  </a:r>
                  <a:r>
                    <a:rPr lang="en-US" sz="1200" kern="0" dirty="0" err="1">
                      <a:solidFill>
                        <a:srgbClr val="000000"/>
                      </a:solidFill>
                      <a:ea typeface="游ゴシック"/>
                    </a:rPr>
                    <a:t>cuộc</a:t>
                  </a:r>
                  <a:r>
                    <a:rPr lang="en-US" sz="1200" kern="0" dirty="0">
                      <a:solidFill>
                        <a:srgbClr val="000000"/>
                      </a:solidFill>
                      <a:ea typeface="游ゴシック"/>
                    </a:rPr>
                    <a:t> </a:t>
                  </a:r>
                  <a:r>
                    <a:rPr lang="en-US" sz="1200" kern="0" dirty="0" err="1">
                      <a:solidFill>
                        <a:srgbClr val="000000"/>
                      </a:solidFill>
                      <a:ea typeface="游ゴシック"/>
                    </a:rPr>
                    <a:t>sống</a:t>
                  </a:r>
                  <a:r>
                    <a:rPr lang="en-US" sz="1200" kern="0" dirty="0">
                      <a:solidFill>
                        <a:srgbClr val="000000"/>
                      </a:solidFill>
                      <a:ea typeface="游ゴシック"/>
                    </a:rPr>
                    <a:t> </a:t>
                  </a:r>
                  <a:r>
                    <a:rPr lang="en-US" sz="1200" kern="0" baseline="30000" dirty="0">
                      <a:solidFill>
                        <a:srgbClr val="000000"/>
                      </a:solidFill>
                      <a:ea typeface="游ゴシック"/>
                    </a:rPr>
                    <a:t>1,3</a:t>
                  </a:r>
                </a:p>
              </p:txBody>
            </p:sp>
            <p:sp>
              <p:nvSpPr>
                <p:cNvPr id="17" name="Rectangle 16">
                  <a:extLst>
                    <a:ext uri="{FF2B5EF4-FFF2-40B4-BE49-F238E27FC236}">
                      <a16:creationId xmlns:a16="http://schemas.microsoft.com/office/drawing/2014/main" id="{DFD54164-FA1E-4F94-AAD4-9E9426FA456C}"/>
                    </a:ext>
                  </a:extLst>
                </p:cNvPr>
                <p:cNvSpPr/>
                <p:nvPr/>
              </p:nvSpPr>
              <p:spPr>
                <a:xfrm>
                  <a:off x="966312" y="4236764"/>
                  <a:ext cx="2324340" cy="240885"/>
                </a:xfrm>
                <a:prstGeom prst="rect">
                  <a:avLst/>
                </a:prstGeom>
              </p:spPr>
              <p:txBody>
                <a:bodyPr wrap="square" anchor="ctr">
                  <a:spAutoFit/>
                </a:bodyPr>
                <a:lstStyle/>
                <a:p>
                  <a:pPr algn="ctr" defTabSz="685800" fontAlgn="auto">
                    <a:spcBef>
                      <a:spcPts val="0"/>
                    </a:spcBef>
                    <a:spcAft>
                      <a:spcPts val="0"/>
                    </a:spcAft>
                    <a:defRPr/>
                  </a:pPr>
                  <a:r>
                    <a:rPr lang="en-US" sz="1200" kern="0" dirty="0" err="1">
                      <a:solidFill>
                        <a:srgbClr val="000000"/>
                      </a:solidFill>
                      <a:ea typeface="游ゴシック"/>
                    </a:rPr>
                    <a:t>Tăng</a:t>
                  </a:r>
                  <a:r>
                    <a:rPr lang="en-US" sz="1200" kern="0" dirty="0">
                      <a:solidFill>
                        <a:srgbClr val="000000"/>
                      </a:solidFill>
                      <a:ea typeface="游ゴシック"/>
                    </a:rPr>
                    <a:t> </a:t>
                  </a:r>
                  <a:r>
                    <a:rPr lang="en-US" sz="1200" kern="0" dirty="0" err="1">
                      <a:solidFill>
                        <a:srgbClr val="000000"/>
                      </a:solidFill>
                      <a:ea typeface="游ゴシック"/>
                    </a:rPr>
                    <a:t>nguy</a:t>
                  </a:r>
                  <a:r>
                    <a:rPr lang="en-US" sz="1200" kern="0" dirty="0">
                      <a:solidFill>
                        <a:srgbClr val="000000"/>
                      </a:solidFill>
                      <a:ea typeface="游ゴシック"/>
                    </a:rPr>
                    <a:t> </a:t>
                  </a:r>
                  <a:r>
                    <a:rPr lang="en-US" sz="1200" kern="0" dirty="0" err="1">
                      <a:solidFill>
                        <a:srgbClr val="000000"/>
                      </a:solidFill>
                      <a:ea typeface="游ゴシック"/>
                    </a:rPr>
                    <a:t>cơ</a:t>
                  </a:r>
                  <a:r>
                    <a:rPr lang="en-US" sz="1200" kern="0" dirty="0">
                      <a:solidFill>
                        <a:srgbClr val="000000"/>
                      </a:solidFill>
                      <a:ea typeface="游ゴシック"/>
                    </a:rPr>
                    <a:t> </a:t>
                  </a:r>
                  <a:r>
                    <a:rPr lang="en-US" sz="1200" kern="0" dirty="0" err="1">
                      <a:solidFill>
                        <a:srgbClr val="000000"/>
                      </a:solidFill>
                      <a:ea typeface="游ゴシック"/>
                    </a:rPr>
                    <a:t>tái</a:t>
                  </a:r>
                  <a:r>
                    <a:rPr lang="en-US" sz="1200" kern="0" dirty="0">
                      <a:solidFill>
                        <a:srgbClr val="000000"/>
                      </a:solidFill>
                      <a:ea typeface="游ゴシック"/>
                    </a:rPr>
                    <a:t> </a:t>
                  </a:r>
                  <a:r>
                    <a:rPr lang="en-US" sz="1200" kern="0" dirty="0" err="1">
                      <a:solidFill>
                        <a:srgbClr val="000000"/>
                      </a:solidFill>
                      <a:ea typeface="游ゴシック"/>
                    </a:rPr>
                    <a:t>phát</a:t>
                  </a:r>
                  <a:r>
                    <a:rPr lang="en-US" sz="1200" kern="0" dirty="0">
                      <a:solidFill>
                        <a:srgbClr val="000000"/>
                      </a:solidFill>
                      <a:ea typeface="游ゴシック"/>
                    </a:rPr>
                    <a:t> </a:t>
                  </a:r>
                  <a:r>
                    <a:rPr lang="en-US" sz="1200" kern="0" dirty="0" err="1">
                      <a:solidFill>
                        <a:srgbClr val="000000"/>
                      </a:solidFill>
                      <a:ea typeface="游ゴシック"/>
                    </a:rPr>
                    <a:t>đợt</a:t>
                  </a:r>
                  <a:r>
                    <a:rPr lang="en-US" sz="1200" kern="0" dirty="0">
                      <a:solidFill>
                        <a:srgbClr val="000000"/>
                      </a:solidFill>
                      <a:ea typeface="游ゴシック"/>
                    </a:rPr>
                    <a:t> </a:t>
                  </a:r>
                  <a:r>
                    <a:rPr lang="en-US" sz="1200" kern="0" dirty="0" err="1">
                      <a:solidFill>
                        <a:srgbClr val="000000"/>
                      </a:solidFill>
                      <a:ea typeface="游ゴシック"/>
                    </a:rPr>
                    <a:t>cấp</a:t>
                  </a:r>
                  <a:r>
                    <a:rPr lang="en-US" sz="1200" kern="0" dirty="0">
                      <a:solidFill>
                        <a:srgbClr val="000000"/>
                      </a:solidFill>
                      <a:ea typeface="游ゴシック"/>
                    </a:rPr>
                    <a:t> </a:t>
                  </a:r>
                  <a:r>
                    <a:rPr lang="en-US" sz="1200" kern="0" baseline="30000" dirty="0">
                      <a:solidFill>
                        <a:srgbClr val="000000"/>
                      </a:solidFill>
                      <a:ea typeface="游ゴシック"/>
                    </a:rPr>
                    <a:t>1,4</a:t>
                  </a:r>
                </a:p>
              </p:txBody>
            </p:sp>
            <p:sp>
              <p:nvSpPr>
                <p:cNvPr id="18" name="Rectangle 17">
                  <a:extLst>
                    <a:ext uri="{FF2B5EF4-FFF2-40B4-BE49-F238E27FC236}">
                      <a16:creationId xmlns:a16="http://schemas.microsoft.com/office/drawing/2014/main" id="{8DC70C3A-655F-4856-8A47-3F2102B76FDD}"/>
                    </a:ext>
                  </a:extLst>
                </p:cNvPr>
                <p:cNvSpPr/>
                <p:nvPr/>
              </p:nvSpPr>
              <p:spPr>
                <a:xfrm>
                  <a:off x="2928172" y="1242895"/>
                  <a:ext cx="1600631" cy="240885"/>
                </a:xfrm>
                <a:prstGeom prst="rect">
                  <a:avLst/>
                </a:prstGeom>
              </p:spPr>
              <p:txBody>
                <a:bodyPr wrap="square" anchor="ctr">
                  <a:spAutoFit/>
                </a:bodyPr>
                <a:lstStyle/>
                <a:p>
                  <a:pPr algn="ctr" defTabSz="685800" fontAlgn="auto">
                    <a:spcBef>
                      <a:spcPts val="0"/>
                    </a:spcBef>
                    <a:spcAft>
                      <a:spcPts val="0"/>
                    </a:spcAft>
                    <a:defRPr/>
                  </a:pPr>
                  <a:r>
                    <a:rPr lang="en-US" sz="1200" kern="0" dirty="0" err="1">
                      <a:solidFill>
                        <a:srgbClr val="000000"/>
                      </a:solidFill>
                      <a:ea typeface="游ゴシック"/>
                    </a:rPr>
                    <a:t>Tăng</a:t>
                  </a:r>
                  <a:r>
                    <a:rPr lang="en-US" sz="1200" kern="0" dirty="0">
                      <a:solidFill>
                        <a:srgbClr val="000000"/>
                      </a:solidFill>
                      <a:ea typeface="游ゴシック"/>
                    </a:rPr>
                    <a:t> </a:t>
                  </a:r>
                  <a:r>
                    <a:rPr lang="en-US" sz="1200" kern="0" dirty="0" err="1">
                      <a:solidFill>
                        <a:srgbClr val="000000"/>
                      </a:solidFill>
                      <a:ea typeface="游ゴシック"/>
                    </a:rPr>
                    <a:t>nguy</a:t>
                  </a:r>
                  <a:r>
                    <a:rPr lang="en-US" sz="1200" kern="0" dirty="0">
                      <a:solidFill>
                        <a:srgbClr val="000000"/>
                      </a:solidFill>
                      <a:ea typeface="游ゴシック"/>
                    </a:rPr>
                    <a:t> </a:t>
                  </a:r>
                  <a:r>
                    <a:rPr lang="en-US" sz="1200" kern="0" dirty="0" err="1">
                      <a:solidFill>
                        <a:srgbClr val="000000"/>
                      </a:solidFill>
                      <a:ea typeface="游ゴシック"/>
                    </a:rPr>
                    <a:t>cơ</a:t>
                  </a:r>
                  <a:r>
                    <a:rPr lang="en-US" sz="1200" kern="0" dirty="0">
                      <a:solidFill>
                        <a:srgbClr val="000000"/>
                      </a:solidFill>
                      <a:ea typeface="游ゴシック"/>
                    </a:rPr>
                    <a:t> </a:t>
                  </a:r>
                  <a:r>
                    <a:rPr lang="en-US" sz="1200" kern="0" dirty="0" err="1">
                      <a:solidFill>
                        <a:srgbClr val="000000"/>
                      </a:solidFill>
                      <a:ea typeface="游ゴシック"/>
                    </a:rPr>
                    <a:t>tử</a:t>
                  </a:r>
                  <a:r>
                    <a:rPr lang="en-US" sz="1200" kern="0" dirty="0">
                      <a:solidFill>
                        <a:srgbClr val="000000"/>
                      </a:solidFill>
                      <a:ea typeface="游ゴシック"/>
                    </a:rPr>
                    <a:t> </a:t>
                  </a:r>
                  <a:r>
                    <a:rPr lang="en-US" sz="1200" kern="0" dirty="0" err="1">
                      <a:solidFill>
                        <a:srgbClr val="000000"/>
                      </a:solidFill>
                      <a:ea typeface="游ゴシック"/>
                    </a:rPr>
                    <a:t>vong</a:t>
                  </a:r>
                  <a:r>
                    <a:rPr lang="en-US" sz="1200" kern="0" dirty="0">
                      <a:solidFill>
                        <a:srgbClr val="000000"/>
                      </a:solidFill>
                      <a:ea typeface="游ゴシック"/>
                    </a:rPr>
                    <a:t> </a:t>
                  </a:r>
                  <a:r>
                    <a:rPr lang="en-US" sz="1200" kern="0" baseline="30000" dirty="0">
                      <a:solidFill>
                        <a:srgbClr val="000000"/>
                      </a:solidFill>
                      <a:ea typeface="游ゴシック"/>
                    </a:rPr>
                    <a:t>1,2</a:t>
                  </a:r>
                </a:p>
              </p:txBody>
            </p:sp>
            <p:grpSp>
              <p:nvGrpSpPr>
                <p:cNvPr id="19" name="Group 18">
                  <a:extLst>
                    <a:ext uri="{FF2B5EF4-FFF2-40B4-BE49-F238E27FC236}">
                      <a16:creationId xmlns:a16="http://schemas.microsoft.com/office/drawing/2014/main" id="{EAA5F4AB-9E00-49C6-9EFE-C60C549254BB}"/>
                    </a:ext>
                  </a:extLst>
                </p:cNvPr>
                <p:cNvGrpSpPr/>
                <p:nvPr/>
              </p:nvGrpSpPr>
              <p:grpSpPr>
                <a:xfrm>
                  <a:off x="1452875" y="2003915"/>
                  <a:ext cx="1233925" cy="1189112"/>
                  <a:chOff x="933789" y="2114856"/>
                  <a:chExt cx="1066378" cy="1048465"/>
                </a:xfrm>
              </p:grpSpPr>
              <p:sp>
                <p:nvSpPr>
                  <p:cNvPr id="39" name="Oval 38">
                    <a:extLst>
                      <a:ext uri="{FF2B5EF4-FFF2-40B4-BE49-F238E27FC236}">
                        <a16:creationId xmlns:a16="http://schemas.microsoft.com/office/drawing/2014/main" id="{4CE0CBD8-6544-4F30-B8A2-5820FF0F1606}"/>
                      </a:ext>
                    </a:extLst>
                  </p:cNvPr>
                  <p:cNvSpPr/>
                  <p:nvPr/>
                </p:nvSpPr>
                <p:spPr>
                  <a:xfrm>
                    <a:off x="951353" y="2114856"/>
                    <a:ext cx="1032232" cy="1048465"/>
                  </a:xfrm>
                  <a:prstGeom prst="ellipse">
                    <a:avLst/>
                  </a:prstGeom>
                  <a:solidFill>
                    <a:srgbClr val="123563">
                      <a:lumMod val="20000"/>
                      <a:lumOff val="80000"/>
                    </a:srgbClr>
                  </a:solidFill>
                  <a:ln w="12700" cap="flat" cmpd="sng" algn="ctr">
                    <a:solidFill>
                      <a:srgbClr val="003366"/>
                    </a:solidFill>
                    <a:prstDash val="solid"/>
                  </a:ln>
                  <a:effectLst/>
                </p:spPr>
                <p:txBody>
                  <a:bodyPr wrap="square" lIns="0" tIns="0" rIns="0" bIns="0" rtlCol="0" anchor="ctr"/>
                  <a:lstStyle/>
                  <a:p>
                    <a:pPr algn="ctr" defTabSz="685800" fontAlgn="auto">
                      <a:spcBef>
                        <a:spcPts val="0"/>
                      </a:spcBef>
                      <a:spcAft>
                        <a:spcPts val="0"/>
                      </a:spcAft>
                      <a:defRPr/>
                    </a:pPr>
                    <a:endParaRPr lang="en-US" sz="600" kern="0" baseline="30000">
                      <a:solidFill>
                        <a:srgbClr val="000000"/>
                      </a:solidFill>
                      <a:ea typeface="游ゴシック"/>
                    </a:endParaRPr>
                  </a:p>
                </p:txBody>
              </p:sp>
              <p:sp>
                <p:nvSpPr>
                  <p:cNvPr id="40" name="Rectangle 39">
                    <a:extLst>
                      <a:ext uri="{FF2B5EF4-FFF2-40B4-BE49-F238E27FC236}">
                        <a16:creationId xmlns:a16="http://schemas.microsoft.com/office/drawing/2014/main" id="{1FC41F76-0FA0-46C1-A884-A65778800C52}"/>
                      </a:ext>
                    </a:extLst>
                  </p:cNvPr>
                  <p:cNvSpPr/>
                  <p:nvPr/>
                </p:nvSpPr>
                <p:spPr>
                  <a:xfrm>
                    <a:off x="933789" y="2437349"/>
                    <a:ext cx="1066378" cy="410942"/>
                  </a:xfrm>
                  <a:prstGeom prst="rect">
                    <a:avLst/>
                  </a:prstGeom>
                  <a:noFill/>
                </p:spPr>
                <p:txBody>
                  <a:bodyPr wrap="square" anchor="ctr">
                    <a:spAutoFit/>
                  </a:bodyPr>
                  <a:lstStyle/>
                  <a:p>
                    <a:pPr algn="ctr" defTabSz="685800" fontAlgn="auto">
                      <a:spcBef>
                        <a:spcPts val="0"/>
                      </a:spcBef>
                      <a:spcAft>
                        <a:spcPts val="0"/>
                      </a:spcAft>
                      <a:defRPr/>
                    </a:pPr>
                    <a:r>
                      <a:rPr lang="en-US" sz="1200" b="1" kern="0" dirty="0" err="1">
                        <a:solidFill>
                          <a:srgbClr val="000000"/>
                        </a:solidFill>
                        <a:ea typeface="游ゴシック"/>
                      </a:rPr>
                      <a:t>Đợt</a:t>
                    </a:r>
                    <a:r>
                      <a:rPr lang="en-US" sz="1200" b="1" kern="0" dirty="0">
                        <a:solidFill>
                          <a:srgbClr val="000000"/>
                        </a:solidFill>
                        <a:ea typeface="游ゴシック"/>
                      </a:rPr>
                      <a:t> </a:t>
                    </a:r>
                    <a:r>
                      <a:rPr lang="en-US" sz="1200" b="1" kern="0" dirty="0" err="1">
                        <a:solidFill>
                          <a:srgbClr val="000000"/>
                        </a:solidFill>
                        <a:ea typeface="游ゴシック"/>
                      </a:rPr>
                      <a:t>cấp</a:t>
                    </a:r>
                    <a:r>
                      <a:rPr lang="en-US" sz="1200" b="1" kern="0" dirty="0">
                        <a:solidFill>
                          <a:srgbClr val="000000"/>
                        </a:solidFill>
                        <a:ea typeface="游ゴシック"/>
                      </a:rPr>
                      <a:t> COPD </a:t>
                    </a:r>
                    <a:r>
                      <a:rPr lang="en-US" sz="1200" b="1" kern="0" dirty="0" err="1">
                        <a:solidFill>
                          <a:srgbClr val="000000"/>
                        </a:solidFill>
                        <a:ea typeface="游ゴシック"/>
                      </a:rPr>
                      <a:t>thường</a:t>
                    </a:r>
                    <a:r>
                      <a:rPr lang="en-US" sz="1200" b="1" kern="0" dirty="0">
                        <a:solidFill>
                          <a:srgbClr val="000000"/>
                        </a:solidFill>
                        <a:ea typeface="游ゴシック"/>
                      </a:rPr>
                      <a:t> </a:t>
                    </a:r>
                    <a:r>
                      <a:rPr lang="en-US" sz="1200" b="1" kern="0" dirty="0" err="1">
                        <a:solidFill>
                          <a:srgbClr val="000000"/>
                        </a:solidFill>
                        <a:ea typeface="游ゴシック"/>
                      </a:rPr>
                      <a:t>xuyên</a:t>
                    </a:r>
                    <a:endParaRPr lang="en-US" sz="1200" b="1" kern="0" baseline="30000" dirty="0">
                      <a:solidFill>
                        <a:srgbClr val="000000"/>
                      </a:solidFill>
                      <a:ea typeface="游ゴシック"/>
                    </a:endParaRPr>
                  </a:p>
                </p:txBody>
              </p:sp>
            </p:grpSp>
            <p:grpSp>
              <p:nvGrpSpPr>
                <p:cNvPr id="20" name="Group 19">
                  <a:extLst>
                    <a:ext uri="{FF2B5EF4-FFF2-40B4-BE49-F238E27FC236}">
                      <a16:creationId xmlns:a16="http://schemas.microsoft.com/office/drawing/2014/main" id="{229C6BE6-D285-479D-AEF7-FEE2040DB069}"/>
                    </a:ext>
                  </a:extLst>
                </p:cNvPr>
                <p:cNvGrpSpPr/>
                <p:nvPr/>
              </p:nvGrpSpPr>
              <p:grpSpPr>
                <a:xfrm>
                  <a:off x="2854817" y="1550229"/>
                  <a:ext cx="847725" cy="847725"/>
                  <a:chOff x="1651000" y="1063625"/>
                  <a:chExt cx="847725" cy="847725"/>
                </a:xfrm>
              </p:grpSpPr>
              <p:sp>
                <p:nvSpPr>
                  <p:cNvPr id="37" name="Oval 36">
                    <a:extLst>
                      <a:ext uri="{FF2B5EF4-FFF2-40B4-BE49-F238E27FC236}">
                        <a16:creationId xmlns:a16="http://schemas.microsoft.com/office/drawing/2014/main" id="{F8839DC2-A5E5-4D0D-B728-E31D7F7F04D7}"/>
                      </a:ext>
                    </a:extLst>
                  </p:cNvPr>
                  <p:cNvSpPr/>
                  <p:nvPr/>
                </p:nvSpPr>
                <p:spPr>
                  <a:xfrm>
                    <a:off x="1651000" y="1063625"/>
                    <a:ext cx="847725" cy="847725"/>
                  </a:xfrm>
                  <a:prstGeom prst="ellipse">
                    <a:avLst/>
                  </a:prstGeom>
                  <a:solidFill>
                    <a:srgbClr val="0070C0"/>
                  </a:solidFill>
                  <a:ln w="12700" cap="flat" cmpd="sng" algn="ctr">
                    <a:noFill/>
                    <a:prstDash val="solid"/>
                  </a:ln>
                  <a:effectLst/>
                </p:spPr>
                <p:txBody>
                  <a:bodyPr lIns="54000" tIns="54000" rIns="54000" bIns="54000" rtlCol="0" anchor="ctr"/>
                  <a:lstStyle/>
                  <a:p>
                    <a:pPr algn="ctr" defTabSz="685800" fontAlgn="auto">
                      <a:spcBef>
                        <a:spcPts val="0"/>
                      </a:spcBef>
                      <a:spcAft>
                        <a:spcPts val="0"/>
                      </a:spcAft>
                      <a:defRPr/>
                    </a:pPr>
                    <a:endParaRPr lang="en-US" sz="1050" kern="0">
                      <a:solidFill>
                        <a:srgbClr val="000000"/>
                      </a:solidFill>
                      <a:ea typeface="游ゴシック"/>
                    </a:endParaRPr>
                  </a:p>
                </p:txBody>
              </p:sp>
              <p:pic>
                <p:nvPicPr>
                  <p:cNvPr id="38" name="Picture 37">
                    <a:extLst>
                      <a:ext uri="{FF2B5EF4-FFF2-40B4-BE49-F238E27FC236}">
                        <a16:creationId xmlns:a16="http://schemas.microsoft.com/office/drawing/2014/main" id="{C1FE697F-E54C-45BC-B209-21375EE0C49E}"/>
                      </a:ext>
                    </a:extLst>
                  </p:cNvPr>
                  <p:cNvPicPr/>
                  <p:nvPr/>
                </p:nvPicPr>
                <p:blipFill rotWithShape="1">
                  <a:blip r:embed="rId3">
                    <a:extLst>
                      <a:ext uri="{28A0092B-C50C-407E-A947-70E740481C1C}">
                        <a14:useLocalDpi xmlns:a14="http://schemas.microsoft.com/office/drawing/2010/main" val="0"/>
                      </a:ext>
                    </a:extLst>
                  </a:blip>
                  <a:srcRect l="36154" t="6584" r="44167" b="72179"/>
                  <a:stretch/>
                </p:blipFill>
                <p:spPr bwMode="auto">
                  <a:xfrm>
                    <a:off x="1770855" y="1183203"/>
                    <a:ext cx="595080" cy="595080"/>
                  </a:xfrm>
                  <a:prstGeom prst="rect">
                    <a:avLst/>
                  </a:prstGeom>
                  <a:ln>
                    <a:noFill/>
                  </a:ln>
                  <a:effectLst>
                    <a:softEdge rad="112500"/>
                  </a:effectLst>
                </p:spPr>
              </p:pic>
            </p:grpSp>
            <p:grpSp>
              <p:nvGrpSpPr>
                <p:cNvPr id="21" name="Group 20">
                  <a:extLst>
                    <a:ext uri="{FF2B5EF4-FFF2-40B4-BE49-F238E27FC236}">
                      <a16:creationId xmlns:a16="http://schemas.microsoft.com/office/drawing/2014/main" id="{6C51313E-2BEA-448D-AD50-019828103D3F}"/>
                    </a:ext>
                  </a:extLst>
                </p:cNvPr>
                <p:cNvGrpSpPr/>
                <p:nvPr/>
              </p:nvGrpSpPr>
              <p:grpSpPr>
                <a:xfrm>
                  <a:off x="1144197" y="731568"/>
                  <a:ext cx="1915157" cy="1104818"/>
                  <a:chOff x="-108292" y="2559976"/>
                  <a:chExt cx="1915158" cy="1104817"/>
                </a:xfrm>
              </p:grpSpPr>
              <p:sp>
                <p:nvSpPr>
                  <p:cNvPr id="34" name="Rectangle 33">
                    <a:extLst>
                      <a:ext uri="{FF2B5EF4-FFF2-40B4-BE49-F238E27FC236}">
                        <a16:creationId xmlns:a16="http://schemas.microsoft.com/office/drawing/2014/main" id="{72B6B908-FBC2-46BD-94DD-D25C00A34107}"/>
                      </a:ext>
                    </a:extLst>
                  </p:cNvPr>
                  <p:cNvSpPr/>
                  <p:nvPr/>
                </p:nvSpPr>
                <p:spPr>
                  <a:xfrm>
                    <a:off x="-108292" y="2559976"/>
                    <a:ext cx="1915158" cy="240884"/>
                  </a:xfrm>
                  <a:prstGeom prst="rect">
                    <a:avLst/>
                  </a:prstGeom>
                </p:spPr>
                <p:txBody>
                  <a:bodyPr wrap="square" anchor="ctr">
                    <a:spAutoFit/>
                  </a:bodyPr>
                  <a:lstStyle/>
                  <a:p>
                    <a:pPr algn="ctr" defTabSz="685800" fontAlgn="auto">
                      <a:spcBef>
                        <a:spcPts val="0"/>
                      </a:spcBef>
                      <a:spcAft>
                        <a:spcPts val="0"/>
                      </a:spcAft>
                      <a:defRPr/>
                    </a:pPr>
                    <a:r>
                      <a:rPr lang="en-US" sz="1200" kern="0" dirty="0" err="1">
                        <a:solidFill>
                          <a:srgbClr val="000000"/>
                        </a:solidFill>
                        <a:ea typeface="游ゴシック"/>
                      </a:rPr>
                      <a:t>Tăng</a:t>
                    </a:r>
                    <a:r>
                      <a:rPr lang="en-US" sz="1200" kern="0" dirty="0">
                        <a:solidFill>
                          <a:srgbClr val="000000"/>
                        </a:solidFill>
                        <a:ea typeface="游ゴシック"/>
                      </a:rPr>
                      <a:t> </a:t>
                    </a:r>
                    <a:r>
                      <a:rPr lang="en-US" sz="1200" kern="0" dirty="0" err="1">
                        <a:solidFill>
                          <a:srgbClr val="000000"/>
                        </a:solidFill>
                        <a:ea typeface="游ゴシック"/>
                      </a:rPr>
                      <a:t>viêm</a:t>
                    </a:r>
                    <a:r>
                      <a:rPr lang="en-US" sz="1200" kern="0" dirty="0">
                        <a:solidFill>
                          <a:srgbClr val="000000"/>
                        </a:solidFill>
                        <a:ea typeface="游ゴシック"/>
                      </a:rPr>
                      <a:t> </a:t>
                    </a:r>
                    <a:r>
                      <a:rPr lang="en-US" sz="1200" kern="0" dirty="0" err="1">
                        <a:solidFill>
                          <a:srgbClr val="000000"/>
                        </a:solidFill>
                        <a:ea typeface="游ゴシック"/>
                      </a:rPr>
                      <a:t>đường</a:t>
                    </a:r>
                    <a:r>
                      <a:rPr lang="en-US" sz="1200" kern="0" dirty="0">
                        <a:solidFill>
                          <a:srgbClr val="000000"/>
                        </a:solidFill>
                        <a:ea typeface="游ゴシック"/>
                      </a:rPr>
                      <a:t> </a:t>
                    </a:r>
                    <a:r>
                      <a:rPr lang="en-US" sz="1200" kern="0" dirty="0" err="1">
                        <a:solidFill>
                          <a:srgbClr val="000000"/>
                        </a:solidFill>
                        <a:ea typeface="游ゴシック"/>
                      </a:rPr>
                      <a:t>thở</a:t>
                    </a:r>
                    <a:r>
                      <a:rPr lang="en-US" sz="1200" kern="0" dirty="0">
                        <a:solidFill>
                          <a:srgbClr val="000000"/>
                        </a:solidFill>
                        <a:ea typeface="游ゴシック"/>
                      </a:rPr>
                      <a:t> </a:t>
                    </a:r>
                    <a:r>
                      <a:rPr lang="en-US" sz="1200" kern="0" baseline="30000" dirty="0">
                        <a:solidFill>
                          <a:srgbClr val="000000"/>
                        </a:solidFill>
                        <a:ea typeface="游ゴシック"/>
                      </a:rPr>
                      <a:t>1</a:t>
                    </a:r>
                  </a:p>
                </p:txBody>
              </p:sp>
              <p:sp>
                <p:nvSpPr>
                  <p:cNvPr id="35" name="Oval 34">
                    <a:extLst>
                      <a:ext uri="{FF2B5EF4-FFF2-40B4-BE49-F238E27FC236}">
                        <a16:creationId xmlns:a16="http://schemas.microsoft.com/office/drawing/2014/main" id="{059B8FB1-CF48-437F-AD7C-BAD8B80836CC}"/>
                      </a:ext>
                    </a:extLst>
                  </p:cNvPr>
                  <p:cNvSpPr/>
                  <p:nvPr/>
                </p:nvSpPr>
                <p:spPr>
                  <a:xfrm>
                    <a:off x="386906" y="2817068"/>
                    <a:ext cx="847725" cy="847725"/>
                  </a:xfrm>
                  <a:prstGeom prst="ellipse">
                    <a:avLst/>
                  </a:prstGeom>
                  <a:solidFill>
                    <a:srgbClr val="0070C0"/>
                  </a:solidFill>
                  <a:ln w="12700" cap="flat" cmpd="sng" algn="ctr">
                    <a:noFill/>
                    <a:prstDash val="solid"/>
                  </a:ln>
                  <a:effectLst/>
                </p:spPr>
                <p:txBody>
                  <a:bodyPr lIns="54000" tIns="54000" rIns="54000" bIns="54000" rtlCol="0" anchor="ctr"/>
                  <a:lstStyle/>
                  <a:p>
                    <a:pPr algn="ctr" defTabSz="685800" fontAlgn="auto">
                      <a:spcBef>
                        <a:spcPts val="0"/>
                      </a:spcBef>
                      <a:spcAft>
                        <a:spcPts val="0"/>
                      </a:spcAft>
                      <a:defRPr/>
                    </a:pPr>
                    <a:endParaRPr lang="en-US" sz="1050" kern="0">
                      <a:solidFill>
                        <a:srgbClr val="000000"/>
                      </a:solidFill>
                      <a:ea typeface="游ゴシック"/>
                    </a:endParaRPr>
                  </a:p>
                </p:txBody>
              </p:sp>
              <p:pic>
                <p:nvPicPr>
                  <p:cNvPr id="36" name="Picture 35">
                    <a:extLst>
                      <a:ext uri="{FF2B5EF4-FFF2-40B4-BE49-F238E27FC236}">
                        <a16:creationId xmlns:a16="http://schemas.microsoft.com/office/drawing/2014/main" id="{F7DCB932-8D87-43AB-B023-A97137DA4DFA}"/>
                      </a:ext>
                    </a:extLst>
                  </p:cNvPr>
                  <p:cNvPicPr/>
                  <p:nvPr/>
                </p:nvPicPr>
                <p:blipFill rotWithShape="1">
                  <a:blip r:embed="rId3">
                    <a:extLst>
                      <a:ext uri="{28A0092B-C50C-407E-A947-70E740481C1C}">
                        <a14:useLocalDpi xmlns:a14="http://schemas.microsoft.com/office/drawing/2010/main" val="0"/>
                      </a:ext>
                    </a:extLst>
                  </a:blip>
                  <a:srcRect l="5602" t="54125" r="75880" b="25891"/>
                  <a:stretch/>
                </p:blipFill>
                <p:spPr bwMode="auto">
                  <a:xfrm>
                    <a:off x="503545" y="2933707"/>
                    <a:ext cx="614446" cy="614446"/>
                  </a:xfrm>
                  <a:prstGeom prst="rect">
                    <a:avLst/>
                  </a:prstGeom>
                  <a:ln>
                    <a:noFill/>
                  </a:ln>
                  <a:effectLst>
                    <a:softEdge rad="112500"/>
                  </a:effectLst>
                </p:spPr>
              </p:pic>
            </p:grpSp>
            <p:grpSp>
              <p:nvGrpSpPr>
                <p:cNvPr id="22" name="Group 21">
                  <a:extLst>
                    <a:ext uri="{FF2B5EF4-FFF2-40B4-BE49-F238E27FC236}">
                      <a16:creationId xmlns:a16="http://schemas.microsoft.com/office/drawing/2014/main" id="{F43C63EA-9EB1-4255-9645-DFAEF580F13F}"/>
                    </a:ext>
                  </a:extLst>
                </p:cNvPr>
                <p:cNvGrpSpPr/>
                <p:nvPr/>
              </p:nvGrpSpPr>
              <p:grpSpPr>
                <a:xfrm>
                  <a:off x="-170588" y="1321736"/>
                  <a:ext cx="1533857" cy="1129248"/>
                  <a:chOff x="1176143" y="3034412"/>
                  <a:chExt cx="1533858" cy="1129247"/>
                </a:xfrm>
              </p:grpSpPr>
              <p:sp>
                <p:nvSpPr>
                  <p:cNvPr id="30" name="Rectangle 29">
                    <a:extLst>
                      <a:ext uri="{FF2B5EF4-FFF2-40B4-BE49-F238E27FC236}">
                        <a16:creationId xmlns:a16="http://schemas.microsoft.com/office/drawing/2014/main" id="{2F04B7BA-D560-4D01-9EFB-660FE0476CA2}"/>
                      </a:ext>
                    </a:extLst>
                  </p:cNvPr>
                  <p:cNvSpPr/>
                  <p:nvPr/>
                </p:nvSpPr>
                <p:spPr>
                  <a:xfrm>
                    <a:off x="1176143" y="3034412"/>
                    <a:ext cx="1533858" cy="227610"/>
                  </a:xfrm>
                  <a:prstGeom prst="rect">
                    <a:avLst/>
                  </a:prstGeom>
                </p:spPr>
                <p:txBody>
                  <a:bodyPr wrap="square" anchor="ctr">
                    <a:spAutoFit/>
                  </a:bodyPr>
                  <a:lstStyle/>
                  <a:p>
                    <a:pPr algn="ctr" defTabSz="685800" fontAlgn="auto">
                      <a:spcBef>
                        <a:spcPts val="0"/>
                      </a:spcBef>
                      <a:spcAft>
                        <a:spcPts val="0"/>
                      </a:spcAft>
                      <a:defRPr/>
                    </a:pPr>
                    <a:r>
                      <a:rPr lang="en-US" sz="1200" kern="0" dirty="0" err="1">
                        <a:solidFill>
                          <a:srgbClr val="000000"/>
                        </a:solidFill>
                        <a:ea typeface="游ゴシック"/>
                      </a:rPr>
                      <a:t>Bệnh</a:t>
                    </a:r>
                    <a:r>
                      <a:rPr lang="en-US" sz="1200" kern="0" dirty="0">
                        <a:solidFill>
                          <a:srgbClr val="000000"/>
                        </a:solidFill>
                        <a:ea typeface="游ゴシック"/>
                      </a:rPr>
                      <a:t> </a:t>
                    </a:r>
                    <a:r>
                      <a:rPr lang="en-US" sz="1200" kern="0" dirty="0" err="1">
                        <a:solidFill>
                          <a:srgbClr val="000000"/>
                        </a:solidFill>
                        <a:ea typeface="游ゴシック"/>
                      </a:rPr>
                      <a:t>tiến</a:t>
                    </a:r>
                    <a:r>
                      <a:rPr lang="en-US" sz="1200" kern="0" dirty="0">
                        <a:solidFill>
                          <a:srgbClr val="000000"/>
                        </a:solidFill>
                        <a:ea typeface="游ゴシック"/>
                      </a:rPr>
                      <a:t> </a:t>
                    </a:r>
                    <a:r>
                      <a:rPr lang="en-US" sz="1200" kern="0" dirty="0" err="1">
                        <a:solidFill>
                          <a:srgbClr val="000000"/>
                        </a:solidFill>
                        <a:ea typeface="游ゴシック"/>
                      </a:rPr>
                      <a:t>triển</a:t>
                    </a:r>
                    <a:r>
                      <a:rPr lang="en-US" sz="1200" kern="0" dirty="0">
                        <a:solidFill>
                          <a:srgbClr val="000000"/>
                        </a:solidFill>
                        <a:ea typeface="游ゴシック"/>
                      </a:rPr>
                      <a:t> </a:t>
                    </a:r>
                    <a:r>
                      <a:rPr lang="en-US" sz="1200" kern="0" dirty="0" err="1">
                        <a:solidFill>
                          <a:srgbClr val="000000"/>
                        </a:solidFill>
                        <a:ea typeface="游ゴシック"/>
                      </a:rPr>
                      <a:t>nhanh</a:t>
                    </a:r>
                    <a:r>
                      <a:rPr lang="en-US" sz="1200" kern="0" dirty="0">
                        <a:solidFill>
                          <a:srgbClr val="000000"/>
                        </a:solidFill>
                        <a:ea typeface="游ゴシック"/>
                      </a:rPr>
                      <a:t> </a:t>
                    </a:r>
                    <a:r>
                      <a:rPr lang="en-US" sz="1200" kern="0" baseline="30000" dirty="0">
                        <a:solidFill>
                          <a:srgbClr val="000000"/>
                        </a:solidFill>
                        <a:ea typeface="游ゴシック"/>
                      </a:rPr>
                      <a:t>1</a:t>
                    </a:r>
                  </a:p>
                </p:txBody>
              </p:sp>
              <p:grpSp>
                <p:nvGrpSpPr>
                  <p:cNvPr id="31" name="Group 30">
                    <a:extLst>
                      <a:ext uri="{FF2B5EF4-FFF2-40B4-BE49-F238E27FC236}">
                        <a16:creationId xmlns:a16="http://schemas.microsoft.com/office/drawing/2014/main" id="{9F1C2288-D572-41F2-921D-1DB298C16A97}"/>
                      </a:ext>
                    </a:extLst>
                  </p:cNvPr>
                  <p:cNvGrpSpPr/>
                  <p:nvPr/>
                </p:nvGrpSpPr>
                <p:grpSpPr>
                  <a:xfrm>
                    <a:off x="1735973" y="3315934"/>
                    <a:ext cx="847725" cy="847725"/>
                    <a:chOff x="1735973" y="3315934"/>
                    <a:chExt cx="847725" cy="847725"/>
                  </a:xfrm>
                </p:grpSpPr>
                <p:sp>
                  <p:nvSpPr>
                    <p:cNvPr id="32" name="Oval 31">
                      <a:extLst>
                        <a:ext uri="{FF2B5EF4-FFF2-40B4-BE49-F238E27FC236}">
                          <a16:creationId xmlns:a16="http://schemas.microsoft.com/office/drawing/2014/main" id="{63177B79-C8E5-4B2D-BFC9-C3224324B866}"/>
                        </a:ext>
                      </a:extLst>
                    </p:cNvPr>
                    <p:cNvSpPr/>
                    <p:nvPr/>
                  </p:nvSpPr>
                  <p:spPr>
                    <a:xfrm>
                      <a:off x="1735973" y="3315934"/>
                      <a:ext cx="847725" cy="847725"/>
                    </a:xfrm>
                    <a:prstGeom prst="ellipse">
                      <a:avLst/>
                    </a:prstGeom>
                    <a:solidFill>
                      <a:srgbClr val="0070C0"/>
                    </a:solidFill>
                    <a:ln w="12700" cap="flat" cmpd="sng" algn="ctr">
                      <a:noFill/>
                      <a:prstDash val="solid"/>
                    </a:ln>
                    <a:effectLst/>
                  </p:spPr>
                  <p:txBody>
                    <a:bodyPr lIns="54000" tIns="54000" rIns="54000" bIns="54000" rtlCol="0" anchor="ctr"/>
                    <a:lstStyle/>
                    <a:p>
                      <a:pPr algn="ctr" defTabSz="685800" fontAlgn="auto">
                        <a:spcBef>
                          <a:spcPts val="0"/>
                        </a:spcBef>
                        <a:spcAft>
                          <a:spcPts val="0"/>
                        </a:spcAft>
                        <a:defRPr/>
                      </a:pPr>
                      <a:endParaRPr lang="en-US" sz="1050" kern="0">
                        <a:solidFill>
                          <a:srgbClr val="000000"/>
                        </a:solidFill>
                        <a:ea typeface="游ゴシック"/>
                      </a:endParaRPr>
                    </a:p>
                  </p:txBody>
                </p:sp>
                <p:pic>
                  <p:nvPicPr>
                    <p:cNvPr id="33" name="Picture 32">
                      <a:extLst>
                        <a:ext uri="{FF2B5EF4-FFF2-40B4-BE49-F238E27FC236}">
                          <a16:creationId xmlns:a16="http://schemas.microsoft.com/office/drawing/2014/main" id="{391BB3FB-FAF5-4221-BAFC-C70AF0984ED4}"/>
                        </a:ext>
                      </a:extLst>
                    </p:cNvPr>
                    <p:cNvPicPr/>
                    <p:nvPr/>
                  </p:nvPicPr>
                  <p:blipFill rotWithShape="1">
                    <a:blip r:embed="rId3">
                      <a:extLst>
                        <a:ext uri="{28A0092B-C50C-407E-A947-70E740481C1C}">
                          <a14:useLocalDpi xmlns:a14="http://schemas.microsoft.com/office/drawing/2010/main" val="0"/>
                        </a:ext>
                      </a:extLst>
                    </a:blip>
                    <a:srcRect l="36381" t="69556" r="44662" b="9988"/>
                    <a:stretch/>
                  </p:blipFill>
                  <p:spPr bwMode="auto">
                    <a:xfrm>
                      <a:off x="1850975" y="3430936"/>
                      <a:ext cx="617720" cy="617720"/>
                    </a:xfrm>
                    <a:prstGeom prst="rect">
                      <a:avLst/>
                    </a:prstGeom>
                    <a:ln>
                      <a:noFill/>
                    </a:ln>
                    <a:effectLst>
                      <a:softEdge rad="112500"/>
                    </a:effectLst>
                  </p:spPr>
                </p:pic>
              </p:grpSp>
            </p:grpSp>
            <p:grpSp>
              <p:nvGrpSpPr>
                <p:cNvPr id="23" name="Group 22">
                  <a:extLst>
                    <a:ext uri="{FF2B5EF4-FFF2-40B4-BE49-F238E27FC236}">
                      <a16:creationId xmlns:a16="http://schemas.microsoft.com/office/drawing/2014/main" id="{6DEA5462-52A4-4FA1-9B1B-EA9851EBDF09}"/>
                    </a:ext>
                  </a:extLst>
                </p:cNvPr>
                <p:cNvGrpSpPr/>
                <p:nvPr/>
              </p:nvGrpSpPr>
              <p:grpSpPr>
                <a:xfrm>
                  <a:off x="57952" y="2840545"/>
                  <a:ext cx="1533858" cy="1137889"/>
                  <a:chOff x="2641381" y="2749997"/>
                  <a:chExt cx="1533858" cy="1137888"/>
                </a:xfrm>
              </p:grpSpPr>
              <p:sp>
                <p:nvSpPr>
                  <p:cNvPr id="27" name="Rectangle 26">
                    <a:extLst>
                      <a:ext uri="{FF2B5EF4-FFF2-40B4-BE49-F238E27FC236}">
                        <a16:creationId xmlns:a16="http://schemas.microsoft.com/office/drawing/2014/main" id="{E2F3C9FA-A70F-47D0-A614-A488507870BA}"/>
                      </a:ext>
                    </a:extLst>
                  </p:cNvPr>
                  <p:cNvSpPr/>
                  <p:nvPr/>
                </p:nvSpPr>
                <p:spPr>
                  <a:xfrm>
                    <a:off x="2641381" y="3647001"/>
                    <a:ext cx="1533858" cy="240884"/>
                  </a:xfrm>
                  <a:prstGeom prst="rect">
                    <a:avLst/>
                  </a:prstGeom>
                </p:spPr>
                <p:txBody>
                  <a:bodyPr wrap="square" anchor="ctr">
                    <a:spAutoFit/>
                  </a:bodyPr>
                  <a:lstStyle/>
                  <a:p>
                    <a:pPr algn="ctr" defTabSz="685800" fontAlgn="auto">
                      <a:spcBef>
                        <a:spcPts val="0"/>
                      </a:spcBef>
                      <a:spcAft>
                        <a:spcPts val="0"/>
                      </a:spcAft>
                      <a:defRPr/>
                    </a:pPr>
                    <a:r>
                      <a:rPr lang="en-US" sz="1200" kern="0" dirty="0" err="1">
                        <a:solidFill>
                          <a:srgbClr val="000000"/>
                        </a:solidFill>
                        <a:ea typeface="游ゴシック"/>
                      </a:rPr>
                      <a:t>Tăng</a:t>
                    </a:r>
                    <a:r>
                      <a:rPr lang="en-US" sz="1200" kern="0" dirty="0">
                        <a:solidFill>
                          <a:srgbClr val="000000"/>
                        </a:solidFill>
                        <a:ea typeface="游ゴシック"/>
                      </a:rPr>
                      <a:t> </a:t>
                    </a:r>
                    <a:r>
                      <a:rPr lang="en-US" sz="1200" kern="0" dirty="0" err="1">
                        <a:solidFill>
                          <a:srgbClr val="000000"/>
                        </a:solidFill>
                        <a:ea typeface="游ゴシック"/>
                      </a:rPr>
                      <a:t>nhập</a:t>
                    </a:r>
                    <a:r>
                      <a:rPr lang="en-US" sz="1200" kern="0" dirty="0">
                        <a:solidFill>
                          <a:srgbClr val="000000"/>
                        </a:solidFill>
                        <a:ea typeface="游ゴシック"/>
                      </a:rPr>
                      <a:t> </a:t>
                    </a:r>
                    <a:r>
                      <a:rPr lang="en-US" sz="1200" kern="0" dirty="0" err="1">
                        <a:solidFill>
                          <a:srgbClr val="000000"/>
                        </a:solidFill>
                        <a:ea typeface="游ゴシック"/>
                      </a:rPr>
                      <a:t>viện</a:t>
                    </a:r>
                    <a:r>
                      <a:rPr lang="en-US" sz="1200" kern="0" dirty="0">
                        <a:solidFill>
                          <a:srgbClr val="000000"/>
                        </a:solidFill>
                        <a:ea typeface="游ゴシック"/>
                      </a:rPr>
                      <a:t> </a:t>
                    </a:r>
                    <a:r>
                      <a:rPr lang="en-US" sz="1200" kern="0" baseline="30000" dirty="0">
                        <a:solidFill>
                          <a:srgbClr val="000000"/>
                        </a:solidFill>
                        <a:ea typeface="游ゴシック"/>
                      </a:rPr>
                      <a:t>1,2</a:t>
                    </a:r>
                  </a:p>
                </p:txBody>
              </p:sp>
              <p:sp>
                <p:nvSpPr>
                  <p:cNvPr id="28" name="Oval 27">
                    <a:extLst>
                      <a:ext uri="{FF2B5EF4-FFF2-40B4-BE49-F238E27FC236}">
                        <a16:creationId xmlns:a16="http://schemas.microsoft.com/office/drawing/2014/main" id="{FBC8EDE1-3507-4B48-9680-15503264AD0D}"/>
                      </a:ext>
                    </a:extLst>
                  </p:cNvPr>
                  <p:cNvSpPr/>
                  <p:nvPr/>
                </p:nvSpPr>
                <p:spPr>
                  <a:xfrm>
                    <a:off x="2978150" y="2749997"/>
                    <a:ext cx="847725" cy="847725"/>
                  </a:xfrm>
                  <a:prstGeom prst="ellipse">
                    <a:avLst/>
                  </a:prstGeom>
                  <a:solidFill>
                    <a:srgbClr val="0070C0"/>
                  </a:solidFill>
                  <a:ln w="12700" cap="flat" cmpd="sng" algn="ctr">
                    <a:noFill/>
                    <a:prstDash val="solid"/>
                  </a:ln>
                  <a:effectLst/>
                </p:spPr>
                <p:txBody>
                  <a:bodyPr lIns="54000" tIns="54000" rIns="54000" bIns="54000" rtlCol="0" anchor="ctr"/>
                  <a:lstStyle/>
                  <a:p>
                    <a:pPr algn="ctr" defTabSz="685800" fontAlgn="auto">
                      <a:spcBef>
                        <a:spcPts val="0"/>
                      </a:spcBef>
                      <a:spcAft>
                        <a:spcPts val="0"/>
                      </a:spcAft>
                      <a:defRPr/>
                    </a:pPr>
                    <a:endParaRPr lang="en-US" sz="1050" kern="0">
                      <a:solidFill>
                        <a:srgbClr val="000000"/>
                      </a:solidFill>
                      <a:ea typeface="游ゴシック"/>
                    </a:endParaRPr>
                  </a:p>
                </p:txBody>
              </p:sp>
              <p:pic>
                <p:nvPicPr>
                  <p:cNvPr id="29" name="Picture 28">
                    <a:extLst>
                      <a:ext uri="{FF2B5EF4-FFF2-40B4-BE49-F238E27FC236}">
                        <a16:creationId xmlns:a16="http://schemas.microsoft.com/office/drawing/2014/main" id="{39B20493-E895-4714-B519-4D5EFBC61900}"/>
                      </a:ext>
                    </a:extLst>
                  </p:cNvPr>
                  <p:cNvPicPr/>
                  <p:nvPr/>
                </p:nvPicPr>
                <p:blipFill rotWithShape="1">
                  <a:blip r:embed="rId3">
                    <a:extLst>
                      <a:ext uri="{28A0092B-C50C-407E-A947-70E740481C1C}">
                        <a14:useLocalDpi xmlns:a14="http://schemas.microsoft.com/office/drawing/2010/main" val="0"/>
                      </a:ext>
                    </a:extLst>
                  </a:blip>
                  <a:srcRect l="67879" t="53849" r="11795" b="24216"/>
                  <a:stretch/>
                </p:blipFill>
                <p:spPr bwMode="auto">
                  <a:xfrm>
                    <a:off x="3091322" y="2880502"/>
                    <a:ext cx="601060" cy="601060"/>
                  </a:xfrm>
                  <a:prstGeom prst="rect">
                    <a:avLst/>
                  </a:prstGeom>
                  <a:ln>
                    <a:noFill/>
                  </a:ln>
                  <a:effectLst>
                    <a:softEdge rad="112500"/>
                  </a:effectLst>
                </p:spPr>
              </p:pic>
            </p:grpSp>
            <p:grpSp>
              <p:nvGrpSpPr>
                <p:cNvPr id="24" name="Group 23">
                  <a:extLst>
                    <a:ext uri="{FF2B5EF4-FFF2-40B4-BE49-F238E27FC236}">
                      <a16:creationId xmlns:a16="http://schemas.microsoft.com/office/drawing/2014/main" id="{13258042-EC64-4B0B-A12C-4278B0D88AA6}"/>
                    </a:ext>
                  </a:extLst>
                </p:cNvPr>
                <p:cNvGrpSpPr/>
                <p:nvPr/>
              </p:nvGrpSpPr>
              <p:grpSpPr>
                <a:xfrm>
                  <a:off x="1653298" y="3340211"/>
                  <a:ext cx="847725" cy="847725"/>
                  <a:chOff x="2905125" y="1557020"/>
                  <a:chExt cx="847725" cy="847725"/>
                </a:xfrm>
              </p:grpSpPr>
              <p:sp>
                <p:nvSpPr>
                  <p:cNvPr id="25" name="Oval 24">
                    <a:extLst>
                      <a:ext uri="{FF2B5EF4-FFF2-40B4-BE49-F238E27FC236}">
                        <a16:creationId xmlns:a16="http://schemas.microsoft.com/office/drawing/2014/main" id="{033E7232-7208-48C3-A3B0-FFBB2141C9D9}"/>
                      </a:ext>
                    </a:extLst>
                  </p:cNvPr>
                  <p:cNvSpPr/>
                  <p:nvPr/>
                </p:nvSpPr>
                <p:spPr>
                  <a:xfrm>
                    <a:off x="2905125" y="1557020"/>
                    <a:ext cx="847725" cy="847725"/>
                  </a:xfrm>
                  <a:prstGeom prst="ellipse">
                    <a:avLst/>
                  </a:prstGeom>
                  <a:solidFill>
                    <a:srgbClr val="0070C0"/>
                  </a:solidFill>
                  <a:ln w="12700" cap="flat" cmpd="sng" algn="ctr">
                    <a:noFill/>
                    <a:prstDash val="solid"/>
                  </a:ln>
                  <a:effectLst/>
                </p:spPr>
                <p:txBody>
                  <a:bodyPr lIns="54000" tIns="54000" rIns="54000" bIns="54000" rtlCol="0" anchor="ctr"/>
                  <a:lstStyle/>
                  <a:p>
                    <a:pPr algn="ctr" defTabSz="685800" fontAlgn="auto">
                      <a:spcBef>
                        <a:spcPts val="0"/>
                      </a:spcBef>
                      <a:spcAft>
                        <a:spcPts val="0"/>
                      </a:spcAft>
                      <a:defRPr/>
                    </a:pPr>
                    <a:endParaRPr lang="en-US" sz="1050" kern="0">
                      <a:solidFill>
                        <a:srgbClr val="000000"/>
                      </a:solidFill>
                      <a:ea typeface="游ゴシック"/>
                    </a:endParaRPr>
                  </a:p>
                </p:txBody>
              </p:sp>
              <p:pic>
                <p:nvPicPr>
                  <p:cNvPr id="26" name="Picture 25">
                    <a:extLst>
                      <a:ext uri="{FF2B5EF4-FFF2-40B4-BE49-F238E27FC236}">
                        <a16:creationId xmlns:a16="http://schemas.microsoft.com/office/drawing/2014/main" id="{E34CAD4A-3DC2-458E-A0B6-05E7D09572C5}"/>
                      </a:ext>
                    </a:extLst>
                  </p:cNvPr>
                  <p:cNvPicPr/>
                  <p:nvPr/>
                </p:nvPicPr>
                <p:blipFill rotWithShape="1">
                  <a:blip r:embed="rId3">
                    <a:extLst>
                      <a:ext uri="{28A0092B-C50C-407E-A947-70E740481C1C}">
                        <a14:useLocalDpi xmlns:a14="http://schemas.microsoft.com/office/drawing/2010/main" val="0"/>
                      </a:ext>
                    </a:extLst>
                  </a:blip>
                  <a:srcRect l="67140" t="23093" r="12958" b="55429"/>
                  <a:stretch/>
                </p:blipFill>
                <p:spPr bwMode="auto">
                  <a:xfrm>
                    <a:off x="3020560" y="1682115"/>
                    <a:ext cx="616854" cy="616854"/>
                  </a:xfrm>
                  <a:prstGeom prst="rect">
                    <a:avLst/>
                  </a:prstGeom>
                  <a:ln>
                    <a:noFill/>
                  </a:ln>
                  <a:effectLst>
                    <a:softEdge rad="112500"/>
                  </a:effectLst>
                </p:spPr>
              </p:pic>
            </p:grpSp>
          </p:grpSp>
          <p:sp>
            <p:nvSpPr>
              <p:cNvPr id="9" name="Oval 8">
                <a:extLst>
                  <a:ext uri="{FF2B5EF4-FFF2-40B4-BE49-F238E27FC236}">
                    <a16:creationId xmlns:a16="http://schemas.microsoft.com/office/drawing/2014/main" id="{EA998A6D-C718-44A7-AC40-D491219339F5}"/>
                  </a:ext>
                </a:extLst>
              </p:cNvPr>
              <p:cNvSpPr/>
              <p:nvPr/>
            </p:nvSpPr>
            <p:spPr>
              <a:xfrm>
                <a:off x="5586326" y="3741371"/>
                <a:ext cx="1187015" cy="1119622"/>
              </a:xfrm>
              <a:prstGeom prst="ellipse">
                <a:avLst/>
              </a:prstGeom>
              <a:solidFill>
                <a:srgbClr val="0070C0"/>
              </a:solidFill>
              <a:ln w="12700" cap="flat" cmpd="sng" algn="ctr">
                <a:noFill/>
                <a:prstDash val="solid"/>
              </a:ln>
              <a:effectLst/>
            </p:spPr>
            <p:txBody>
              <a:bodyPr lIns="54000" tIns="54000" rIns="54000" bIns="54000" rtlCol="0" anchor="ctr"/>
              <a:lstStyle/>
              <a:p>
                <a:pPr algn="ctr" defTabSz="685800" fontAlgn="auto">
                  <a:spcBef>
                    <a:spcPts val="0"/>
                  </a:spcBef>
                  <a:spcAft>
                    <a:spcPts val="0"/>
                  </a:spcAft>
                  <a:defRPr/>
                </a:pPr>
                <a:endParaRPr lang="en-US" sz="1050" kern="0">
                  <a:solidFill>
                    <a:srgbClr val="000000"/>
                  </a:solidFill>
                  <a:ea typeface="游ゴシック"/>
                </a:endParaRPr>
              </a:p>
            </p:txBody>
          </p:sp>
        </p:grpSp>
        <p:pic>
          <p:nvPicPr>
            <p:cNvPr id="7" name="Picture 6">
              <a:extLst>
                <a:ext uri="{FF2B5EF4-FFF2-40B4-BE49-F238E27FC236}">
                  <a16:creationId xmlns:a16="http://schemas.microsoft.com/office/drawing/2014/main" id="{E59E435C-886C-4448-A659-EEBB9F910923}"/>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6425313" y="4215753"/>
              <a:ext cx="483519" cy="489881"/>
            </a:xfrm>
            <a:prstGeom prst="rect">
              <a:avLst/>
            </a:prstGeom>
          </p:spPr>
        </p:pic>
      </p:grpSp>
      <p:sp>
        <p:nvSpPr>
          <p:cNvPr id="41" name="TextBox 40">
            <a:extLst>
              <a:ext uri="{FF2B5EF4-FFF2-40B4-BE49-F238E27FC236}">
                <a16:creationId xmlns:a16="http://schemas.microsoft.com/office/drawing/2014/main" id="{191A7B10-EF4E-4142-A7E3-174D0F412901}"/>
              </a:ext>
            </a:extLst>
          </p:cNvPr>
          <p:cNvSpPr txBox="1"/>
          <p:nvPr/>
        </p:nvSpPr>
        <p:spPr>
          <a:xfrm>
            <a:off x="686388" y="2112467"/>
            <a:ext cx="43082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50"/>
                </a:solidFill>
                <a:effectLst/>
                <a:uLnTx/>
                <a:uFillTx/>
              </a:rPr>
              <a:t>Co </a:t>
            </a:r>
            <a:r>
              <a:rPr kumimoji="0" lang="en-US" sz="2000" b="1" i="0" u="none" strike="noStrike" kern="0" cap="none" spc="0" normalizeH="0" baseline="0" noProof="0" dirty="0" err="1">
                <a:ln>
                  <a:noFill/>
                </a:ln>
                <a:solidFill>
                  <a:srgbClr val="00B050"/>
                </a:solidFill>
                <a:effectLst/>
                <a:uLnTx/>
                <a:uFillTx/>
              </a:rPr>
              <a:t>thắt</a:t>
            </a:r>
            <a:r>
              <a:rPr kumimoji="0" lang="en-US" sz="2000" b="1" i="0" u="none" strike="noStrike" kern="0" cap="none" spc="0" normalizeH="0" baseline="0" noProof="0" dirty="0">
                <a:ln>
                  <a:noFill/>
                </a:ln>
                <a:solidFill>
                  <a:srgbClr val="00B050"/>
                </a:solidFill>
                <a:effectLst/>
                <a:uLnTx/>
                <a:uFillTx/>
              </a:rPr>
              <a:t> </a:t>
            </a:r>
            <a:r>
              <a:rPr kumimoji="0" lang="en-US" sz="2000" b="1" i="0" u="none" strike="noStrike" kern="0" cap="none" spc="0" normalizeH="0" baseline="0" noProof="0" dirty="0" err="1">
                <a:ln>
                  <a:noFill/>
                </a:ln>
                <a:solidFill>
                  <a:srgbClr val="00B050"/>
                </a:solidFill>
                <a:effectLst/>
                <a:uLnTx/>
                <a:uFillTx/>
              </a:rPr>
              <a:t>cơ</a:t>
            </a:r>
            <a:r>
              <a:rPr kumimoji="0" lang="en-US" sz="2000" b="1" i="0" u="none" strike="noStrike" kern="0" cap="none" spc="0" normalizeH="0" baseline="0" noProof="0" dirty="0">
                <a:ln>
                  <a:noFill/>
                </a:ln>
                <a:solidFill>
                  <a:srgbClr val="00B050"/>
                </a:solidFill>
                <a:effectLst/>
                <a:uLnTx/>
                <a:uFillTx/>
              </a:rPr>
              <a:t> </a:t>
            </a:r>
            <a:r>
              <a:rPr kumimoji="0" lang="en-US" sz="2000" b="1" i="0" u="none" strike="noStrike" kern="0" cap="none" spc="0" normalizeH="0" baseline="0" noProof="0" dirty="0" err="1">
                <a:ln>
                  <a:noFill/>
                </a:ln>
                <a:solidFill>
                  <a:srgbClr val="00B050"/>
                </a:solidFill>
                <a:effectLst/>
                <a:uLnTx/>
                <a:uFillTx/>
              </a:rPr>
              <a:t>trơn</a:t>
            </a:r>
            <a:r>
              <a:rPr kumimoji="0" lang="en-US" sz="2000" b="1" i="0" u="none" strike="noStrike" kern="0" cap="none" spc="0" normalizeH="0" baseline="0" noProof="0" dirty="0">
                <a:ln>
                  <a:noFill/>
                </a:ln>
                <a:solidFill>
                  <a:srgbClr val="00B050"/>
                </a:solidFill>
                <a:effectLst/>
                <a:uLnTx/>
                <a:uFillTx/>
              </a:rPr>
              <a:t> </a:t>
            </a:r>
            <a:r>
              <a:rPr kumimoji="0" lang="en-US" sz="2000" b="1" i="0" u="none" strike="noStrike" kern="0" cap="none" spc="0" normalizeH="0" baseline="0" noProof="0" dirty="0" err="1">
                <a:ln>
                  <a:noFill/>
                </a:ln>
                <a:solidFill>
                  <a:srgbClr val="00B050"/>
                </a:solidFill>
                <a:effectLst/>
                <a:uLnTx/>
                <a:uFillTx/>
              </a:rPr>
              <a:t>phế</a:t>
            </a:r>
            <a:r>
              <a:rPr kumimoji="0" lang="en-US" sz="2000" b="1" i="0" u="none" strike="noStrike" kern="0" cap="none" spc="0" normalizeH="0" baseline="0" noProof="0" dirty="0">
                <a:ln>
                  <a:noFill/>
                </a:ln>
                <a:solidFill>
                  <a:srgbClr val="00B050"/>
                </a:solidFill>
                <a:effectLst/>
                <a:uLnTx/>
                <a:uFillTx/>
              </a:rPr>
              <a:t> </a:t>
            </a:r>
            <a:r>
              <a:rPr kumimoji="0" lang="en-US" sz="2000" b="1" i="0" u="none" strike="noStrike" kern="0" cap="none" spc="0" normalizeH="0" baseline="0" noProof="0" dirty="0" err="1">
                <a:ln>
                  <a:noFill/>
                </a:ln>
                <a:solidFill>
                  <a:srgbClr val="00B050"/>
                </a:solidFill>
                <a:effectLst/>
                <a:uLnTx/>
                <a:uFillTx/>
              </a:rPr>
              <a:t>quản</a:t>
            </a:r>
            <a:r>
              <a:rPr kumimoji="0" lang="en-US" sz="2000" b="1" i="0" u="none" strike="noStrike" kern="0" cap="none" spc="0" normalizeH="0" baseline="0" noProof="0" dirty="0">
                <a:ln>
                  <a:noFill/>
                </a:ln>
                <a:solidFill>
                  <a:srgbClr val="00B050"/>
                </a:solidFill>
                <a:effectLst/>
                <a:uLnTx/>
                <a:uFillTx/>
              </a:rPr>
              <a:t>/ </a:t>
            </a:r>
            <a:r>
              <a:rPr kumimoji="0" lang="en-US" sz="2000" b="1" i="0" u="none" strike="noStrike" kern="0" cap="none" spc="0" normalizeH="0" baseline="0" noProof="0" dirty="0" err="1">
                <a:ln>
                  <a:noFill/>
                </a:ln>
                <a:solidFill>
                  <a:srgbClr val="00B050"/>
                </a:solidFill>
                <a:effectLst/>
                <a:uLnTx/>
                <a:uFillTx/>
              </a:rPr>
              <a:t>đợt</a:t>
            </a:r>
            <a:r>
              <a:rPr kumimoji="0" lang="en-US" sz="2000" b="1" i="0" u="none" strike="noStrike" kern="0" cap="none" spc="0" normalizeH="0" baseline="0" noProof="0" dirty="0">
                <a:ln>
                  <a:noFill/>
                </a:ln>
                <a:solidFill>
                  <a:srgbClr val="00B050"/>
                </a:solidFill>
                <a:effectLst/>
                <a:uLnTx/>
                <a:uFillTx/>
              </a:rPr>
              <a:t> </a:t>
            </a:r>
            <a:r>
              <a:rPr kumimoji="0" lang="en-US" sz="2000" b="1" i="0" u="none" strike="noStrike" kern="0" cap="none" spc="0" normalizeH="0" baseline="0" noProof="0" dirty="0" err="1">
                <a:ln>
                  <a:noFill/>
                </a:ln>
                <a:solidFill>
                  <a:srgbClr val="00B050"/>
                </a:solidFill>
                <a:effectLst/>
                <a:uLnTx/>
                <a:uFillTx/>
              </a:rPr>
              <a:t>cấp</a:t>
            </a:r>
            <a:endParaRPr kumimoji="0" lang="en-US" sz="2000" b="1" i="0" u="none" strike="noStrike" kern="0" cap="none" spc="0" normalizeH="0" baseline="0" noProof="0" dirty="0">
              <a:ln>
                <a:noFill/>
              </a:ln>
              <a:solidFill>
                <a:srgbClr val="00B050"/>
              </a:solidFill>
              <a:effectLst/>
              <a:uLnTx/>
              <a:uFillTx/>
            </a:endParaRPr>
          </a:p>
        </p:txBody>
      </p:sp>
      <p:sp>
        <p:nvSpPr>
          <p:cNvPr id="42" name="Title 41">
            <a:extLst>
              <a:ext uri="{FF2B5EF4-FFF2-40B4-BE49-F238E27FC236}">
                <a16:creationId xmlns:a16="http://schemas.microsoft.com/office/drawing/2014/main" id="{1D6FEC57-452C-4C88-BB1C-F2FE306F2001}"/>
              </a:ext>
            </a:extLst>
          </p:cNvPr>
          <p:cNvSpPr>
            <a:spLocks noGrp="1"/>
          </p:cNvSpPr>
          <p:nvPr>
            <p:ph type="title"/>
          </p:nvPr>
        </p:nvSpPr>
        <p:spPr/>
        <p:txBody>
          <a:bodyPr/>
          <a:lstStyle/>
          <a:p>
            <a:r>
              <a:rPr lang="vi-VN" dirty="0"/>
              <a:t>HẬU QUẢ ĐỢT CẤP COPD</a:t>
            </a:r>
          </a:p>
        </p:txBody>
      </p:sp>
      <p:sp>
        <p:nvSpPr>
          <p:cNvPr id="44" name="Text Placeholder 43">
            <a:extLst>
              <a:ext uri="{FF2B5EF4-FFF2-40B4-BE49-F238E27FC236}">
                <a16:creationId xmlns:a16="http://schemas.microsoft.com/office/drawing/2014/main" id="{72A1EB85-EEE7-4BD2-87A8-59940D238CC8}"/>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2975848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1.">
            <a:extLst>
              <a:ext uri="{FF2B5EF4-FFF2-40B4-BE49-F238E27FC236}">
                <a16:creationId xmlns:a16="http://schemas.microsoft.com/office/drawing/2014/main" id="{1005BF35-3B93-4326-BEDE-5A6C3168E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4" y="1791670"/>
            <a:ext cx="6734175" cy="42290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C16FFE-0972-444E-9E7F-1EAC71D6F829}"/>
              </a:ext>
            </a:extLst>
          </p:cNvPr>
          <p:cNvSpPr txBox="1"/>
          <p:nvPr/>
        </p:nvSpPr>
        <p:spPr>
          <a:xfrm>
            <a:off x="8010525" y="6467961"/>
            <a:ext cx="366712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Am J </a:t>
            </a:r>
            <a:r>
              <a:rPr kumimoji="0" lang="en-US" sz="1000" b="0" i="0" u="none" strike="noStrike" kern="0" cap="none" spc="0" normalizeH="0" baseline="0" noProof="0" dirty="0" err="1">
                <a:ln>
                  <a:noFill/>
                </a:ln>
                <a:solidFill>
                  <a:srgbClr val="000000"/>
                </a:solidFill>
                <a:effectLst/>
                <a:uLnTx/>
                <a:uFillTx/>
              </a:rPr>
              <a:t>Physiol</a:t>
            </a:r>
            <a:r>
              <a:rPr kumimoji="0" lang="en-US" sz="1000" b="0" i="0" u="none" strike="noStrike" kern="0" cap="none" spc="0" normalizeH="0" baseline="0" noProof="0" dirty="0">
                <a:ln>
                  <a:noFill/>
                </a:ln>
                <a:solidFill>
                  <a:srgbClr val="000000"/>
                </a:solidFill>
                <a:effectLst/>
                <a:uLnTx/>
                <a:uFillTx/>
              </a:rPr>
              <a:t> Lung Cell Mol Physiol303: L953–L955, 2012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doi:10.1152/ajplung.00303.2012</a:t>
            </a:r>
          </a:p>
        </p:txBody>
      </p:sp>
      <p:sp>
        <p:nvSpPr>
          <p:cNvPr id="5" name="Title 4">
            <a:extLst>
              <a:ext uri="{FF2B5EF4-FFF2-40B4-BE49-F238E27FC236}">
                <a16:creationId xmlns:a16="http://schemas.microsoft.com/office/drawing/2014/main" id="{93A87561-B179-4E9B-BED8-7FA34F83C09D}"/>
              </a:ext>
            </a:extLst>
          </p:cNvPr>
          <p:cNvSpPr>
            <a:spLocks noGrp="1"/>
          </p:cNvSpPr>
          <p:nvPr>
            <p:ph type="title"/>
          </p:nvPr>
        </p:nvSpPr>
        <p:spPr>
          <a:xfrm>
            <a:off x="515937" y="67723"/>
            <a:ext cx="11160124" cy="769545"/>
          </a:xfrm>
        </p:spPr>
        <p:txBody>
          <a:bodyPr>
            <a:noAutofit/>
          </a:bodyPr>
          <a:lstStyle/>
          <a:p>
            <a:r>
              <a:rPr lang="vi-VN" sz="2800" dirty="0"/>
              <a:t>Thuốc giãn phế quản tác dụng ngắn- then chốt trong xử trí đợt cấp COPD</a:t>
            </a:r>
          </a:p>
        </p:txBody>
      </p:sp>
      <p:sp>
        <p:nvSpPr>
          <p:cNvPr id="7" name="Text Placeholder 6">
            <a:extLst>
              <a:ext uri="{FF2B5EF4-FFF2-40B4-BE49-F238E27FC236}">
                <a16:creationId xmlns:a16="http://schemas.microsoft.com/office/drawing/2014/main" id="{B94033DE-D0CA-4758-8A49-3842695DE161}"/>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4274888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249014-2071-405A-86A6-52CE50D5938A}"/>
              </a:ext>
            </a:extLst>
          </p:cNvPr>
          <p:cNvGrpSpPr/>
          <p:nvPr/>
        </p:nvGrpSpPr>
        <p:grpSpPr>
          <a:xfrm>
            <a:off x="1228177" y="1792366"/>
            <a:ext cx="7405057" cy="4493453"/>
            <a:chOff x="2329493" y="1457944"/>
            <a:chExt cx="7399664" cy="4724402"/>
          </a:xfrm>
        </p:grpSpPr>
        <p:pic>
          <p:nvPicPr>
            <p:cNvPr id="3" name="Picture 2">
              <a:extLst>
                <a:ext uri="{FF2B5EF4-FFF2-40B4-BE49-F238E27FC236}">
                  <a16:creationId xmlns:a16="http://schemas.microsoft.com/office/drawing/2014/main" id="{B4861D1A-B696-4BE2-A548-48B17D4410F4}"/>
                </a:ext>
              </a:extLst>
            </p:cNvPr>
            <p:cNvPicPr>
              <a:picLocks noChangeAspect="1"/>
            </p:cNvPicPr>
            <p:nvPr/>
          </p:nvPicPr>
          <p:blipFill>
            <a:blip r:embed="rId3"/>
            <a:stretch>
              <a:fillRect/>
            </a:stretch>
          </p:blipFill>
          <p:spPr>
            <a:xfrm>
              <a:off x="2329493" y="1457944"/>
              <a:ext cx="7399664" cy="4724402"/>
            </a:xfrm>
            <a:prstGeom prst="rect">
              <a:avLst/>
            </a:prstGeom>
          </p:spPr>
        </p:pic>
        <p:sp>
          <p:nvSpPr>
            <p:cNvPr id="4" name="TextBox 3">
              <a:extLst>
                <a:ext uri="{FF2B5EF4-FFF2-40B4-BE49-F238E27FC236}">
                  <a16:creationId xmlns:a16="http://schemas.microsoft.com/office/drawing/2014/main" id="{9CDA9FDB-AD87-4F33-99A5-BB16D0C376B0}"/>
                </a:ext>
              </a:extLst>
            </p:cNvPr>
            <p:cNvSpPr txBox="1"/>
            <p:nvPr/>
          </p:nvSpPr>
          <p:spPr>
            <a:xfrm>
              <a:off x="5181600" y="5064300"/>
              <a:ext cx="2162175" cy="335756"/>
            </a:xfrm>
            <a:prstGeom prst="rect">
              <a:avLst/>
            </a:prstGeom>
            <a:solidFill>
              <a:srgbClr val="EBEBEB"/>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rPr>
                <a:t>Albu</a:t>
              </a:r>
              <a:r>
                <a:rPr kumimoji="0" lang="en-US" sz="1600" b="1" i="0" u="none" strike="noStrike" kern="0" cap="none" spc="0" normalizeH="0" baseline="0" noProof="0" dirty="0">
                  <a:ln>
                    <a:noFill/>
                  </a:ln>
                  <a:solidFill>
                    <a:prstClr val="black"/>
                  </a:solidFill>
                  <a:effectLst/>
                  <a:uLnTx/>
                  <a:uFillTx/>
                </a:rPr>
                <a:t>/</a:t>
              </a:r>
              <a:r>
                <a:rPr kumimoji="0" lang="en-US" sz="1600" b="1" i="0" u="none" strike="noStrike" kern="0" cap="none" spc="0" normalizeH="0" baseline="0" noProof="0" dirty="0" err="1">
                  <a:ln>
                    <a:noFill/>
                  </a:ln>
                  <a:solidFill>
                    <a:prstClr val="black"/>
                  </a:solidFill>
                  <a:effectLst/>
                  <a:uLnTx/>
                  <a:uFillTx/>
                </a:rPr>
                <a:t>Ipra</a:t>
              </a:r>
              <a:r>
                <a:rPr kumimoji="0" lang="en-US" sz="1600" b="1" i="0" u="none" strike="noStrike" kern="0" cap="none" spc="0" normalizeH="0" baseline="0" noProof="0" dirty="0">
                  <a:ln>
                    <a:noFill/>
                  </a:ln>
                  <a:solidFill>
                    <a:prstClr val="black"/>
                  </a:solidFill>
                  <a:effectLst/>
                  <a:uLnTx/>
                  <a:uFillTx/>
                </a:rPr>
                <a:t> 2,5/0,5 mg</a:t>
              </a:r>
            </a:p>
          </p:txBody>
        </p:sp>
      </p:grpSp>
      <p:sp>
        <p:nvSpPr>
          <p:cNvPr id="5" name="TextBox 4">
            <a:extLst>
              <a:ext uri="{FF2B5EF4-FFF2-40B4-BE49-F238E27FC236}">
                <a16:creationId xmlns:a16="http://schemas.microsoft.com/office/drawing/2014/main" id="{E5F853C5-BD9A-405F-AAEA-C3387F635AAA}"/>
              </a:ext>
            </a:extLst>
          </p:cNvPr>
          <p:cNvSpPr txBox="1"/>
          <p:nvPr/>
        </p:nvSpPr>
        <p:spPr>
          <a:xfrm>
            <a:off x="5479793" y="6273376"/>
            <a:ext cx="480060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Giờ</a:t>
            </a:r>
            <a:r>
              <a:rPr kumimoji="0" lang="en-US" sz="1600" b="0" i="0" u="none" strike="noStrike" kern="0" cap="none" spc="0" normalizeH="0" baseline="0" noProof="0" dirty="0">
                <a:ln>
                  <a:noFill/>
                </a:ln>
                <a:solidFill>
                  <a:prstClr val="black"/>
                </a:solidFill>
                <a:effectLst/>
                <a:uLnTx/>
                <a:uFillTx/>
              </a:rPr>
              <a:t> </a:t>
            </a:r>
            <a:r>
              <a:rPr kumimoji="0" lang="en-US" sz="1600" b="0" i="0" u="none" strike="noStrike" kern="0" cap="none" spc="0" normalizeH="0" baseline="0" noProof="0" dirty="0" err="1">
                <a:ln>
                  <a:noFill/>
                </a:ln>
                <a:solidFill>
                  <a:prstClr val="black"/>
                </a:solidFill>
                <a:effectLst/>
                <a:uLnTx/>
                <a:uFillTx/>
              </a:rPr>
              <a:t>sau</a:t>
            </a:r>
            <a:r>
              <a:rPr kumimoji="0" lang="en-US" sz="1600" b="0" i="0" u="none" strike="noStrike" kern="0" cap="none" spc="0" normalizeH="0" baseline="0" noProof="0" dirty="0">
                <a:ln>
                  <a:noFill/>
                </a:ln>
                <a:solidFill>
                  <a:prstClr val="black"/>
                </a:solidFill>
                <a:effectLst/>
                <a:uLnTx/>
                <a:uFillTx/>
              </a:rPr>
              <a:t> </a:t>
            </a:r>
            <a:r>
              <a:rPr kumimoji="0" lang="en-US" sz="1600" b="0" i="0" u="none" strike="noStrike" kern="0" cap="none" spc="0" normalizeH="0" baseline="0" noProof="0" dirty="0" err="1">
                <a:ln>
                  <a:noFill/>
                </a:ln>
                <a:solidFill>
                  <a:prstClr val="black"/>
                </a:solidFill>
                <a:effectLst/>
                <a:uLnTx/>
                <a:uFillTx/>
              </a:rPr>
              <a:t>phun</a:t>
            </a:r>
            <a:r>
              <a:rPr kumimoji="0" lang="en-US" sz="1600" b="0" i="0" u="none" strike="noStrike" kern="0" cap="none" spc="0" normalizeH="0" baseline="0" noProof="0" dirty="0">
                <a:ln>
                  <a:noFill/>
                </a:ln>
                <a:solidFill>
                  <a:prstClr val="black"/>
                </a:solidFill>
                <a:effectLst/>
                <a:uLnTx/>
                <a:uFillTx/>
              </a:rPr>
              <a:t> </a:t>
            </a:r>
            <a:r>
              <a:rPr kumimoji="0" lang="en-US" sz="1600" b="0" i="0" u="none" strike="noStrike" kern="0" cap="none" spc="0" normalizeH="0" baseline="0" noProof="0" dirty="0" err="1">
                <a:ln>
                  <a:noFill/>
                </a:ln>
                <a:solidFill>
                  <a:prstClr val="black"/>
                </a:solidFill>
                <a:effectLst/>
                <a:uLnTx/>
                <a:uFillTx/>
              </a:rPr>
              <a:t>khí</a:t>
            </a:r>
            <a:r>
              <a:rPr kumimoji="0" lang="en-US" sz="1600" b="0" i="0" u="none" strike="noStrike" kern="0" cap="none" spc="0" normalizeH="0" baseline="0" noProof="0" dirty="0">
                <a:ln>
                  <a:noFill/>
                </a:ln>
                <a:solidFill>
                  <a:prstClr val="black"/>
                </a:solidFill>
                <a:effectLst/>
                <a:uLnTx/>
                <a:uFillTx/>
              </a:rPr>
              <a:t> dung</a:t>
            </a:r>
          </a:p>
        </p:txBody>
      </p:sp>
      <p:sp>
        <p:nvSpPr>
          <p:cNvPr id="6" name="TextBox 5">
            <a:extLst>
              <a:ext uri="{FF2B5EF4-FFF2-40B4-BE49-F238E27FC236}">
                <a16:creationId xmlns:a16="http://schemas.microsoft.com/office/drawing/2014/main" id="{A3DA803C-55C0-4030-9818-297CFF1F7278}"/>
              </a:ext>
            </a:extLst>
          </p:cNvPr>
          <p:cNvSpPr txBox="1"/>
          <p:nvPr/>
        </p:nvSpPr>
        <p:spPr>
          <a:xfrm rot="16200000">
            <a:off x="-1949990" y="3854426"/>
            <a:ext cx="594360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rPr>
              <a:t>Thay</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đổi</a:t>
            </a:r>
            <a:r>
              <a:rPr kumimoji="0" lang="en-US" sz="1800" b="0" i="0" u="none" strike="noStrike" kern="0" cap="none" spc="0" normalizeH="0" baseline="0" noProof="0" dirty="0">
                <a:ln>
                  <a:noFill/>
                </a:ln>
                <a:solidFill>
                  <a:prstClr val="black"/>
                </a:solidFill>
                <a:effectLst/>
                <a:uLnTx/>
                <a:uFillTx/>
              </a:rPr>
              <a:t> FEV1 </a:t>
            </a:r>
            <a:r>
              <a:rPr kumimoji="0" lang="en-US" sz="1800" b="0" i="0" u="none" strike="noStrike" kern="0" cap="none" spc="0" normalizeH="0" baseline="0" noProof="0" dirty="0" err="1">
                <a:ln>
                  <a:noFill/>
                </a:ln>
                <a:solidFill>
                  <a:prstClr val="black"/>
                </a:solidFill>
                <a:effectLst/>
                <a:uLnTx/>
                <a:uFillTx/>
              </a:rPr>
              <a:t>đỉnh</a:t>
            </a:r>
            <a:r>
              <a:rPr kumimoji="0" lang="en-US" sz="1800" b="0" i="0" u="none" strike="noStrike" kern="0" cap="none" spc="0" normalizeH="0" baseline="0" noProof="0" dirty="0">
                <a:ln>
                  <a:noFill/>
                </a:ln>
                <a:solidFill>
                  <a:prstClr val="black"/>
                </a:solidFill>
                <a:effectLst/>
                <a:uLnTx/>
                <a:uFillTx/>
              </a:rPr>
              <a:t> so </a:t>
            </a:r>
            <a:r>
              <a:rPr kumimoji="0" lang="en-US" sz="1800" b="0" i="0" u="none" strike="noStrike" kern="0" cap="none" spc="0" normalizeH="0" baseline="0" noProof="0" dirty="0" err="1">
                <a:ln>
                  <a:noFill/>
                </a:ln>
                <a:solidFill>
                  <a:prstClr val="black"/>
                </a:solidFill>
                <a:effectLst/>
                <a:uLnTx/>
                <a:uFillTx/>
              </a:rPr>
              <a:t>với</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trước</a:t>
            </a:r>
            <a:r>
              <a:rPr kumimoji="0" lang="en-US" sz="1800" b="0" i="0" u="none" strike="noStrike" kern="0" cap="none" spc="0" normalizeH="0" baseline="0" noProof="0" dirty="0">
                <a:ln>
                  <a:noFill/>
                </a:ln>
                <a:solidFill>
                  <a:prstClr val="black"/>
                </a:solidFill>
                <a:effectLst/>
                <a:uLnTx/>
                <a:uFillTx/>
              </a:rPr>
              <a:t> PKD (L)</a:t>
            </a:r>
          </a:p>
        </p:txBody>
      </p:sp>
      <p:sp>
        <p:nvSpPr>
          <p:cNvPr id="7" name="TextBox 6">
            <a:extLst>
              <a:ext uri="{FF2B5EF4-FFF2-40B4-BE49-F238E27FC236}">
                <a16:creationId xmlns:a16="http://schemas.microsoft.com/office/drawing/2014/main" id="{0522C63D-96C6-4B78-805B-B25D1B48CA25}"/>
              </a:ext>
            </a:extLst>
          </p:cNvPr>
          <p:cNvSpPr txBox="1"/>
          <p:nvPr/>
        </p:nvSpPr>
        <p:spPr>
          <a:xfrm>
            <a:off x="9048751" y="6658724"/>
            <a:ext cx="3028950"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Gross N., et al. Respiration 1998;65:354–362</a:t>
            </a:r>
          </a:p>
        </p:txBody>
      </p:sp>
      <p:sp>
        <p:nvSpPr>
          <p:cNvPr id="9" name="Oval 8">
            <a:extLst>
              <a:ext uri="{FF2B5EF4-FFF2-40B4-BE49-F238E27FC236}">
                <a16:creationId xmlns:a16="http://schemas.microsoft.com/office/drawing/2014/main" id="{1FC296CC-250B-4D42-8786-2783B8018051}"/>
              </a:ext>
            </a:extLst>
          </p:cNvPr>
          <p:cNvSpPr/>
          <p:nvPr/>
        </p:nvSpPr>
        <p:spPr>
          <a:xfrm>
            <a:off x="8716526" y="2470144"/>
            <a:ext cx="3305081" cy="3044379"/>
          </a:xfrm>
          <a:prstGeom prst="ellipse">
            <a:avLst/>
          </a:prstGeom>
          <a:solidFill>
            <a:srgbClr val="549E39">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817707-A515-439F-B5C3-F1F837833B55}"/>
              </a:ext>
            </a:extLst>
          </p:cNvPr>
          <p:cNvSpPr txBox="1"/>
          <p:nvPr/>
        </p:nvSpPr>
        <p:spPr>
          <a:xfrm>
            <a:off x="8716526" y="3377372"/>
            <a:ext cx="3323594"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Ipratropium/Salbutamol </a:t>
            </a:r>
            <a:r>
              <a:rPr kumimoji="0" lang="en-US" sz="2000" b="1" i="0" u="none" strike="noStrike" kern="0" cap="none" spc="0" normalizeH="0" baseline="0" noProof="0" dirty="0" err="1">
                <a:ln>
                  <a:noFill/>
                </a:ln>
                <a:solidFill>
                  <a:prstClr val="black"/>
                </a:solidFill>
                <a:effectLst/>
                <a:uLnTx/>
                <a:uFillTx/>
              </a:rPr>
              <a:t>cải</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thiện</a:t>
            </a:r>
            <a:r>
              <a:rPr kumimoji="0" lang="en-US" sz="2000" b="1" i="0" u="none" strike="noStrike" kern="0" cap="none" spc="0" normalizeH="0" baseline="0" noProof="0" dirty="0">
                <a:ln>
                  <a:noFill/>
                </a:ln>
                <a:solidFill>
                  <a:prstClr val="black"/>
                </a:solidFill>
                <a:effectLst/>
                <a:uLnTx/>
                <a:uFillTx/>
              </a:rPr>
              <a:t> FEV1 </a:t>
            </a:r>
            <a:r>
              <a:rPr kumimoji="0" lang="en-US" sz="2000" b="1" i="0" u="none" strike="noStrike" kern="0" cap="none" spc="0" normalizeH="0" baseline="0" noProof="0" dirty="0" err="1">
                <a:ln>
                  <a:noFill/>
                </a:ln>
                <a:solidFill>
                  <a:prstClr val="black"/>
                </a:solidFill>
                <a:effectLst/>
                <a:uLnTx/>
                <a:uFillTx/>
              </a:rPr>
              <a:t>hơn</a:t>
            </a:r>
            <a:r>
              <a:rPr kumimoji="0" lang="en-US" sz="2000" b="1" i="0" u="none" strike="noStrike" kern="0" cap="none" spc="0" normalizeH="0" baseline="0" noProof="0" dirty="0">
                <a:ln>
                  <a:noFill/>
                </a:ln>
                <a:solidFill>
                  <a:prstClr val="black"/>
                </a:solidFill>
                <a:effectLst/>
                <a:uLnTx/>
                <a:uFillTx/>
              </a:rPr>
              <a:t> 23.6% vs Salbutamol </a:t>
            </a:r>
            <a:r>
              <a:rPr kumimoji="0" lang="en-US" sz="2000" b="1" i="0" u="none" strike="noStrike" kern="0" cap="none" spc="0" normalizeH="0" baseline="0" noProof="0" dirty="0" err="1">
                <a:ln>
                  <a:noFill/>
                </a:ln>
                <a:solidFill>
                  <a:prstClr val="black"/>
                </a:solidFill>
                <a:effectLst/>
                <a:uLnTx/>
                <a:uFillTx/>
              </a:rPr>
              <a:t>đơn</a:t>
            </a:r>
            <a:r>
              <a:rPr kumimoji="0" lang="en-US" sz="2000" b="1"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err="1">
                <a:ln>
                  <a:noFill/>
                </a:ln>
                <a:solidFill>
                  <a:prstClr val="black"/>
                </a:solidFill>
                <a:effectLst/>
                <a:uLnTx/>
                <a:uFillTx/>
              </a:rPr>
              <a:t>trị</a:t>
            </a:r>
            <a:endParaRPr kumimoji="0" lang="en-US" sz="20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(p&lt;0.001)</a:t>
            </a:r>
          </a:p>
        </p:txBody>
      </p:sp>
      <p:sp>
        <p:nvSpPr>
          <p:cNvPr id="11" name="TextBox 10">
            <a:extLst>
              <a:ext uri="{FF2B5EF4-FFF2-40B4-BE49-F238E27FC236}">
                <a16:creationId xmlns:a16="http://schemas.microsoft.com/office/drawing/2014/main" id="{9CD5DE52-D026-4B50-83AB-2A0C68AFFF31}"/>
              </a:ext>
            </a:extLst>
          </p:cNvPr>
          <p:cNvSpPr txBox="1"/>
          <p:nvPr/>
        </p:nvSpPr>
        <p:spPr>
          <a:xfrm>
            <a:off x="3189084" y="4306157"/>
            <a:ext cx="1231622" cy="369332"/>
          </a:xfrm>
          <a:prstGeom prst="rect">
            <a:avLst/>
          </a:prstGeom>
          <a:noFill/>
        </p:spPr>
        <p:txBody>
          <a:bodyPr wrap="square" rtlCol="0">
            <a:spAutoFit/>
          </a:bodyPr>
          <a:lstStyle/>
          <a:p>
            <a:r>
              <a:rPr lang="en-US" b="1" dirty="0"/>
              <a:t>n = 863 </a:t>
            </a:r>
          </a:p>
        </p:txBody>
      </p:sp>
      <p:sp>
        <p:nvSpPr>
          <p:cNvPr id="12" name="Title 11">
            <a:extLst>
              <a:ext uri="{FF2B5EF4-FFF2-40B4-BE49-F238E27FC236}">
                <a16:creationId xmlns:a16="http://schemas.microsoft.com/office/drawing/2014/main" id="{117964FD-EA0E-44C3-A019-913F52894F53}"/>
              </a:ext>
            </a:extLst>
          </p:cNvPr>
          <p:cNvSpPr>
            <a:spLocks noGrp="1"/>
          </p:cNvSpPr>
          <p:nvPr>
            <p:ph type="title"/>
          </p:nvPr>
        </p:nvSpPr>
        <p:spPr>
          <a:xfrm>
            <a:off x="515937" y="98402"/>
            <a:ext cx="11160124" cy="769545"/>
          </a:xfrm>
        </p:spPr>
        <p:txBody>
          <a:bodyPr>
            <a:noAutofit/>
          </a:bodyPr>
          <a:lstStyle/>
          <a:p>
            <a:r>
              <a:rPr lang="vi-VN" sz="3600" dirty="0"/>
              <a:t>Khí dung Ipratropium/Salbutamol giúp cải thiện sớm FEV1</a:t>
            </a:r>
          </a:p>
        </p:txBody>
      </p:sp>
      <p:sp>
        <p:nvSpPr>
          <p:cNvPr id="13" name="Content Placeholder 12">
            <a:extLst>
              <a:ext uri="{FF2B5EF4-FFF2-40B4-BE49-F238E27FC236}">
                <a16:creationId xmlns:a16="http://schemas.microsoft.com/office/drawing/2014/main" id="{B995195B-1531-401E-9AD3-ED310911315F}"/>
              </a:ext>
            </a:extLst>
          </p:cNvPr>
          <p:cNvSpPr>
            <a:spLocks noGrp="1"/>
          </p:cNvSpPr>
          <p:nvPr>
            <p:ph idx="1"/>
          </p:nvPr>
        </p:nvSpPr>
        <p:spPr/>
        <p:txBody>
          <a:bodyPr/>
          <a:lstStyle/>
          <a:p>
            <a:endParaRPr lang="vi-VN" dirty="0"/>
          </a:p>
        </p:txBody>
      </p:sp>
      <p:sp>
        <p:nvSpPr>
          <p:cNvPr id="14" name="Text Placeholder 13">
            <a:extLst>
              <a:ext uri="{FF2B5EF4-FFF2-40B4-BE49-F238E27FC236}">
                <a16:creationId xmlns:a16="http://schemas.microsoft.com/office/drawing/2014/main" id="{D3944A8E-7750-4A2B-AFB3-DA79D94F70DE}"/>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4000739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BDB58-1AE4-48AE-868C-75877DD6C021}"/>
              </a:ext>
            </a:extLst>
          </p:cNvPr>
          <p:cNvSpPr txBox="1"/>
          <p:nvPr/>
        </p:nvSpPr>
        <p:spPr>
          <a:xfrm>
            <a:off x="1283813" y="1597583"/>
            <a:ext cx="10125075" cy="1277273"/>
          </a:xfrm>
          <a:prstGeom prst="rect">
            <a:avLst/>
          </a:prstGeom>
          <a:noFill/>
        </p:spPr>
        <p:txBody>
          <a:bodyPr wrap="square">
            <a:spAutoFit/>
          </a:bodyPr>
          <a:lstStyle/>
          <a:p>
            <a:pPr marL="342900" indent="-342900" fontAlgn="auto">
              <a:spcBef>
                <a:spcPts val="0"/>
              </a:spcBef>
              <a:spcAft>
                <a:spcPts val="0"/>
              </a:spcAft>
              <a:buFont typeface="Arial" panose="020B0604020202020204" pitchFamily="34" charset="0"/>
              <a:buChar char="•"/>
              <a:defRPr/>
            </a:pPr>
            <a:r>
              <a:rPr lang="en-US" sz="2400" kern="0" dirty="0" err="1">
                <a:solidFill>
                  <a:prstClr val="black"/>
                </a:solidFill>
                <a:latin typeface="Arial"/>
              </a:rPr>
              <a:t>Nghiên</a:t>
            </a:r>
            <a:r>
              <a:rPr lang="en-US" sz="2400" kern="0" dirty="0">
                <a:solidFill>
                  <a:prstClr val="black"/>
                </a:solidFill>
                <a:latin typeface="Arial"/>
              </a:rPr>
              <a:t> </a:t>
            </a:r>
            <a:r>
              <a:rPr lang="en-US" sz="2400" kern="0" dirty="0" err="1">
                <a:solidFill>
                  <a:prstClr val="black"/>
                </a:solidFill>
                <a:latin typeface="Arial"/>
              </a:rPr>
              <a:t>cứu</a:t>
            </a:r>
            <a:r>
              <a:rPr lang="en-US" sz="2400" kern="0" dirty="0">
                <a:solidFill>
                  <a:prstClr val="black"/>
                </a:solidFill>
                <a:latin typeface="Arial"/>
              </a:rPr>
              <a:t> </a:t>
            </a:r>
            <a:r>
              <a:rPr lang="en-US" sz="2400" kern="0" dirty="0" err="1">
                <a:solidFill>
                  <a:prstClr val="black"/>
                </a:solidFill>
                <a:latin typeface="Arial"/>
              </a:rPr>
              <a:t>ngẫu</a:t>
            </a:r>
            <a:r>
              <a:rPr lang="en-US" sz="2400" kern="0" dirty="0">
                <a:solidFill>
                  <a:prstClr val="black"/>
                </a:solidFill>
                <a:latin typeface="Arial"/>
              </a:rPr>
              <a:t> </a:t>
            </a:r>
            <a:r>
              <a:rPr lang="en-US" sz="2400" kern="0" dirty="0" err="1">
                <a:solidFill>
                  <a:prstClr val="black"/>
                </a:solidFill>
                <a:latin typeface="Arial"/>
              </a:rPr>
              <a:t>nhiên</a:t>
            </a:r>
            <a:r>
              <a:rPr lang="en-US" sz="2400" kern="0" dirty="0">
                <a:solidFill>
                  <a:prstClr val="black"/>
                </a:solidFill>
                <a:latin typeface="Arial"/>
              </a:rPr>
              <a:t> </a:t>
            </a:r>
            <a:r>
              <a:rPr lang="en-US" sz="2400" kern="0" dirty="0" err="1">
                <a:solidFill>
                  <a:prstClr val="black"/>
                </a:solidFill>
                <a:latin typeface="Arial"/>
              </a:rPr>
              <a:t>trên</a:t>
            </a:r>
            <a:r>
              <a:rPr lang="en-US" sz="2400" kern="0" dirty="0">
                <a:solidFill>
                  <a:prstClr val="black"/>
                </a:solidFill>
                <a:latin typeface="Arial"/>
              </a:rPr>
              <a:t> BN COPD </a:t>
            </a:r>
            <a:r>
              <a:rPr lang="en-US" sz="2400" kern="0" dirty="0" err="1">
                <a:solidFill>
                  <a:prstClr val="black"/>
                </a:solidFill>
                <a:latin typeface="Arial"/>
              </a:rPr>
              <a:t>nhập</a:t>
            </a:r>
            <a:r>
              <a:rPr lang="en-US" sz="2400" kern="0" dirty="0">
                <a:solidFill>
                  <a:prstClr val="black"/>
                </a:solidFill>
                <a:latin typeface="Arial"/>
              </a:rPr>
              <a:t> </a:t>
            </a:r>
            <a:r>
              <a:rPr lang="en-US" sz="2400" kern="0" dirty="0" err="1">
                <a:solidFill>
                  <a:prstClr val="black"/>
                </a:solidFill>
                <a:latin typeface="Arial"/>
              </a:rPr>
              <a:t>cấp</a:t>
            </a:r>
            <a:r>
              <a:rPr lang="en-US" sz="2400" kern="0" dirty="0">
                <a:solidFill>
                  <a:prstClr val="black"/>
                </a:solidFill>
                <a:latin typeface="Arial"/>
              </a:rPr>
              <a:t> </a:t>
            </a:r>
            <a:r>
              <a:rPr lang="en-US" sz="2400" kern="0" dirty="0" err="1">
                <a:solidFill>
                  <a:prstClr val="black"/>
                </a:solidFill>
                <a:latin typeface="Arial"/>
              </a:rPr>
              <a:t>cứu</a:t>
            </a:r>
            <a:r>
              <a:rPr lang="en-US" sz="2400" kern="0" dirty="0">
                <a:solidFill>
                  <a:prstClr val="black"/>
                </a:solidFill>
                <a:latin typeface="Arial"/>
              </a:rPr>
              <a:t> </a:t>
            </a:r>
            <a:r>
              <a:rPr lang="en-US" sz="2400" kern="0" dirty="0" err="1">
                <a:solidFill>
                  <a:prstClr val="black"/>
                </a:solidFill>
                <a:latin typeface="Arial"/>
              </a:rPr>
              <a:t>vì</a:t>
            </a:r>
            <a:r>
              <a:rPr lang="en-US" sz="2400" kern="0" dirty="0">
                <a:solidFill>
                  <a:prstClr val="black"/>
                </a:solidFill>
                <a:latin typeface="Arial"/>
              </a:rPr>
              <a:t> </a:t>
            </a:r>
            <a:r>
              <a:rPr lang="en-US" sz="2400" kern="0" dirty="0" err="1">
                <a:solidFill>
                  <a:prstClr val="black"/>
                </a:solidFill>
                <a:latin typeface="Arial"/>
              </a:rPr>
              <a:t>đợt</a:t>
            </a:r>
            <a:r>
              <a:rPr lang="en-US" sz="2400" kern="0" dirty="0">
                <a:solidFill>
                  <a:prstClr val="black"/>
                </a:solidFill>
                <a:latin typeface="Arial"/>
              </a:rPr>
              <a:t> </a:t>
            </a:r>
            <a:r>
              <a:rPr lang="en-US" sz="2400" kern="0" dirty="0" err="1">
                <a:solidFill>
                  <a:prstClr val="black"/>
                </a:solidFill>
                <a:latin typeface="Arial"/>
              </a:rPr>
              <a:t>cấp</a:t>
            </a:r>
            <a:endParaRPr lang="en-US" sz="2400" kern="0" dirty="0">
              <a:solidFill>
                <a:prstClr val="black"/>
              </a:solidFill>
              <a:latin typeface="Arial"/>
            </a:endParaRPr>
          </a:p>
          <a:p>
            <a:pPr marL="342900" indent="-342900" fontAlgn="auto">
              <a:spcBef>
                <a:spcPts val="600"/>
              </a:spcBef>
              <a:spcAft>
                <a:spcPts val="0"/>
              </a:spcAft>
              <a:buFont typeface="Arial" panose="020B0604020202020204" pitchFamily="34" charset="0"/>
              <a:buChar char="•"/>
              <a:defRPr/>
            </a:pPr>
            <a:r>
              <a:rPr lang="en-US" sz="2400" kern="0" dirty="0" err="1">
                <a:solidFill>
                  <a:prstClr val="black"/>
                </a:solidFill>
                <a:latin typeface="Arial"/>
              </a:rPr>
              <a:t>Phối</a:t>
            </a:r>
            <a:r>
              <a:rPr lang="en-US" sz="2400" kern="0" dirty="0">
                <a:solidFill>
                  <a:prstClr val="black"/>
                </a:solidFill>
                <a:latin typeface="Arial"/>
              </a:rPr>
              <a:t> </a:t>
            </a:r>
            <a:r>
              <a:rPr lang="en-US" sz="2400" kern="0" dirty="0" err="1">
                <a:solidFill>
                  <a:prstClr val="black"/>
                </a:solidFill>
                <a:latin typeface="Arial"/>
              </a:rPr>
              <a:t>hợp</a:t>
            </a:r>
            <a:r>
              <a:rPr lang="en-US" sz="2400" kern="0" dirty="0">
                <a:solidFill>
                  <a:prstClr val="black"/>
                </a:solidFill>
                <a:latin typeface="Arial"/>
              </a:rPr>
              <a:t> </a:t>
            </a:r>
            <a:r>
              <a:rPr lang="en-US" sz="2400" b="1" kern="0" dirty="0">
                <a:solidFill>
                  <a:prstClr val="black"/>
                </a:solidFill>
                <a:latin typeface="Arial"/>
              </a:rPr>
              <a:t>Ipratropium + SABA </a:t>
            </a:r>
            <a:r>
              <a:rPr lang="en-US" sz="2400" b="1" kern="0" dirty="0" err="1">
                <a:solidFill>
                  <a:prstClr val="black"/>
                </a:solidFill>
                <a:latin typeface="Arial"/>
              </a:rPr>
              <a:t>giúp</a:t>
            </a:r>
            <a:r>
              <a:rPr lang="en-US" sz="2400" b="1" kern="0" dirty="0">
                <a:solidFill>
                  <a:prstClr val="black"/>
                </a:solidFill>
                <a:latin typeface="Arial"/>
              </a:rPr>
              <a:t> </a:t>
            </a:r>
            <a:r>
              <a:rPr lang="en-US" sz="2400" b="1" kern="0" dirty="0" err="1">
                <a:solidFill>
                  <a:prstClr val="black"/>
                </a:solidFill>
                <a:latin typeface="Arial"/>
              </a:rPr>
              <a:t>giảm</a:t>
            </a:r>
            <a:r>
              <a:rPr lang="en-US" sz="2400" b="1" kern="0" dirty="0">
                <a:solidFill>
                  <a:prstClr val="black"/>
                </a:solidFill>
                <a:latin typeface="Arial"/>
              </a:rPr>
              <a:t> </a:t>
            </a:r>
            <a:r>
              <a:rPr lang="en-US" sz="2400" b="1" kern="0" dirty="0" err="1">
                <a:solidFill>
                  <a:prstClr val="black"/>
                </a:solidFill>
                <a:latin typeface="Arial"/>
              </a:rPr>
              <a:t>thời</a:t>
            </a:r>
            <a:r>
              <a:rPr lang="en-US" sz="2400" b="1" kern="0" dirty="0">
                <a:solidFill>
                  <a:prstClr val="black"/>
                </a:solidFill>
                <a:latin typeface="Arial"/>
              </a:rPr>
              <a:t> </a:t>
            </a:r>
            <a:r>
              <a:rPr lang="en-US" sz="2400" b="1" kern="0" dirty="0" err="1">
                <a:solidFill>
                  <a:prstClr val="black"/>
                </a:solidFill>
                <a:latin typeface="Arial"/>
              </a:rPr>
              <a:t>gian</a:t>
            </a:r>
            <a:r>
              <a:rPr lang="en-US" sz="2400" b="1" kern="0" dirty="0">
                <a:solidFill>
                  <a:prstClr val="black"/>
                </a:solidFill>
                <a:latin typeface="Arial"/>
              </a:rPr>
              <a:t> </a:t>
            </a:r>
            <a:r>
              <a:rPr lang="en-US" sz="2400" b="1" kern="0" dirty="0" err="1">
                <a:solidFill>
                  <a:prstClr val="black"/>
                </a:solidFill>
                <a:latin typeface="Arial"/>
              </a:rPr>
              <a:t>điều</a:t>
            </a:r>
            <a:r>
              <a:rPr lang="en-US" sz="2400" b="1" kern="0" dirty="0">
                <a:solidFill>
                  <a:prstClr val="black"/>
                </a:solidFill>
                <a:latin typeface="Arial"/>
              </a:rPr>
              <a:t> </a:t>
            </a:r>
            <a:r>
              <a:rPr lang="en-US" sz="2400" b="1" kern="0" dirty="0" err="1">
                <a:solidFill>
                  <a:prstClr val="black"/>
                </a:solidFill>
                <a:latin typeface="Arial"/>
              </a:rPr>
              <a:t>trị</a:t>
            </a:r>
            <a:r>
              <a:rPr lang="en-US" sz="2400" b="1" kern="0" dirty="0">
                <a:solidFill>
                  <a:prstClr val="black"/>
                </a:solidFill>
                <a:latin typeface="Arial"/>
              </a:rPr>
              <a:t> </a:t>
            </a:r>
            <a:r>
              <a:rPr lang="en-US" sz="2400" b="1" kern="0" dirty="0" err="1">
                <a:solidFill>
                  <a:prstClr val="black"/>
                </a:solidFill>
                <a:latin typeface="Arial"/>
              </a:rPr>
              <a:t>cấp</a:t>
            </a:r>
            <a:r>
              <a:rPr lang="en-US" sz="2400" b="1" kern="0" dirty="0">
                <a:solidFill>
                  <a:prstClr val="black"/>
                </a:solidFill>
                <a:latin typeface="Arial"/>
              </a:rPr>
              <a:t> </a:t>
            </a:r>
            <a:r>
              <a:rPr lang="en-US" sz="2400" b="1" kern="0" dirty="0" err="1">
                <a:solidFill>
                  <a:prstClr val="black"/>
                </a:solidFill>
                <a:latin typeface="Arial"/>
              </a:rPr>
              <a:t>cứu</a:t>
            </a:r>
            <a:r>
              <a:rPr lang="en-US" sz="2400" b="1" kern="0" dirty="0">
                <a:solidFill>
                  <a:prstClr val="black"/>
                </a:solidFill>
                <a:latin typeface="Arial"/>
              </a:rPr>
              <a:t> </a:t>
            </a:r>
            <a:r>
              <a:rPr lang="en-US" sz="2400" kern="0" dirty="0">
                <a:solidFill>
                  <a:prstClr val="black"/>
                </a:solidFill>
                <a:latin typeface="Arial"/>
              </a:rPr>
              <a:t>so </a:t>
            </a:r>
            <a:r>
              <a:rPr lang="en-US" sz="2400" kern="0" dirty="0" err="1">
                <a:solidFill>
                  <a:prstClr val="black"/>
                </a:solidFill>
                <a:latin typeface="Arial"/>
              </a:rPr>
              <a:t>với</a:t>
            </a:r>
            <a:r>
              <a:rPr lang="en-US" sz="2400" kern="0" dirty="0">
                <a:solidFill>
                  <a:prstClr val="black"/>
                </a:solidFill>
                <a:latin typeface="Arial"/>
              </a:rPr>
              <a:t> SABA (p &lt; 0.05)</a:t>
            </a:r>
          </a:p>
        </p:txBody>
      </p:sp>
      <p:sp>
        <p:nvSpPr>
          <p:cNvPr id="4" name="TextBox 3">
            <a:extLst>
              <a:ext uri="{FF2B5EF4-FFF2-40B4-BE49-F238E27FC236}">
                <a16:creationId xmlns:a16="http://schemas.microsoft.com/office/drawing/2014/main" id="{388DDFC3-3293-422C-9929-F176D4E50891}"/>
              </a:ext>
            </a:extLst>
          </p:cNvPr>
          <p:cNvSpPr txBox="1"/>
          <p:nvPr/>
        </p:nvSpPr>
        <p:spPr>
          <a:xfrm>
            <a:off x="3490059" y="3406496"/>
            <a:ext cx="400110" cy="2971800"/>
          </a:xfrm>
          <a:prstGeom prst="rect">
            <a:avLst/>
          </a:prstGeom>
          <a:noFill/>
        </p:spPr>
        <p:txBody>
          <a:bodyPr vert="vert270" wrap="square" rtlCol="0">
            <a:spAutoFit/>
          </a:bodyPr>
          <a:lstStyle/>
          <a:p>
            <a:pPr algn="ctr" fontAlgn="auto">
              <a:spcBef>
                <a:spcPts val="0"/>
              </a:spcBef>
              <a:spcAft>
                <a:spcPts val="0"/>
              </a:spcAft>
            </a:pPr>
            <a:r>
              <a:rPr lang="en-US" sz="1400" b="1" dirty="0" err="1">
                <a:solidFill>
                  <a:prstClr val="black"/>
                </a:solidFill>
                <a:latin typeface="Arial"/>
              </a:rPr>
              <a:t>Thời</a:t>
            </a:r>
            <a:r>
              <a:rPr lang="en-US" sz="1400" b="1" dirty="0">
                <a:solidFill>
                  <a:prstClr val="black"/>
                </a:solidFill>
                <a:latin typeface="Arial"/>
              </a:rPr>
              <a:t> </a:t>
            </a:r>
            <a:r>
              <a:rPr lang="en-US" sz="1400" b="1" dirty="0" err="1">
                <a:solidFill>
                  <a:prstClr val="black"/>
                </a:solidFill>
                <a:latin typeface="Arial"/>
              </a:rPr>
              <a:t>gian</a:t>
            </a:r>
            <a:r>
              <a:rPr lang="en-US" sz="1400" b="1" dirty="0">
                <a:solidFill>
                  <a:prstClr val="black"/>
                </a:solidFill>
                <a:latin typeface="Arial"/>
              </a:rPr>
              <a:t> </a:t>
            </a:r>
            <a:r>
              <a:rPr lang="en-US" sz="1400" b="1" dirty="0" err="1">
                <a:solidFill>
                  <a:prstClr val="black"/>
                </a:solidFill>
                <a:latin typeface="Arial"/>
              </a:rPr>
              <a:t>điều</a:t>
            </a:r>
            <a:r>
              <a:rPr lang="en-US" sz="1400" b="1" dirty="0">
                <a:solidFill>
                  <a:prstClr val="black"/>
                </a:solidFill>
                <a:latin typeface="Arial"/>
              </a:rPr>
              <a:t> </a:t>
            </a:r>
            <a:r>
              <a:rPr lang="en-US" sz="1400" b="1" dirty="0" err="1">
                <a:solidFill>
                  <a:prstClr val="black"/>
                </a:solidFill>
                <a:latin typeface="Arial"/>
              </a:rPr>
              <a:t>trị</a:t>
            </a:r>
            <a:r>
              <a:rPr lang="en-US" sz="1400" b="1" dirty="0">
                <a:solidFill>
                  <a:prstClr val="black"/>
                </a:solidFill>
                <a:latin typeface="Arial"/>
              </a:rPr>
              <a:t> </a:t>
            </a:r>
            <a:r>
              <a:rPr lang="en-US" sz="1400" b="1" dirty="0" err="1">
                <a:solidFill>
                  <a:prstClr val="black"/>
                </a:solidFill>
                <a:latin typeface="Arial"/>
              </a:rPr>
              <a:t>cấp</a:t>
            </a:r>
            <a:r>
              <a:rPr lang="en-US" sz="1400" b="1" dirty="0">
                <a:solidFill>
                  <a:prstClr val="black"/>
                </a:solidFill>
                <a:latin typeface="Arial"/>
              </a:rPr>
              <a:t> </a:t>
            </a:r>
            <a:r>
              <a:rPr lang="en-US" sz="1400" b="1" dirty="0" err="1">
                <a:solidFill>
                  <a:prstClr val="black"/>
                </a:solidFill>
                <a:latin typeface="Arial"/>
              </a:rPr>
              <a:t>cứu</a:t>
            </a:r>
            <a:r>
              <a:rPr lang="en-US" sz="1400" b="1" dirty="0">
                <a:solidFill>
                  <a:prstClr val="black"/>
                </a:solidFill>
                <a:latin typeface="Arial"/>
              </a:rPr>
              <a:t> (</a:t>
            </a:r>
            <a:r>
              <a:rPr lang="en-US" sz="1400" b="1" dirty="0" err="1">
                <a:solidFill>
                  <a:prstClr val="black"/>
                </a:solidFill>
                <a:latin typeface="Arial"/>
              </a:rPr>
              <a:t>phút</a:t>
            </a:r>
            <a:r>
              <a:rPr lang="en-US" sz="1400" b="1" dirty="0">
                <a:solidFill>
                  <a:prstClr val="black"/>
                </a:solidFill>
                <a:latin typeface="Arial"/>
              </a:rPr>
              <a:t>) </a:t>
            </a:r>
          </a:p>
        </p:txBody>
      </p:sp>
      <p:sp>
        <p:nvSpPr>
          <p:cNvPr id="5" name="TextBox 4">
            <a:extLst>
              <a:ext uri="{FF2B5EF4-FFF2-40B4-BE49-F238E27FC236}">
                <a16:creationId xmlns:a16="http://schemas.microsoft.com/office/drawing/2014/main" id="{232F3E86-BC01-4098-968F-B5BC494F1D28}"/>
              </a:ext>
            </a:extLst>
          </p:cNvPr>
          <p:cNvSpPr txBox="1"/>
          <p:nvPr/>
        </p:nvSpPr>
        <p:spPr>
          <a:xfrm>
            <a:off x="8474472" y="6450798"/>
            <a:ext cx="2934416" cy="369332"/>
          </a:xfrm>
          <a:prstGeom prst="rect">
            <a:avLst/>
          </a:prstGeom>
          <a:noFill/>
        </p:spPr>
        <p:txBody>
          <a:bodyPr wrap="square" rtlCol="0">
            <a:spAutoFit/>
          </a:bodyPr>
          <a:lstStyle/>
          <a:p>
            <a:pPr fontAlgn="auto">
              <a:spcBef>
                <a:spcPts val="0"/>
              </a:spcBef>
              <a:spcAft>
                <a:spcPts val="0"/>
              </a:spcAft>
              <a:defRPr/>
            </a:pPr>
            <a:r>
              <a:rPr lang="en-US" sz="900" kern="0" dirty="0">
                <a:solidFill>
                  <a:srgbClr val="000000"/>
                </a:solidFill>
                <a:latin typeface="Calibri" panose="020F0502020204030204"/>
              </a:rPr>
              <a:t>Shrestha M., et el. Annals of Emergency Medicine. 1991; 20(11):1206–1209. doi:10.1016/s0196-0644(05)81472-6 </a:t>
            </a:r>
          </a:p>
        </p:txBody>
      </p:sp>
      <p:graphicFrame>
        <p:nvGraphicFramePr>
          <p:cNvPr id="6" name="Chart 5">
            <a:extLst>
              <a:ext uri="{FF2B5EF4-FFF2-40B4-BE49-F238E27FC236}">
                <a16:creationId xmlns:a16="http://schemas.microsoft.com/office/drawing/2014/main" id="{476E791C-0712-487C-8410-9A69F675586C}"/>
              </a:ext>
            </a:extLst>
          </p:cNvPr>
          <p:cNvGraphicFramePr/>
          <p:nvPr/>
        </p:nvGraphicFramePr>
        <p:xfrm>
          <a:off x="3826272" y="3063596"/>
          <a:ext cx="46482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BF7F3A72-027B-443F-BBBA-7A56AB4AAC22}"/>
              </a:ext>
            </a:extLst>
          </p:cNvPr>
          <p:cNvSpPr>
            <a:spLocks noGrp="1"/>
          </p:cNvSpPr>
          <p:nvPr>
            <p:ph type="title"/>
          </p:nvPr>
        </p:nvSpPr>
        <p:spPr/>
        <p:txBody>
          <a:bodyPr>
            <a:normAutofit fontScale="90000"/>
          </a:bodyPr>
          <a:lstStyle/>
          <a:p>
            <a:r>
              <a:rPr lang="vi-VN" dirty="0"/>
              <a:t>Phối hợp Ipratropium và SABA trong đợt cấp COPD</a:t>
            </a:r>
          </a:p>
        </p:txBody>
      </p:sp>
      <p:sp>
        <p:nvSpPr>
          <p:cNvPr id="9" name="Text Placeholder 8">
            <a:extLst>
              <a:ext uri="{FF2B5EF4-FFF2-40B4-BE49-F238E27FC236}">
                <a16:creationId xmlns:a16="http://schemas.microsoft.com/office/drawing/2014/main" id="{F8935721-9C3A-40DC-8359-757EBFDD9350}"/>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1285074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FA9175-3050-4243-8310-1BE7FDF7C9A4}"/>
              </a:ext>
            </a:extLst>
          </p:cNvPr>
          <p:cNvSpPr txBox="1"/>
          <p:nvPr/>
        </p:nvSpPr>
        <p:spPr>
          <a:xfrm>
            <a:off x="1735671" y="1653627"/>
            <a:ext cx="8720657" cy="784830"/>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err="1">
                <a:ln>
                  <a:noFill/>
                </a:ln>
                <a:solidFill>
                  <a:prstClr val="black"/>
                </a:solidFill>
                <a:effectLst/>
                <a:uLnTx/>
                <a:uFillTx/>
              </a:rPr>
              <a:t>Tăng</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liều</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và</a:t>
            </a:r>
            <a:r>
              <a:rPr kumimoji="0" lang="en-US" sz="2000" b="0" i="0" u="none" strike="noStrike" kern="0" cap="none" spc="0" normalizeH="0" baseline="0" noProof="0" dirty="0">
                <a:ln>
                  <a:noFill/>
                </a:ln>
                <a:solidFill>
                  <a:prstClr val="black"/>
                </a:solidFill>
                <a:effectLst/>
                <a:uLnTx/>
                <a:uFillTx/>
              </a:rPr>
              <a:t>/</a:t>
            </a:r>
            <a:r>
              <a:rPr kumimoji="0" lang="en-US" sz="2000" b="0" i="0" u="none" strike="noStrike" kern="0" cap="none" spc="0" normalizeH="0" baseline="0" noProof="0" dirty="0" err="1">
                <a:ln>
                  <a:noFill/>
                </a:ln>
                <a:solidFill>
                  <a:prstClr val="black"/>
                </a:solidFill>
                <a:effectLst/>
                <a:uLnTx/>
                <a:uFillTx/>
              </a:rPr>
              <a:t>hoặc</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tần</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suất</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sử</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dụng</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thuốc</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giãn</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phế</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quản</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tác</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dụng</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nhanh</a:t>
            </a:r>
            <a:endParaRPr kumimoji="0" lang="en-US"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err="1">
                <a:ln>
                  <a:noFill/>
                </a:ln>
                <a:solidFill>
                  <a:prstClr val="black"/>
                </a:solidFill>
                <a:effectLst/>
                <a:uLnTx/>
                <a:uFillTx/>
              </a:rPr>
              <a:t>Phối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hợp</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thuốc</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chủ</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vận</a:t>
            </a:r>
            <a:r>
              <a:rPr kumimoji="0" lang="en-US" sz="2000" b="0" i="0" u="none" strike="noStrike" kern="0" cap="none" spc="0" normalizeH="0" baseline="0" noProof="0" dirty="0">
                <a:ln>
                  <a:noFill/>
                </a:ln>
                <a:solidFill>
                  <a:prstClr val="black"/>
                </a:solidFill>
                <a:effectLst/>
                <a:uLnTx/>
                <a:uFillTx/>
              </a:rPr>
              <a:t> beta</a:t>
            </a:r>
            <a:r>
              <a:rPr kumimoji="0" lang="en-US" sz="1400" b="0" i="0" u="none" strike="noStrike" kern="0" cap="none" spc="0" normalizeH="0" baseline="0" noProof="0" dirty="0">
                <a:ln>
                  <a:noFill/>
                </a:ln>
                <a:solidFill>
                  <a:prstClr val="black"/>
                </a:solidFill>
                <a:effectLst/>
                <a:uLnTx/>
                <a:uFillTx/>
              </a:rPr>
              <a:t>2</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và</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kháng</a:t>
            </a:r>
            <a:r>
              <a:rPr kumimoji="0" lang="en-US" sz="2000" b="0" i="0" u="none" strike="noStrike" kern="0" cap="none" spc="0" normalizeH="0" baseline="0" noProof="0" dirty="0">
                <a:ln>
                  <a:noFill/>
                </a:ln>
                <a:solidFill>
                  <a:prstClr val="black"/>
                </a:solidFill>
                <a:effectLst/>
                <a:uLnTx/>
                <a:uFillTx/>
              </a:rPr>
              <a:t> cholinergic</a:t>
            </a:r>
          </a:p>
        </p:txBody>
      </p:sp>
      <p:sp>
        <p:nvSpPr>
          <p:cNvPr id="6" name="TextBox 5">
            <a:extLst>
              <a:ext uri="{FF2B5EF4-FFF2-40B4-BE49-F238E27FC236}">
                <a16:creationId xmlns:a16="http://schemas.microsoft.com/office/drawing/2014/main" id="{25082300-1A75-4C0E-B7EE-892967151233}"/>
              </a:ext>
            </a:extLst>
          </p:cNvPr>
          <p:cNvSpPr txBox="1"/>
          <p:nvPr/>
        </p:nvSpPr>
        <p:spPr>
          <a:xfrm>
            <a:off x="5848351" y="6436504"/>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 page 139</a:t>
            </a:r>
          </a:p>
        </p:txBody>
      </p:sp>
      <p:pic>
        <p:nvPicPr>
          <p:cNvPr id="7" name="Picture 6">
            <a:extLst>
              <a:ext uri="{FF2B5EF4-FFF2-40B4-BE49-F238E27FC236}">
                <a16:creationId xmlns:a16="http://schemas.microsoft.com/office/drawing/2014/main" id="{3B321691-8E75-4D6D-9281-BD61352BF3FD}"/>
              </a:ext>
            </a:extLst>
          </p:cNvPr>
          <p:cNvPicPr>
            <a:picLocks noChangeAspect="1"/>
          </p:cNvPicPr>
          <p:nvPr/>
        </p:nvPicPr>
        <p:blipFill rotWithShape="1">
          <a:blip r:embed="rId2"/>
          <a:srcRect l="4483" t="14770" r="4609" b="39280"/>
          <a:stretch/>
        </p:blipFill>
        <p:spPr bwMode="auto">
          <a:xfrm>
            <a:off x="2989263" y="2485562"/>
            <a:ext cx="6040438" cy="3950942"/>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44597F0-55C6-490D-BDB9-E637E938D7E5}"/>
              </a:ext>
            </a:extLst>
          </p:cNvPr>
          <p:cNvSpPr/>
          <p:nvPr/>
        </p:nvSpPr>
        <p:spPr>
          <a:xfrm>
            <a:off x="3524250" y="4095750"/>
            <a:ext cx="3752850" cy="209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08A3B5-08C4-4829-80D3-9CE1FD33B4DC}"/>
              </a:ext>
            </a:extLst>
          </p:cNvPr>
          <p:cNvSpPr>
            <a:spLocks noGrp="1"/>
          </p:cNvSpPr>
          <p:nvPr>
            <p:ph type="title"/>
          </p:nvPr>
        </p:nvSpPr>
        <p:spPr/>
        <p:txBody>
          <a:bodyPr>
            <a:noAutofit/>
          </a:bodyPr>
          <a:lstStyle/>
          <a:p>
            <a:r>
              <a:rPr lang="vi-VN" sz="3200" dirty="0"/>
              <a:t>GOLD 2023 khuyến cáo phối hợp SAMA/SABA trong xử trí đợt cấp COPD</a:t>
            </a:r>
          </a:p>
        </p:txBody>
      </p:sp>
      <p:sp>
        <p:nvSpPr>
          <p:cNvPr id="5" name="Content Placeholder 4">
            <a:extLst>
              <a:ext uri="{FF2B5EF4-FFF2-40B4-BE49-F238E27FC236}">
                <a16:creationId xmlns:a16="http://schemas.microsoft.com/office/drawing/2014/main" id="{132EE78D-193D-4014-A610-BCB1F66AC92E}"/>
              </a:ext>
            </a:extLst>
          </p:cNvPr>
          <p:cNvSpPr>
            <a:spLocks noGrp="1"/>
          </p:cNvSpPr>
          <p:nvPr>
            <p:ph idx="1"/>
          </p:nvPr>
        </p:nvSpPr>
        <p:spPr/>
        <p:txBody>
          <a:bodyPr/>
          <a:lstStyle/>
          <a:p>
            <a:endParaRPr lang="vi-VN"/>
          </a:p>
        </p:txBody>
      </p:sp>
      <p:sp>
        <p:nvSpPr>
          <p:cNvPr id="9" name="Text Placeholder 8">
            <a:extLst>
              <a:ext uri="{FF2B5EF4-FFF2-40B4-BE49-F238E27FC236}">
                <a16:creationId xmlns:a16="http://schemas.microsoft.com/office/drawing/2014/main" id="{F01919FD-CA89-44EC-B9A9-30FAB080274A}"/>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27400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NỘI DUNG TRÌNH BÀY</a:t>
            </a:r>
          </a:p>
        </p:txBody>
      </p:sp>
      <p:sp>
        <p:nvSpPr>
          <p:cNvPr id="3" name="Content Placeholder 2"/>
          <p:cNvSpPr>
            <a:spLocks noGrp="1"/>
          </p:cNvSpPr>
          <p:nvPr>
            <p:ph idx="1"/>
          </p:nvPr>
        </p:nvSpPr>
        <p:spPr/>
        <p:txBody>
          <a:bodyPr>
            <a:normAutofit/>
          </a:bodyPr>
          <a:lstStyle/>
          <a:p>
            <a:pPr>
              <a:lnSpc>
                <a:spcPct val="150000"/>
              </a:lnSpc>
              <a:buFont typeface="Wingdings" panose="05000000000000000000" pitchFamily="2" charset="2"/>
              <a:buChar char="Ø"/>
            </a:pPr>
            <a:r>
              <a:rPr lang="en-US" sz="2000" b="1" dirty="0" err="1">
                <a:solidFill>
                  <a:srgbClr val="002060"/>
                </a:solidFill>
              </a:rPr>
              <a:t>Cập</a:t>
            </a:r>
            <a:r>
              <a:rPr lang="en-US" sz="2000" b="1" dirty="0">
                <a:solidFill>
                  <a:srgbClr val="002060"/>
                </a:solidFill>
              </a:rPr>
              <a:t> </a:t>
            </a:r>
            <a:r>
              <a:rPr lang="en-US" sz="2000" b="1" dirty="0" err="1">
                <a:solidFill>
                  <a:srgbClr val="002060"/>
                </a:solidFill>
              </a:rPr>
              <a:t>nhật</a:t>
            </a:r>
            <a:r>
              <a:rPr lang="en-US" sz="2000" b="1" dirty="0">
                <a:solidFill>
                  <a:srgbClr val="002060"/>
                </a:solidFill>
              </a:rPr>
              <a:t> GOLD 2023</a:t>
            </a:r>
          </a:p>
          <a:p>
            <a:pPr>
              <a:lnSpc>
                <a:spcPct val="150000"/>
              </a:lnSpc>
              <a:spcBef>
                <a:spcPts val="600"/>
              </a:spcBef>
              <a:buFont typeface="Wingdings" panose="05000000000000000000" pitchFamily="2" charset="2"/>
              <a:buChar char="Ø"/>
            </a:pPr>
            <a:r>
              <a:rPr lang="en-US" b="1" dirty="0">
                <a:solidFill>
                  <a:schemeClr val="bg1">
                    <a:lumMod val="65000"/>
                  </a:schemeClr>
                </a:solidFill>
              </a:rPr>
              <a:t>Vai </a:t>
            </a:r>
            <a:r>
              <a:rPr lang="en-US" b="1" dirty="0" err="1">
                <a:solidFill>
                  <a:schemeClr val="bg1">
                    <a:lumMod val="65000"/>
                  </a:schemeClr>
                </a:solidFill>
              </a:rPr>
              <a:t>trò</a:t>
            </a:r>
            <a:r>
              <a:rPr lang="en-US" b="1" dirty="0">
                <a:solidFill>
                  <a:schemeClr val="bg1">
                    <a:lumMod val="65000"/>
                  </a:schemeClr>
                </a:solidFill>
              </a:rPr>
              <a:t> </a:t>
            </a:r>
            <a:r>
              <a:rPr lang="vi-VN" b="1" dirty="0">
                <a:solidFill>
                  <a:schemeClr val="bg1">
                    <a:lumMod val="65000"/>
                  </a:schemeClr>
                </a:solidFill>
              </a:rPr>
              <a:t>SAMA/SABA trong</a:t>
            </a:r>
            <a:r>
              <a:rPr lang="en-US" b="1" dirty="0">
                <a:solidFill>
                  <a:schemeClr val="bg1">
                    <a:lumMod val="65000"/>
                  </a:schemeClr>
                </a:solidFill>
              </a:rPr>
              <a:t> </a:t>
            </a:r>
            <a:r>
              <a:rPr lang="en-US" b="1" dirty="0" err="1">
                <a:solidFill>
                  <a:schemeClr val="bg1">
                    <a:lumMod val="65000"/>
                  </a:schemeClr>
                </a:solidFill>
              </a:rPr>
              <a:t>điều</a:t>
            </a:r>
            <a:r>
              <a:rPr lang="en-US" b="1" dirty="0">
                <a:solidFill>
                  <a:schemeClr val="bg1">
                    <a:lumMod val="65000"/>
                  </a:schemeClr>
                </a:solidFill>
              </a:rPr>
              <a:t> </a:t>
            </a:r>
            <a:r>
              <a:rPr lang="en-US" b="1" dirty="0" err="1">
                <a:solidFill>
                  <a:schemeClr val="bg1">
                    <a:lumMod val="65000"/>
                  </a:schemeClr>
                </a:solidFill>
              </a:rPr>
              <a:t>trị</a:t>
            </a:r>
            <a:r>
              <a:rPr lang="vi-VN" b="1" dirty="0">
                <a:solidFill>
                  <a:schemeClr val="bg1">
                    <a:lumMod val="65000"/>
                  </a:schemeClr>
                </a:solidFill>
              </a:rPr>
              <a:t> COPD</a:t>
            </a:r>
            <a:endParaRPr lang="en-US" b="1" dirty="0">
              <a:solidFill>
                <a:schemeClr val="bg1">
                  <a:lumMod val="65000"/>
                </a:schemeClr>
              </a:solidFill>
            </a:endParaRPr>
          </a:p>
          <a:p>
            <a:pPr lvl="2">
              <a:lnSpc>
                <a:spcPct val="150000"/>
              </a:lnSpc>
              <a:buFont typeface="Wingdings" panose="05000000000000000000" pitchFamily="2" charset="2"/>
              <a:buChar char="v"/>
            </a:pPr>
            <a:r>
              <a:rPr lang="en-US" sz="2800" b="1" dirty="0"/>
              <a:t> </a:t>
            </a:r>
            <a:r>
              <a:rPr lang="en-US" sz="3200" b="1" dirty="0" err="1">
                <a:solidFill>
                  <a:schemeClr val="bg1">
                    <a:lumMod val="95000"/>
                  </a:schemeClr>
                </a:solidFill>
              </a:rPr>
              <a:t>Giai</a:t>
            </a:r>
            <a:r>
              <a:rPr lang="en-US" sz="3200" b="1" dirty="0">
                <a:solidFill>
                  <a:schemeClr val="bg1">
                    <a:lumMod val="95000"/>
                  </a:schemeClr>
                </a:solidFill>
              </a:rPr>
              <a:t> </a:t>
            </a:r>
            <a:r>
              <a:rPr lang="en-US" sz="3200" b="1" dirty="0" err="1">
                <a:solidFill>
                  <a:schemeClr val="bg1">
                    <a:lumMod val="95000"/>
                  </a:schemeClr>
                </a:solidFill>
              </a:rPr>
              <a:t>đoạn</a:t>
            </a:r>
            <a:r>
              <a:rPr lang="en-US" sz="3200" b="1" dirty="0">
                <a:solidFill>
                  <a:schemeClr val="bg1">
                    <a:lumMod val="95000"/>
                  </a:schemeClr>
                </a:solidFill>
              </a:rPr>
              <a:t> </a:t>
            </a:r>
            <a:r>
              <a:rPr lang="en-US" sz="3200" b="1" dirty="0" err="1">
                <a:solidFill>
                  <a:schemeClr val="bg1">
                    <a:lumMod val="95000"/>
                  </a:schemeClr>
                </a:solidFill>
              </a:rPr>
              <a:t>ổn</a:t>
            </a:r>
            <a:r>
              <a:rPr lang="en-US" sz="3200" b="1" dirty="0">
                <a:solidFill>
                  <a:schemeClr val="bg1">
                    <a:lumMod val="95000"/>
                  </a:schemeClr>
                </a:solidFill>
              </a:rPr>
              <a:t> </a:t>
            </a:r>
            <a:r>
              <a:rPr lang="en-US" sz="3200" b="1" dirty="0" err="1">
                <a:solidFill>
                  <a:schemeClr val="bg1">
                    <a:lumMod val="95000"/>
                  </a:schemeClr>
                </a:solidFill>
              </a:rPr>
              <a:t>định</a:t>
            </a:r>
            <a:endParaRPr lang="en-US" sz="3200" dirty="0">
              <a:solidFill>
                <a:schemeClr val="bg1">
                  <a:lumMod val="95000"/>
                </a:schemeClr>
              </a:solidFill>
            </a:endParaRPr>
          </a:p>
          <a:p>
            <a:pPr lvl="2">
              <a:lnSpc>
                <a:spcPct val="150000"/>
              </a:lnSpc>
              <a:buFont typeface="Wingdings" panose="05000000000000000000" pitchFamily="2" charset="2"/>
              <a:buChar char="v"/>
            </a:pPr>
            <a:r>
              <a:rPr lang="en-US" sz="3200" b="1" dirty="0">
                <a:solidFill>
                  <a:schemeClr val="bg1">
                    <a:lumMod val="95000"/>
                  </a:schemeClr>
                </a:solidFill>
              </a:rPr>
              <a:t> </a:t>
            </a:r>
            <a:r>
              <a:rPr lang="en-US" sz="3200" b="1" dirty="0" err="1">
                <a:solidFill>
                  <a:schemeClr val="bg1">
                    <a:lumMod val="95000"/>
                  </a:schemeClr>
                </a:solidFill>
              </a:rPr>
              <a:t>Đợt</a:t>
            </a:r>
            <a:r>
              <a:rPr lang="en-US" sz="3200" b="1" dirty="0">
                <a:solidFill>
                  <a:schemeClr val="bg1">
                    <a:lumMod val="95000"/>
                  </a:schemeClr>
                </a:solidFill>
              </a:rPr>
              <a:t> </a:t>
            </a:r>
            <a:r>
              <a:rPr lang="en-US" sz="3200" b="1" dirty="0" err="1">
                <a:solidFill>
                  <a:schemeClr val="bg1">
                    <a:lumMod val="95000"/>
                  </a:schemeClr>
                </a:solidFill>
              </a:rPr>
              <a:t>cấp</a:t>
            </a:r>
            <a:r>
              <a:rPr lang="en-US" sz="3200" b="1" dirty="0">
                <a:solidFill>
                  <a:schemeClr val="bg1">
                    <a:lumMod val="95000"/>
                  </a:schemeClr>
                </a:solidFill>
              </a:rPr>
              <a:t> COPD</a:t>
            </a:r>
          </a:p>
        </p:txBody>
      </p:sp>
      <p:sp>
        <p:nvSpPr>
          <p:cNvPr id="4" name="Text Placeholder 3">
            <a:extLst>
              <a:ext uri="{FF2B5EF4-FFF2-40B4-BE49-F238E27FC236}">
                <a16:creationId xmlns:a16="http://schemas.microsoft.com/office/drawing/2014/main" id="{3A3EB3BD-D0A9-42CA-9E72-32D0582EDFE3}"/>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1613158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B5D754-AECF-431A-BD36-6B900FF6148D}"/>
              </a:ext>
            </a:extLst>
          </p:cNvPr>
          <p:cNvSpPr txBox="1"/>
          <p:nvPr/>
        </p:nvSpPr>
        <p:spPr>
          <a:xfrm>
            <a:off x="401327" y="1306611"/>
            <a:ext cx="11389343" cy="3816429"/>
          </a:xfrm>
          <a:prstGeom prst="rect">
            <a:avLst/>
          </a:prstGeom>
          <a:noFill/>
        </p:spPr>
        <p:txBody>
          <a:bodyPr wrap="square" rtlCol="0">
            <a:spAutoFit/>
          </a:bodyPr>
          <a:lstStyle/>
          <a:p>
            <a:pPr marL="342900" marR="0" lvl="0" indent="-342900" algn="just" defTabSz="91440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2060"/>
                </a:solidFill>
                <a:effectLst/>
                <a:uLnTx/>
                <a:uFillTx/>
              </a:rPr>
              <a:t>GOLD 2023 </a:t>
            </a:r>
            <a:r>
              <a:rPr kumimoji="0" lang="en-US" sz="2400" b="1" i="0" u="none" strike="noStrike" kern="0" cap="none" spc="0" normalizeH="0" baseline="0" noProof="0" dirty="0" err="1">
                <a:ln>
                  <a:noFill/>
                </a:ln>
                <a:solidFill>
                  <a:srgbClr val="002060"/>
                </a:solidFill>
                <a:effectLst/>
                <a:uLnTx/>
                <a:uFillTx/>
              </a:rPr>
              <a:t>có</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nhiều</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thay</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đổi</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lớn</a:t>
            </a:r>
            <a:r>
              <a:rPr kumimoji="0" lang="en-US" sz="2400" b="1" i="0" u="none" strike="noStrike" kern="0" cap="none" spc="0" normalizeH="0" baseline="0" noProof="0" dirty="0">
                <a:ln>
                  <a:noFill/>
                </a:ln>
                <a:solidFill>
                  <a:prstClr val="black"/>
                </a:solidFill>
                <a:effectLst/>
                <a:uLnTx/>
                <a:uFillTx/>
              </a:rPr>
              <a:t>:</a:t>
            </a:r>
          </a:p>
          <a:p>
            <a:pPr marL="800100" lvl="1" indent="-342900" algn="just" fontAlgn="auto">
              <a:spcBef>
                <a:spcPts val="600"/>
              </a:spcBef>
              <a:spcAft>
                <a:spcPts val="0"/>
              </a:spcAft>
              <a:buFont typeface="Wingdings" panose="05000000000000000000" pitchFamily="2" charset="2"/>
              <a:buChar char="Ø"/>
            </a:pPr>
            <a:r>
              <a:rPr lang="en-US" sz="2400" kern="0" dirty="0" err="1">
                <a:solidFill>
                  <a:prstClr val="black"/>
                </a:solidFill>
              </a:rPr>
              <a:t>Định</a:t>
            </a:r>
            <a:r>
              <a:rPr lang="en-US" sz="2400" kern="0" dirty="0">
                <a:solidFill>
                  <a:prstClr val="black"/>
                </a:solidFill>
              </a:rPr>
              <a:t> </a:t>
            </a:r>
            <a:r>
              <a:rPr lang="en-US" sz="2400" kern="0" dirty="0" err="1">
                <a:solidFill>
                  <a:prstClr val="black"/>
                </a:solidFill>
              </a:rPr>
              <a:t>nghĩa</a:t>
            </a:r>
            <a:r>
              <a:rPr lang="en-US" sz="2400" kern="0" dirty="0">
                <a:solidFill>
                  <a:prstClr val="black"/>
                </a:solidFill>
              </a:rPr>
              <a:t> </a:t>
            </a:r>
            <a:r>
              <a:rPr lang="en-US" sz="2400" kern="0" dirty="0" err="1">
                <a:solidFill>
                  <a:prstClr val="black"/>
                </a:solidFill>
              </a:rPr>
              <a:t>mới</a:t>
            </a:r>
            <a:r>
              <a:rPr lang="en-US" sz="2400" kern="0" dirty="0">
                <a:solidFill>
                  <a:prstClr val="black"/>
                </a:solidFill>
              </a:rPr>
              <a:t> COPD </a:t>
            </a:r>
            <a:r>
              <a:rPr lang="en-US" sz="2400" kern="0" dirty="0" err="1">
                <a:solidFill>
                  <a:prstClr val="black"/>
                </a:solidFill>
              </a:rPr>
              <a:t>và</a:t>
            </a:r>
            <a:r>
              <a:rPr lang="en-US" sz="2400" kern="0" dirty="0">
                <a:solidFill>
                  <a:prstClr val="black"/>
                </a:solidFill>
              </a:rPr>
              <a:t> </a:t>
            </a:r>
            <a:r>
              <a:rPr lang="en-US" sz="2400" kern="0" dirty="0" err="1">
                <a:solidFill>
                  <a:prstClr val="black"/>
                </a:solidFill>
              </a:rPr>
              <a:t>đợt</a:t>
            </a:r>
            <a:r>
              <a:rPr lang="en-US" sz="2400" kern="0" dirty="0">
                <a:solidFill>
                  <a:prstClr val="black"/>
                </a:solidFill>
              </a:rPr>
              <a:t> </a:t>
            </a:r>
            <a:r>
              <a:rPr lang="en-US" sz="2400" kern="0" dirty="0" err="1">
                <a:solidFill>
                  <a:prstClr val="black"/>
                </a:solidFill>
              </a:rPr>
              <a:t>cấp</a:t>
            </a:r>
            <a:r>
              <a:rPr lang="en-US" sz="2400" kern="0" dirty="0">
                <a:solidFill>
                  <a:prstClr val="black"/>
                </a:solidFill>
              </a:rPr>
              <a:t> COPD</a:t>
            </a:r>
          </a:p>
          <a:p>
            <a:pPr marL="800100" lvl="1" indent="-342900" algn="just" fontAlgn="auto">
              <a:spcBef>
                <a:spcPts val="600"/>
              </a:spcBef>
              <a:spcAft>
                <a:spcPts val="0"/>
              </a:spcAft>
              <a:buFont typeface="Wingdings" panose="05000000000000000000" pitchFamily="2" charset="2"/>
              <a:buChar char="Ø"/>
            </a:pPr>
            <a:r>
              <a:rPr lang="en-US" sz="2400" kern="0" dirty="0" err="1">
                <a:solidFill>
                  <a:prstClr val="black"/>
                </a:solidFill>
              </a:rPr>
              <a:t>Công</a:t>
            </a:r>
            <a:r>
              <a:rPr lang="en-US" sz="2400" kern="0" dirty="0">
                <a:solidFill>
                  <a:prstClr val="black"/>
                </a:solidFill>
              </a:rPr>
              <a:t> </a:t>
            </a:r>
            <a:r>
              <a:rPr lang="en-US" sz="2400" kern="0" dirty="0" err="1">
                <a:solidFill>
                  <a:prstClr val="black"/>
                </a:solidFill>
              </a:rPr>
              <a:t>cụ</a:t>
            </a:r>
            <a:r>
              <a:rPr lang="en-US" sz="2400" kern="0" dirty="0">
                <a:solidFill>
                  <a:prstClr val="black"/>
                </a:solidFill>
              </a:rPr>
              <a:t> ABE</a:t>
            </a:r>
          </a:p>
          <a:p>
            <a:pPr marL="800100" lvl="1" indent="-342900" algn="just" fontAlgn="auto">
              <a:spcBef>
                <a:spcPts val="600"/>
              </a:spcBef>
              <a:spcAft>
                <a:spcPts val="0"/>
              </a:spcAft>
              <a:buFont typeface="Wingdings" panose="05000000000000000000" pitchFamily="2" charset="2"/>
              <a:buChar char="Ø"/>
            </a:pPr>
            <a:r>
              <a:rPr kumimoji="0" lang="en-US" sz="2400" b="0" i="0" u="none" strike="noStrike" kern="0" cap="none" spc="0" normalizeH="0" baseline="0" noProof="0" dirty="0">
                <a:ln>
                  <a:noFill/>
                </a:ln>
                <a:solidFill>
                  <a:prstClr val="black"/>
                </a:solidFill>
                <a:effectLst/>
                <a:uLnTx/>
                <a:uFillTx/>
              </a:rPr>
              <a:t>LAMA/LABA </a:t>
            </a:r>
            <a:r>
              <a:rPr kumimoji="0" lang="en-US" sz="2400" b="0" i="0" u="none" strike="noStrike" kern="0" cap="none" spc="0" normalizeH="0" baseline="0" noProof="0" dirty="0" err="1">
                <a:ln>
                  <a:noFill/>
                </a:ln>
                <a:solidFill>
                  <a:prstClr val="black"/>
                </a:solidFill>
                <a:effectLst/>
                <a:uLnTx/>
                <a:uFillTx/>
              </a:rPr>
              <a:t>được</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ưu</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tiên</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cho</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nhóm</a:t>
            </a:r>
            <a:r>
              <a:rPr kumimoji="0" lang="en-US" sz="2400" b="0" i="0" u="none" strike="noStrike" kern="0" cap="none" spc="0" normalizeH="0" baseline="0" noProof="0" dirty="0">
                <a:ln>
                  <a:noFill/>
                </a:ln>
                <a:solidFill>
                  <a:prstClr val="black"/>
                </a:solidFill>
                <a:effectLst/>
                <a:uLnTx/>
                <a:uFillTx/>
              </a:rPr>
              <a:t> B, E</a:t>
            </a:r>
          </a:p>
          <a:p>
            <a:pPr marL="342900" marR="0" lvl="0" indent="-342900" algn="just" defTabSz="914400" eaLnBrk="1" fontAlgn="auto" latinLnBrk="0" hangingPunct="1">
              <a:lnSpc>
                <a:spcPct val="100000"/>
              </a:lnSpc>
              <a:spcBef>
                <a:spcPts val="2400"/>
              </a:spcBef>
              <a:spcAft>
                <a:spcPts val="0"/>
              </a:spcAft>
              <a:buClrTx/>
              <a:buSzTx/>
              <a:buFont typeface="Arial" panose="020B0604020202020204" pitchFamily="34" charset="0"/>
              <a:buChar char="•"/>
              <a:tabLst/>
              <a:defRPr/>
            </a:pPr>
            <a:r>
              <a:rPr lang="en-US" sz="2400" kern="0" dirty="0">
                <a:solidFill>
                  <a:prstClr val="black"/>
                </a:solidFill>
              </a:rPr>
              <a:t>Khuyến </a:t>
            </a:r>
            <a:r>
              <a:rPr lang="en-US" sz="2400" kern="0" dirty="0" err="1">
                <a:solidFill>
                  <a:prstClr val="black"/>
                </a:solidFill>
              </a:rPr>
              <a:t>cáo</a:t>
            </a:r>
            <a:r>
              <a:rPr lang="en-US" sz="2400" kern="0" dirty="0">
                <a:solidFill>
                  <a:prstClr val="black"/>
                </a:solidFill>
              </a:rPr>
              <a:t> </a:t>
            </a:r>
            <a:r>
              <a:rPr lang="en-US" sz="2400" kern="0" dirty="0" err="1">
                <a:solidFill>
                  <a:prstClr val="black"/>
                </a:solidFill>
              </a:rPr>
              <a:t>về</a:t>
            </a:r>
            <a:r>
              <a:rPr lang="en-US" sz="2400" kern="0" dirty="0">
                <a:solidFill>
                  <a:prstClr val="black"/>
                </a:solidFill>
              </a:rPr>
              <a:t> </a:t>
            </a:r>
            <a:r>
              <a:rPr lang="en-US" sz="2400" b="1" kern="0" dirty="0" err="1">
                <a:solidFill>
                  <a:srgbClr val="002060"/>
                </a:solidFill>
              </a:rPr>
              <a:t>vai</a:t>
            </a:r>
            <a:r>
              <a:rPr lang="en-US" sz="2400" b="1" kern="0" dirty="0">
                <a:solidFill>
                  <a:srgbClr val="002060"/>
                </a:solidFill>
              </a:rPr>
              <a:t> </a:t>
            </a:r>
            <a:r>
              <a:rPr lang="en-US" sz="2400" b="1" kern="0" dirty="0" err="1">
                <a:solidFill>
                  <a:srgbClr val="002060"/>
                </a:solidFill>
              </a:rPr>
              <a:t>trò</a:t>
            </a:r>
            <a:r>
              <a:rPr lang="en-US" sz="2400" b="1" kern="0" dirty="0">
                <a:solidFill>
                  <a:srgbClr val="002060"/>
                </a:solidFill>
              </a:rPr>
              <a:t> </a:t>
            </a:r>
            <a:r>
              <a:rPr lang="en-US" sz="2400" b="1" kern="0" dirty="0" err="1">
                <a:solidFill>
                  <a:srgbClr val="002060"/>
                </a:solidFill>
              </a:rPr>
              <a:t>của</a:t>
            </a:r>
            <a:r>
              <a:rPr lang="en-US" sz="2400" b="1" kern="0" dirty="0">
                <a:solidFill>
                  <a:srgbClr val="002060"/>
                </a:solidFill>
              </a:rPr>
              <a:t> </a:t>
            </a:r>
            <a:r>
              <a:rPr kumimoji="0" lang="en-US" sz="2400" b="1" i="0" u="none" strike="noStrike" kern="0" cap="none" spc="0" normalizeH="0" baseline="0" noProof="0" dirty="0">
                <a:ln>
                  <a:noFill/>
                </a:ln>
                <a:solidFill>
                  <a:srgbClr val="002060"/>
                </a:solidFill>
                <a:effectLst/>
                <a:uLnTx/>
                <a:uFillTx/>
              </a:rPr>
              <a:t>SAMA/SABA </a:t>
            </a:r>
            <a:r>
              <a:rPr kumimoji="0" lang="en-US" sz="2400" b="1" i="0" u="none" strike="noStrike" kern="0" cap="none" spc="0" normalizeH="0" baseline="0" noProof="0" dirty="0" err="1">
                <a:ln>
                  <a:noFill/>
                </a:ln>
                <a:solidFill>
                  <a:srgbClr val="002060"/>
                </a:solidFill>
                <a:effectLst/>
                <a:uLnTx/>
                <a:uFillTx/>
              </a:rPr>
              <a:t>trong</a:t>
            </a:r>
            <a:r>
              <a:rPr kumimoji="0" lang="en-US" sz="2400" b="1" i="0" u="none" strike="noStrike" kern="0" cap="none" spc="0" normalizeH="0" baseline="0" noProof="0" dirty="0">
                <a:ln>
                  <a:noFill/>
                </a:ln>
                <a:solidFill>
                  <a:srgbClr val="002060"/>
                </a:solidFill>
                <a:effectLst/>
                <a:uLnTx/>
                <a:uFillTx/>
              </a:rPr>
              <a:t> COPD </a:t>
            </a:r>
            <a:r>
              <a:rPr kumimoji="0" lang="en-US" sz="2400" b="1" i="0" u="none" strike="noStrike" kern="0" cap="none" spc="0" normalizeH="0" baseline="0" noProof="0" dirty="0" err="1">
                <a:ln>
                  <a:noFill/>
                </a:ln>
                <a:solidFill>
                  <a:srgbClr val="002060"/>
                </a:solidFill>
                <a:effectLst/>
                <a:uLnTx/>
                <a:uFillTx/>
              </a:rPr>
              <a:t>vẫn</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giữ</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nguyên</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cụ</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thể</a:t>
            </a:r>
            <a:r>
              <a:rPr kumimoji="0" lang="en-US" sz="2400" b="0" i="0" u="none" strike="noStrike" kern="0" cap="none" spc="0" normalizeH="0" baseline="0" noProof="0" dirty="0">
                <a:ln>
                  <a:noFill/>
                </a:ln>
                <a:solidFill>
                  <a:prstClr val="black"/>
                </a:solidFill>
                <a:effectLst/>
                <a:uLnTx/>
                <a:uFillTx/>
              </a:rPr>
              <a:t>:</a:t>
            </a:r>
          </a:p>
          <a:p>
            <a:pPr marL="800100" lvl="1" indent="-342900" algn="just" fontAlgn="auto">
              <a:spcBef>
                <a:spcPts val="600"/>
              </a:spcBef>
              <a:spcAft>
                <a:spcPts val="0"/>
              </a:spcAft>
              <a:buFont typeface="Wingdings" panose="05000000000000000000" pitchFamily="2" charset="2"/>
              <a:buChar char="Ø"/>
            </a:pP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a:ln>
                  <a:noFill/>
                </a:ln>
                <a:solidFill>
                  <a:srgbClr val="002060"/>
                </a:solidFill>
                <a:effectLst/>
                <a:uLnTx/>
                <a:uFillTx/>
              </a:rPr>
              <a:t>SAMA/SABA </a:t>
            </a:r>
            <a:r>
              <a:rPr kumimoji="0" lang="en-US" sz="2400" i="0" u="none" strike="noStrike" kern="0" cap="none" spc="0" normalizeH="0" baseline="0" noProof="0" dirty="0" err="1">
                <a:ln>
                  <a:noFill/>
                </a:ln>
                <a:solidFill>
                  <a:prstClr val="black"/>
                </a:solidFill>
                <a:effectLst/>
                <a:uLnTx/>
                <a:uFillTx/>
              </a:rPr>
              <a:t>giúp</a:t>
            </a:r>
            <a:r>
              <a:rPr kumimoji="0" lang="en-US" sz="2400" i="0" u="none" strike="noStrike" kern="0" cap="none" spc="0" normalizeH="0" baseline="0" noProof="0" dirty="0">
                <a:ln>
                  <a:noFill/>
                </a:ln>
                <a:solidFill>
                  <a:prstClr val="black"/>
                </a:solidFill>
                <a:effectLst/>
                <a:uLnTx/>
                <a:uFillTx/>
              </a:rPr>
              <a:t> </a:t>
            </a:r>
            <a:r>
              <a:rPr kumimoji="0" lang="en-US" sz="2400" i="0" u="none" strike="noStrike" kern="0" cap="none" spc="0" normalizeH="0" baseline="0" noProof="0" dirty="0" err="1">
                <a:ln>
                  <a:noFill/>
                </a:ln>
                <a:solidFill>
                  <a:prstClr val="black"/>
                </a:solidFill>
                <a:effectLst/>
                <a:uLnTx/>
                <a:uFillTx/>
              </a:rPr>
              <a:t>cải</a:t>
            </a:r>
            <a:r>
              <a:rPr kumimoji="0" lang="en-US" sz="2400" i="0" u="none" strike="noStrike" kern="0" cap="none" spc="0" normalizeH="0" baseline="0" noProof="0" dirty="0">
                <a:ln>
                  <a:noFill/>
                </a:ln>
                <a:solidFill>
                  <a:prstClr val="black"/>
                </a:solidFill>
                <a:effectLst/>
                <a:uLnTx/>
                <a:uFillTx/>
              </a:rPr>
              <a:t> </a:t>
            </a:r>
            <a:r>
              <a:rPr kumimoji="0" lang="en-US" sz="2400" i="0" u="none" strike="noStrike" kern="0" cap="none" spc="0" normalizeH="0" baseline="0" noProof="0" dirty="0" err="1">
                <a:ln>
                  <a:noFill/>
                </a:ln>
                <a:solidFill>
                  <a:prstClr val="black"/>
                </a:solidFill>
                <a:effectLst/>
                <a:uLnTx/>
                <a:uFillTx/>
              </a:rPr>
              <a:t>thiện</a:t>
            </a:r>
            <a:r>
              <a:rPr kumimoji="0" lang="en-US" sz="2400" i="0" u="none" strike="noStrike" kern="0" cap="none" spc="0" normalizeH="0" baseline="0" noProof="0" dirty="0">
                <a:ln>
                  <a:noFill/>
                </a:ln>
                <a:solidFill>
                  <a:prstClr val="black"/>
                </a:solidFill>
                <a:effectLst/>
                <a:uLnTx/>
                <a:uFillTx/>
              </a:rPr>
              <a:t> FEV1 </a:t>
            </a:r>
            <a:r>
              <a:rPr kumimoji="0" lang="en-US" sz="2400" i="0" u="none" strike="noStrike" kern="0" cap="none" spc="0" normalizeH="0" baseline="0" noProof="0" dirty="0" err="1">
                <a:ln>
                  <a:noFill/>
                </a:ln>
                <a:solidFill>
                  <a:prstClr val="black"/>
                </a:solidFill>
                <a:effectLst/>
                <a:uLnTx/>
                <a:uFillTx/>
              </a:rPr>
              <a:t>và</a:t>
            </a:r>
            <a:r>
              <a:rPr kumimoji="0" lang="en-US" sz="2400" i="0" u="none" strike="noStrike" kern="0" cap="none" spc="0" normalizeH="0" baseline="0" noProof="0" dirty="0">
                <a:ln>
                  <a:noFill/>
                </a:ln>
                <a:solidFill>
                  <a:prstClr val="black"/>
                </a:solidFill>
                <a:effectLst/>
                <a:uLnTx/>
                <a:uFillTx/>
              </a:rPr>
              <a:t> </a:t>
            </a:r>
            <a:r>
              <a:rPr kumimoji="0" lang="en-US" sz="2400" i="0" u="none" strike="noStrike" kern="0" cap="none" spc="0" normalizeH="0" baseline="0" noProof="0" dirty="0" err="1">
                <a:ln>
                  <a:noFill/>
                </a:ln>
                <a:solidFill>
                  <a:prstClr val="black"/>
                </a:solidFill>
                <a:effectLst/>
                <a:uLnTx/>
                <a:uFillTx/>
              </a:rPr>
              <a:t>giảm</a:t>
            </a:r>
            <a:r>
              <a:rPr kumimoji="0" lang="en-US" sz="2400" i="0" u="none" strike="noStrike" kern="0" cap="none" spc="0" normalizeH="0" baseline="0" noProof="0" dirty="0">
                <a:ln>
                  <a:noFill/>
                </a:ln>
                <a:solidFill>
                  <a:prstClr val="black"/>
                </a:solidFill>
                <a:effectLst/>
                <a:uLnTx/>
                <a:uFillTx/>
              </a:rPr>
              <a:t> </a:t>
            </a:r>
            <a:r>
              <a:rPr kumimoji="0" lang="en-US" sz="2400" i="0" u="none" strike="noStrike" kern="0" cap="none" spc="0" normalizeH="0" baseline="0" noProof="0" dirty="0" err="1">
                <a:ln>
                  <a:noFill/>
                </a:ln>
                <a:solidFill>
                  <a:prstClr val="black"/>
                </a:solidFill>
                <a:effectLst/>
                <a:uLnTx/>
                <a:uFillTx/>
              </a:rPr>
              <a:t>triệu</a:t>
            </a:r>
            <a:r>
              <a:rPr kumimoji="0" lang="en-US" sz="2400" i="0" u="none" strike="noStrike" kern="0" cap="none" spc="0" normalizeH="0" baseline="0" noProof="0" dirty="0">
                <a:ln>
                  <a:noFill/>
                </a:ln>
                <a:solidFill>
                  <a:prstClr val="black"/>
                </a:solidFill>
                <a:effectLst/>
                <a:uLnTx/>
                <a:uFillTx/>
              </a:rPr>
              <a:t> </a:t>
            </a:r>
            <a:r>
              <a:rPr kumimoji="0" lang="en-US" sz="2400" i="0" u="none" strike="noStrike" kern="0" cap="none" spc="0" normalizeH="0" baseline="0" noProof="0" dirty="0" err="1">
                <a:ln>
                  <a:noFill/>
                </a:ln>
                <a:solidFill>
                  <a:prstClr val="black"/>
                </a:solidFill>
                <a:effectLst/>
                <a:uLnTx/>
                <a:uFillTx/>
              </a:rPr>
              <a:t>chứng</a:t>
            </a:r>
            <a:r>
              <a:rPr kumimoji="0" lang="en-US" sz="2400"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err="1">
                <a:ln>
                  <a:noFill/>
                </a:ln>
                <a:solidFill>
                  <a:srgbClr val="002060"/>
                </a:solidFill>
                <a:effectLst/>
                <a:uLnTx/>
                <a:uFillTx/>
              </a:rPr>
              <a:t>tốt</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hơn</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đơn</a:t>
            </a:r>
            <a:r>
              <a:rPr kumimoji="0" lang="en-US" sz="2400" b="1" i="0" u="none" strike="noStrike" kern="0" cap="none" spc="0" normalizeH="0" baseline="0" noProof="0" dirty="0">
                <a:ln>
                  <a:noFill/>
                </a:ln>
                <a:solidFill>
                  <a:srgbClr val="002060"/>
                </a:solidFill>
                <a:effectLst/>
                <a:uLnTx/>
                <a:uFillTx/>
              </a:rPr>
              <a:t> </a:t>
            </a:r>
            <a:r>
              <a:rPr kumimoji="0" lang="en-US" sz="2400" b="1" i="0" u="none" strike="noStrike" kern="0" cap="none" spc="0" normalizeH="0" baseline="0" noProof="0" dirty="0" err="1">
                <a:ln>
                  <a:noFill/>
                </a:ln>
                <a:solidFill>
                  <a:srgbClr val="002060"/>
                </a:solidFill>
                <a:effectLst/>
                <a:uLnTx/>
                <a:uFillTx/>
              </a:rPr>
              <a:t>trị</a:t>
            </a:r>
            <a:r>
              <a:rPr kumimoji="0" lang="en-US" sz="2400" b="1" i="0" u="none" strike="noStrike" kern="0" cap="none" spc="0" normalizeH="0" baseline="0" noProof="0" dirty="0">
                <a:ln>
                  <a:noFill/>
                </a:ln>
                <a:solidFill>
                  <a:srgbClr val="002060"/>
                </a:solidFill>
                <a:effectLst/>
                <a:uLnTx/>
                <a:uFillTx/>
              </a:rPr>
              <a:t> </a:t>
            </a:r>
            <a:r>
              <a:rPr kumimoji="0" lang="en-US" sz="2400" b="0" i="0" u="none" strike="noStrike" kern="0" cap="none" spc="0" normalizeH="0" baseline="0" noProof="0" dirty="0" err="1">
                <a:ln>
                  <a:noFill/>
                </a:ln>
                <a:solidFill>
                  <a:prstClr val="black"/>
                </a:solidFill>
                <a:effectLst/>
                <a:uLnTx/>
                <a:uFillTx/>
              </a:rPr>
              <a:t>và</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không</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làm</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tăng</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tác</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dụng</a:t>
            </a:r>
            <a:r>
              <a:rPr kumimoji="0" lang="en-US" sz="2400" b="0" i="0"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err="1">
                <a:ln>
                  <a:noFill/>
                </a:ln>
                <a:solidFill>
                  <a:prstClr val="black"/>
                </a:solidFill>
                <a:effectLst/>
                <a:uLnTx/>
                <a:uFillTx/>
              </a:rPr>
              <a:t>phụ</a:t>
            </a:r>
            <a:r>
              <a:rPr lang="en-US" sz="2400" kern="0" dirty="0">
                <a:solidFill>
                  <a:prstClr val="black"/>
                </a:solidFill>
              </a:rPr>
              <a:t>.</a:t>
            </a:r>
          </a:p>
          <a:p>
            <a:pPr marL="800100" lvl="1" indent="-342900" algn="just" fontAlgn="auto">
              <a:spcBef>
                <a:spcPts val="1200"/>
              </a:spcBef>
              <a:spcAft>
                <a:spcPts val="0"/>
              </a:spcAft>
              <a:buFont typeface="Wingdings" panose="05000000000000000000" pitchFamily="2" charset="2"/>
              <a:buChar char="Ø"/>
            </a:pPr>
            <a:r>
              <a:rPr kumimoji="0" lang="vi-VN" sz="2400" b="0" i="0" u="none" strike="noStrike" kern="0" cap="none" spc="0" normalizeH="0" baseline="0" noProof="0" dirty="0">
                <a:ln>
                  <a:noFill/>
                </a:ln>
                <a:solidFill>
                  <a:srgbClr val="002060"/>
                </a:solidFill>
                <a:effectLst/>
                <a:uLnTx/>
                <a:uFillTx/>
              </a:rPr>
              <a:t>SAMA/SABA </a:t>
            </a:r>
            <a:r>
              <a:rPr kumimoji="0" lang="vi-VN" sz="2400" b="0" i="0" u="none" strike="noStrike" kern="0" cap="none" spc="0" normalizeH="0" baseline="0" noProof="0" dirty="0">
                <a:ln>
                  <a:noFill/>
                </a:ln>
                <a:solidFill>
                  <a:prstClr val="black"/>
                </a:solidFill>
                <a:effectLst/>
                <a:uLnTx/>
                <a:uFillTx/>
              </a:rPr>
              <a:t>được chỉ định trong </a:t>
            </a:r>
            <a:r>
              <a:rPr kumimoji="0" lang="vi-VN" sz="2400" b="1" i="0" u="none" strike="noStrike" kern="0" cap="none" spc="0" normalizeH="0" baseline="0" noProof="0" dirty="0">
                <a:ln>
                  <a:noFill/>
                </a:ln>
                <a:solidFill>
                  <a:srgbClr val="002060"/>
                </a:solidFill>
                <a:effectLst/>
                <a:uLnTx/>
                <a:uFillTx/>
              </a:rPr>
              <a:t>xử trí </a:t>
            </a:r>
            <a:r>
              <a:rPr lang="en-US" sz="2400" b="1" kern="0" dirty="0" err="1">
                <a:solidFill>
                  <a:srgbClr val="002060"/>
                </a:solidFill>
              </a:rPr>
              <a:t>đợt</a:t>
            </a:r>
            <a:r>
              <a:rPr lang="en-US" sz="2400" b="1" kern="0" dirty="0">
                <a:solidFill>
                  <a:srgbClr val="002060"/>
                </a:solidFill>
              </a:rPr>
              <a:t> </a:t>
            </a:r>
            <a:r>
              <a:rPr lang="en-US" sz="2400" b="1" kern="0" dirty="0" err="1">
                <a:solidFill>
                  <a:srgbClr val="002060"/>
                </a:solidFill>
              </a:rPr>
              <a:t>cấp</a:t>
            </a:r>
            <a:r>
              <a:rPr lang="en-US" sz="2400" b="1" kern="0" dirty="0">
                <a:solidFill>
                  <a:srgbClr val="002060"/>
                </a:solidFill>
              </a:rPr>
              <a:t> </a:t>
            </a:r>
            <a:r>
              <a:rPr kumimoji="0" lang="en-US" sz="2400" b="0" i="0" u="none" strike="noStrike" kern="0" cap="none" spc="0" normalizeH="0" baseline="0" noProof="0" dirty="0">
                <a:ln>
                  <a:noFill/>
                </a:ln>
                <a:solidFill>
                  <a:prstClr val="black"/>
                </a:solidFill>
                <a:effectLst/>
                <a:uLnTx/>
                <a:uFillTx/>
              </a:rPr>
              <a:t>COPD</a:t>
            </a:r>
          </a:p>
        </p:txBody>
      </p:sp>
      <p:sp>
        <p:nvSpPr>
          <p:cNvPr id="4" name="Title 3">
            <a:extLst>
              <a:ext uri="{FF2B5EF4-FFF2-40B4-BE49-F238E27FC236}">
                <a16:creationId xmlns:a16="http://schemas.microsoft.com/office/drawing/2014/main" id="{56DE4041-7C30-4377-9A3F-9AFA85F9B95F}"/>
              </a:ext>
            </a:extLst>
          </p:cNvPr>
          <p:cNvSpPr>
            <a:spLocks noGrp="1"/>
          </p:cNvSpPr>
          <p:nvPr>
            <p:ph type="title"/>
          </p:nvPr>
        </p:nvSpPr>
        <p:spPr>
          <a:xfrm>
            <a:off x="525100" y="129321"/>
            <a:ext cx="11160124" cy="769545"/>
          </a:xfrm>
        </p:spPr>
        <p:txBody>
          <a:bodyPr/>
          <a:lstStyle/>
          <a:p>
            <a:r>
              <a:rPr lang="vi-VN" dirty="0"/>
              <a:t>KẾT LUẬN</a:t>
            </a:r>
          </a:p>
        </p:txBody>
      </p:sp>
    </p:spTree>
    <p:extLst>
      <p:ext uri="{BB962C8B-B14F-4D97-AF65-F5344CB8AC3E}">
        <p14:creationId xmlns:p14="http://schemas.microsoft.com/office/powerpoint/2010/main" val="3411785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ctor element for your design Abstract Creative concept vector icon of Breath for Web and Mobile Applications isolated on background. Vector illustration template design, Business infographic and social media, origami icons. bronchial tree stock illustrations">
            <a:extLst>
              <a:ext uri="{FF2B5EF4-FFF2-40B4-BE49-F238E27FC236}">
                <a16:creationId xmlns:a16="http://schemas.microsoft.com/office/drawing/2014/main" id="{6CBF26AE-550F-495A-8650-41116B4213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179" b="7493"/>
          <a:stretch/>
        </p:blipFill>
        <p:spPr bwMode="auto">
          <a:xfrm>
            <a:off x="9639301" y="5082903"/>
            <a:ext cx="2362200" cy="17750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8614F2-FA07-4640-93DC-F60590814C8D}"/>
              </a:ext>
            </a:extLst>
          </p:cNvPr>
          <p:cNvSpPr/>
          <p:nvPr/>
        </p:nvSpPr>
        <p:spPr>
          <a:xfrm>
            <a:off x="8001000" y="6248400"/>
            <a:ext cx="1638301"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33316BC-87CF-4533-BF4C-D72403782783}"/>
              </a:ext>
            </a:extLst>
          </p:cNvPr>
          <p:cNvSpPr txBox="1">
            <a:spLocks/>
          </p:cNvSpPr>
          <p:nvPr/>
        </p:nvSpPr>
        <p:spPr>
          <a:xfrm>
            <a:off x="919692" y="1102593"/>
            <a:ext cx="10391775" cy="2514421"/>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4000" b="1" kern="1200">
                <a:solidFill>
                  <a:srgbClr val="002060"/>
                </a:solidFill>
                <a:latin typeface="Arial"/>
                <a:ea typeface="+mj-ea"/>
                <a:cs typeface="Arial"/>
              </a:defRPr>
            </a:lvl1pPr>
          </a:lstStyle>
          <a:p>
            <a:pPr algn="ctr"/>
            <a:r>
              <a:rPr lang="en-US" sz="4800" dirty="0"/>
              <a:t>Những </a:t>
            </a:r>
            <a:r>
              <a:rPr lang="en-US" sz="4800" dirty="0" err="1"/>
              <a:t>điểm</a:t>
            </a:r>
            <a:r>
              <a:rPr lang="en-US" sz="4800" dirty="0"/>
              <a:t> </a:t>
            </a:r>
            <a:r>
              <a:rPr lang="en-US" sz="4800" dirty="0" err="1"/>
              <a:t>mới</a:t>
            </a:r>
            <a:r>
              <a:rPr lang="en-US" sz="4800" dirty="0"/>
              <a:t> </a:t>
            </a:r>
            <a:r>
              <a:rPr lang="en-US" sz="4800" dirty="0" err="1"/>
              <a:t>trong</a:t>
            </a:r>
            <a:r>
              <a:rPr lang="en-US" sz="4800" dirty="0"/>
              <a:t> </a:t>
            </a:r>
            <a:r>
              <a:rPr lang="en-US" sz="4800" dirty="0" err="1"/>
              <a:t>quản</a:t>
            </a:r>
            <a:r>
              <a:rPr lang="en-US" sz="4800" dirty="0"/>
              <a:t> </a:t>
            </a:r>
            <a:r>
              <a:rPr lang="en-US" sz="4800" dirty="0" err="1"/>
              <a:t>lý</a:t>
            </a:r>
            <a:r>
              <a:rPr lang="en-US" sz="4800" dirty="0"/>
              <a:t> hen </a:t>
            </a:r>
            <a:r>
              <a:rPr lang="en-US" sz="4800" dirty="0" err="1"/>
              <a:t>từ</a:t>
            </a:r>
            <a:r>
              <a:rPr lang="en-US" sz="4800" dirty="0"/>
              <a:t> GINA 2022</a:t>
            </a:r>
            <a:endParaRPr lang="vi-VN" sz="4800" dirty="0"/>
          </a:p>
        </p:txBody>
      </p:sp>
    </p:spTree>
    <p:extLst>
      <p:ext uri="{BB962C8B-B14F-4D97-AF65-F5344CB8AC3E}">
        <p14:creationId xmlns:p14="http://schemas.microsoft.com/office/powerpoint/2010/main" val="2070830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lobal Initiative for Asthma – GINA">
            <a:extLst>
              <a:ext uri="{FF2B5EF4-FFF2-40B4-BE49-F238E27FC236}">
                <a16:creationId xmlns:a16="http://schemas.microsoft.com/office/drawing/2014/main" id="{EB397228-44DB-4AF6-8421-F9C4B2D68E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5150"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CAC2D4-2260-4C1B-870C-C517073D7324}"/>
              </a:ext>
            </a:extLst>
          </p:cNvPr>
          <p:cNvPicPr>
            <a:picLocks noChangeAspect="1"/>
          </p:cNvPicPr>
          <p:nvPr/>
        </p:nvPicPr>
        <p:blipFill rotWithShape="1">
          <a:blip r:embed="rId3"/>
          <a:srcRect l="45000" t="17467" r="25975" b="15733"/>
          <a:stretch/>
        </p:blipFill>
        <p:spPr>
          <a:xfrm>
            <a:off x="3858768" y="1225296"/>
            <a:ext cx="4023360" cy="5208536"/>
          </a:xfrm>
          <a:prstGeom prst="rect">
            <a:avLst/>
          </a:prstGeom>
        </p:spPr>
      </p:pic>
      <p:sp>
        <p:nvSpPr>
          <p:cNvPr id="7" name="Title 5">
            <a:extLst>
              <a:ext uri="{FF2B5EF4-FFF2-40B4-BE49-F238E27FC236}">
                <a16:creationId xmlns:a16="http://schemas.microsoft.com/office/drawing/2014/main" id="{BEDD42A5-2081-4292-8CE1-A277481874CA}"/>
              </a:ext>
            </a:extLst>
          </p:cNvPr>
          <p:cNvSpPr txBox="1">
            <a:spLocks/>
          </p:cNvSpPr>
          <p:nvPr/>
        </p:nvSpPr>
        <p:spPr>
          <a:xfrm>
            <a:off x="764688" y="-100267"/>
            <a:ext cx="102115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rgbClr val="002060"/>
                </a:solidFill>
                <a:latin typeface="+mn-lt"/>
                <a:ea typeface="+mn-ea"/>
                <a:cs typeface="+mn-cs"/>
              </a:rPr>
              <a:t>GINA 2022 Report</a:t>
            </a:r>
          </a:p>
        </p:txBody>
      </p:sp>
    </p:spTree>
    <p:extLst>
      <p:ext uri="{BB962C8B-B14F-4D97-AF65-F5344CB8AC3E}">
        <p14:creationId xmlns:p14="http://schemas.microsoft.com/office/powerpoint/2010/main" val="2623654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lobal Initiative for Asthma – GINA">
            <a:extLst>
              <a:ext uri="{FF2B5EF4-FFF2-40B4-BE49-F238E27FC236}">
                <a16:creationId xmlns:a16="http://schemas.microsoft.com/office/drawing/2014/main" id="{59CA2F41-0AB2-4A37-AA64-AE104D2752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63DD8CB-4AD7-4FCD-BB82-64CC32FEDD6E}"/>
              </a:ext>
            </a:extLst>
          </p:cNvPr>
          <p:cNvSpPr txBox="1">
            <a:spLocks/>
          </p:cNvSpPr>
          <p:nvPr/>
        </p:nvSpPr>
        <p:spPr>
          <a:xfrm>
            <a:off x="990240" y="-29529"/>
            <a:ext cx="102115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err="1">
                <a:solidFill>
                  <a:srgbClr val="002060"/>
                </a:solidFill>
                <a:latin typeface="+mn-lt"/>
                <a:ea typeface="+mn-ea"/>
                <a:cs typeface="+mn-cs"/>
              </a:rPr>
              <a:t>Tóm</a:t>
            </a:r>
            <a:r>
              <a:rPr lang="en-US" sz="3600" b="1" dirty="0">
                <a:solidFill>
                  <a:srgbClr val="002060"/>
                </a:solidFill>
                <a:latin typeface="+mn-lt"/>
                <a:ea typeface="+mn-ea"/>
                <a:cs typeface="+mn-cs"/>
              </a:rPr>
              <a:t> </a:t>
            </a:r>
            <a:r>
              <a:rPr lang="en-US" sz="3600" b="1" dirty="0" err="1">
                <a:solidFill>
                  <a:srgbClr val="002060"/>
                </a:solidFill>
                <a:latin typeface="+mn-lt"/>
                <a:ea typeface="+mn-ea"/>
                <a:cs typeface="+mn-cs"/>
              </a:rPr>
              <a:t>tắt</a:t>
            </a:r>
            <a:r>
              <a:rPr lang="en-US" sz="3600" b="1" dirty="0">
                <a:solidFill>
                  <a:srgbClr val="002060"/>
                </a:solidFill>
                <a:latin typeface="+mn-lt"/>
                <a:ea typeface="+mn-ea"/>
                <a:cs typeface="+mn-cs"/>
              </a:rPr>
              <a:t> </a:t>
            </a:r>
            <a:r>
              <a:rPr lang="en-US" sz="3600" b="1" dirty="0" err="1">
                <a:solidFill>
                  <a:srgbClr val="002060"/>
                </a:solidFill>
                <a:latin typeface="+mn-lt"/>
                <a:ea typeface="+mn-ea"/>
                <a:cs typeface="+mn-cs"/>
              </a:rPr>
              <a:t>những</a:t>
            </a:r>
            <a:r>
              <a:rPr lang="en-US" sz="3600" b="1" dirty="0">
                <a:solidFill>
                  <a:srgbClr val="002060"/>
                </a:solidFill>
                <a:latin typeface="+mn-lt"/>
                <a:ea typeface="+mn-ea"/>
                <a:cs typeface="+mn-cs"/>
              </a:rPr>
              <a:t> </a:t>
            </a:r>
            <a:r>
              <a:rPr lang="en-US" sz="3600" b="1" dirty="0" err="1">
                <a:solidFill>
                  <a:srgbClr val="002060"/>
                </a:solidFill>
                <a:latin typeface="+mn-lt"/>
                <a:ea typeface="+mn-ea"/>
                <a:cs typeface="+mn-cs"/>
              </a:rPr>
              <a:t>điểm</a:t>
            </a:r>
            <a:r>
              <a:rPr lang="en-US" sz="3600" b="1" dirty="0">
                <a:solidFill>
                  <a:srgbClr val="002060"/>
                </a:solidFill>
                <a:latin typeface="+mn-lt"/>
                <a:ea typeface="+mn-ea"/>
                <a:cs typeface="+mn-cs"/>
              </a:rPr>
              <a:t> </a:t>
            </a:r>
            <a:r>
              <a:rPr lang="en-US" sz="3600" b="1" dirty="0" err="1">
                <a:solidFill>
                  <a:srgbClr val="002060"/>
                </a:solidFill>
                <a:latin typeface="+mn-lt"/>
                <a:ea typeface="+mn-ea"/>
                <a:cs typeface="+mn-cs"/>
              </a:rPr>
              <a:t>mới</a:t>
            </a:r>
            <a:endParaRPr lang="en-US" sz="3600" b="1" dirty="0">
              <a:solidFill>
                <a:srgbClr val="002060"/>
              </a:solidFill>
              <a:latin typeface="+mn-lt"/>
              <a:ea typeface="+mn-ea"/>
              <a:cs typeface="+mn-cs"/>
            </a:endParaRPr>
          </a:p>
        </p:txBody>
      </p:sp>
      <p:sp>
        <p:nvSpPr>
          <p:cNvPr id="2" name="TextBox 1">
            <a:extLst>
              <a:ext uri="{FF2B5EF4-FFF2-40B4-BE49-F238E27FC236}">
                <a16:creationId xmlns:a16="http://schemas.microsoft.com/office/drawing/2014/main" id="{A3488EF8-C97C-4116-BFDB-14DB7DEB0DFF}"/>
              </a:ext>
            </a:extLst>
          </p:cNvPr>
          <p:cNvSpPr txBox="1"/>
          <p:nvPr/>
        </p:nvSpPr>
        <p:spPr>
          <a:xfrm>
            <a:off x="1107470" y="1692270"/>
            <a:ext cx="10569417" cy="387798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t>Hen </a:t>
            </a:r>
            <a:r>
              <a:rPr lang="en-US" sz="2400" dirty="0" err="1"/>
              <a:t>và</a:t>
            </a:r>
            <a:r>
              <a:rPr lang="en-US" sz="2400" dirty="0"/>
              <a:t> COVID-19</a:t>
            </a:r>
          </a:p>
          <a:p>
            <a:pPr marL="285750" indent="-285750">
              <a:spcBef>
                <a:spcPts val="600"/>
              </a:spcBef>
              <a:buFont typeface="Arial" panose="020B0604020202020204" pitchFamily="34" charset="0"/>
              <a:buChar char="•"/>
            </a:pPr>
            <a:r>
              <a:rPr lang="en-US" sz="2400" dirty="0" err="1"/>
              <a:t>Chẩn</a:t>
            </a:r>
            <a:r>
              <a:rPr lang="en-US" sz="2400" dirty="0"/>
              <a:t> </a:t>
            </a:r>
            <a:r>
              <a:rPr lang="en-US" sz="2400" dirty="0" err="1"/>
              <a:t>đoán</a:t>
            </a:r>
            <a:r>
              <a:rPr lang="en-US" sz="2400" dirty="0"/>
              <a:t> hen (</a:t>
            </a:r>
            <a:r>
              <a:rPr lang="en-US" sz="2400" dirty="0" err="1"/>
              <a:t>nhấn</a:t>
            </a:r>
            <a:r>
              <a:rPr lang="en-US" sz="2400" dirty="0"/>
              <a:t> </a:t>
            </a:r>
            <a:r>
              <a:rPr lang="en-US" sz="2400" dirty="0" err="1"/>
              <a:t>mạnh</a:t>
            </a:r>
            <a:r>
              <a:rPr lang="en-US" sz="2400" dirty="0"/>
              <a:t> </a:t>
            </a:r>
            <a:r>
              <a:rPr lang="en-US" sz="2400" dirty="0" err="1"/>
              <a:t>lại</a:t>
            </a:r>
            <a:r>
              <a:rPr lang="en-US" sz="2400" dirty="0"/>
              <a:t> </a:t>
            </a:r>
            <a:r>
              <a:rPr lang="en-US" sz="2400" dirty="0" err="1"/>
              <a:t>chẩn</a:t>
            </a:r>
            <a:r>
              <a:rPr lang="en-US" sz="2400" dirty="0"/>
              <a:t> </a:t>
            </a:r>
            <a:r>
              <a:rPr lang="en-US" sz="2400" dirty="0" err="1"/>
              <a:t>đoán</a:t>
            </a:r>
            <a:r>
              <a:rPr lang="en-US" sz="2400" dirty="0"/>
              <a:t> </a:t>
            </a:r>
            <a:r>
              <a:rPr lang="en-US" sz="2400" dirty="0" err="1"/>
              <a:t>cho</a:t>
            </a:r>
            <a:r>
              <a:rPr lang="en-US" sz="2400" dirty="0"/>
              <a:t> BN </a:t>
            </a:r>
            <a:r>
              <a:rPr lang="en-US" sz="2400" dirty="0" err="1"/>
              <a:t>đã</a:t>
            </a:r>
            <a:r>
              <a:rPr lang="en-US" sz="2400" dirty="0"/>
              <a:t> </a:t>
            </a:r>
            <a:r>
              <a:rPr lang="en-US" sz="2400" dirty="0" err="1"/>
              <a:t>điều</a:t>
            </a:r>
            <a:r>
              <a:rPr lang="en-US" sz="2400" dirty="0"/>
              <a:t> </a:t>
            </a:r>
            <a:r>
              <a:rPr lang="en-US" sz="2400" dirty="0" err="1"/>
              <a:t>trị</a:t>
            </a:r>
            <a:r>
              <a:rPr lang="en-US" sz="2400" dirty="0"/>
              <a:t> </a:t>
            </a:r>
            <a:r>
              <a:rPr lang="en-US" sz="2400" dirty="0" err="1"/>
              <a:t>duy</a:t>
            </a:r>
            <a:r>
              <a:rPr lang="en-US" sz="2400" dirty="0"/>
              <a:t> </a:t>
            </a:r>
            <a:r>
              <a:rPr lang="en-US" sz="2400" dirty="0" err="1"/>
              <a:t>trì</a:t>
            </a:r>
            <a:r>
              <a:rPr lang="en-US" sz="2400" dirty="0"/>
              <a:t>)</a:t>
            </a:r>
          </a:p>
          <a:p>
            <a:pPr marL="285750" indent="-285750">
              <a:spcBef>
                <a:spcPts val="600"/>
              </a:spcBef>
              <a:buFont typeface="Arial" panose="020B0604020202020204" pitchFamily="34" charset="0"/>
              <a:buChar char="•"/>
            </a:pPr>
            <a:r>
              <a:rPr lang="en-US" sz="2400" dirty="0" err="1"/>
              <a:t>Đánh</a:t>
            </a:r>
            <a:r>
              <a:rPr lang="en-US" sz="2400" dirty="0"/>
              <a:t> </a:t>
            </a:r>
            <a:r>
              <a:rPr lang="en-US" sz="2400" dirty="0" err="1"/>
              <a:t>giá</a:t>
            </a:r>
            <a:r>
              <a:rPr lang="en-US" sz="2400" dirty="0"/>
              <a:t> </a:t>
            </a:r>
            <a:r>
              <a:rPr lang="en-US" sz="2400" dirty="0" err="1"/>
              <a:t>kiểm</a:t>
            </a:r>
            <a:r>
              <a:rPr lang="en-US" sz="2400" dirty="0"/>
              <a:t> </a:t>
            </a:r>
            <a:r>
              <a:rPr lang="en-US" sz="2400" dirty="0" err="1"/>
              <a:t>soát</a:t>
            </a:r>
            <a:r>
              <a:rPr lang="en-US" sz="2400" dirty="0"/>
              <a:t> </a:t>
            </a:r>
            <a:r>
              <a:rPr lang="en-US" sz="2400" dirty="0" err="1"/>
              <a:t>triệu</a:t>
            </a:r>
            <a:r>
              <a:rPr lang="en-US" sz="2400" dirty="0"/>
              <a:t> </a:t>
            </a:r>
            <a:r>
              <a:rPr lang="en-US" sz="2400" dirty="0" err="1"/>
              <a:t>chứng</a:t>
            </a:r>
            <a:r>
              <a:rPr lang="en-US" sz="2400" dirty="0"/>
              <a:t> hen</a:t>
            </a:r>
          </a:p>
          <a:p>
            <a:pPr marL="285750" indent="-285750">
              <a:spcBef>
                <a:spcPts val="600"/>
              </a:spcBef>
              <a:buFont typeface="Arial" panose="020B0604020202020204" pitchFamily="34" charset="0"/>
              <a:buChar char="•"/>
            </a:pPr>
            <a:r>
              <a:rPr lang="en-US" sz="2400" dirty="0" err="1"/>
              <a:t>Định</a:t>
            </a:r>
            <a:r>
              <a:rPr lang="en-US" sz="2400" dirty="0"/>
              <a:t> </a:t>
            </a:r>
            <a:r>
              <a:rPr lang="en-US" sz="2400" dirty="0" err="1"/>
              <a:t>nghĩa</a:t>
            </a:r>
            <a:r>
              <a:rPr lang="en-US" sz="2400" dirty="0"/>
              <a:t> hen </a:t>
            </a:r>
            <a:r>
              <a:rPr lang="en-US" sz="2400" dirty="0" err="1"/>
              <a:t>nhẹ</a:t>
            </a:r>
            <a:endParaRPr lang="en-US" sz="2400" dirty="0"/>
          </a:p>
          <a:p>
            <a:pPr marL="285750" indent="-285750">
              <a:spcBef>
                <a:spcPts val="600"/>
              </a:spcBef>
              <a:buFont typeface="Arial" panose="020B0604020202020204" pitchFamily="34" charset="0"/>
              <a:buChar char="•"/>
            </a:pPr>
            <a:r>
              <a:rPr lang="en-US" sz="2400" dirty="0" err="1"/>
              <a:t>Điều</a:t>
            </a:r>
            <a:r>
              <a:rPr lang="en-US" sz="2400" dirty="0"/>
              <a:t> </a:t>
            </a:r>
            <a:r>
              <a:rPr lang="en-US" sz="2400" dirty="0" err="1"/>
              <a:t>trị</a:t>
            </a:r>
            <a:r>
              <a:rPr lang="en-US" sz="2400" dirty="0"/>
              <a:t> </a:t>
            </a:r>
            <a:r>
              <a:rPr lang="en-US" sz="2400" dirty="0" err="1"/>
              <a:t>duy</a:t>
            </a:r>
            <a:r>
              <a:rPr lang="en-US" sz="2400" dirty="0"/>
              <a:t> </a:t>
            </a:r>
            <a:r>
              <a:rPr lang="en-US" sz="2400" dirty="0" err="1"/>
              <a:t>trì</a:t>
            </a:r>
            <a:r>
              <a:rPr lang="en-US" sz="2400" dirty="0"/>
              <a:t> </a:t>
            </a:r>
            <a:r>
              <a:rPr lang="en-US" sz="2400" dirty="0" err="1"/>
              <a:t>bệnh</a:t>
            </a:r>
            <a:r>
              <a:rPr lang="en-US" sz="2400" dirty="0"/>
              <a:t> </a:t>
            </a:r>
            <a:r>
              <a:rPr lang="en-US" sz="2400" dirty="0" err="1"/>
              <a:t>nhân</a:t>
            </a:r>
            <a:r>
              <a:rPr lang="en-US" sz="2400" dirty="0"/>
              <a:t> hen </a:t>
            </a:r>
            <a:r>
              <a:rPr lang="en-US" sz="2400" dirty="0" err="1"/>
              <a:t>trưởng</a:t>
            </a:r>
            <a:r>
              <a:rPr lang="en-US" sz="2400" dirty="0"/>
              <a:t> </a:t>
            </a:r>
            <a:r>
              <a:rPr lang="en-US" sz="2400" dirty="0" err="1"/>
              <a:t>thành</a:t>
            </a:r>
            <a:r>
              <a:rPr lang="en-US" sz="2400" dirty="0"/>
              <a:t> </a:t>
            </a:r>
            <a:r>
              <a:rPr lang="en-US" sz="2400" dirty="0" err="1"/>
              <a:t>và</a:t>
            </a:r>
            <a:r>
              <a:rPr lang="en-US" sz="2400" dirty="0"/>
              <a:t> </a:t>
            </a:r>
            <a:r>
              <a:rPr lang="en-US" sz="2400" dirty="0" err="1"/>
              <a:t>thiếu</a:t>
            </a:r>
            <a:r>
              <a:rPr lang="en-US" sz="2400" dirty="0"/>
              <a:t> </a:t>
            </a:r>
            <a:r>
              <a:rPr lang="en-US" sz="2400" dirty="0" err="1"/>
              <a:t>niên</a:t>
            </a:r>
            <a:r>
              <a:rPr lang="en-US" sz="2400" dirty="0"/>
              <a:t> (</a:t>
            </a:r>
            <a:r>
              <a:rPr lang="en-US" sz="2400" dirty="0" err="1"/>
              <a:t>bổ</a:t>
            </a:r>
            <a:r>
              <a:rPr lang="en-US" sz="2400" dirty="0"/>
              <a:t> sung </a:t>
            </a:r>
            <a:r>
              <a:rPr lang="en-US" sz="2400" dirty="0" err="1"/>
              <a:t>nhóm</a:t>
            </a:r>
            <a:r>
              <a:rPr lang="en-US" sz="2400" dirty="0"/>
              <a:t> </a:t>
            </a:r>
            <a:r>
              <a:rPr lang="en-US" sz="2400" dirty="0" err="1"/>
              <a:t>thuốc</a:t>
            </a:r>
            <a:r>
              <a:rPr lang="en-US" sz="2400" dirty="0"/>
              <a:t> </a:t>
            </a:r>
            <a:r>
              <a:rPr lang="en-US" sz="2400" dirty="0" err="1"/>
              <a:t>sinh</a:t>
            </a:r>
            <a:r>
              <a:rPr lang="en-US" sz="2400" dirty="0"/>
              <a:t> </a:t>
            </a:r>
            <a:r>
              <a:rPr lang="en-US" sz="2400" dirty="0" err="1"/>
              <a:t>học</a:t>
            </a:r>
            <a:r>
              <a:rPr lang="en-US" sz="2400" dirty="0"/>
              <a:t> anti-thymic stromal lymphopoietin ở </a:t>
            </a:r>
            <a:r>
              <a:rPr lang="en-US" sz="2400" dirty="0" err="1"/>
              <a:t>bước</a:t>
            </a:r>
            <a:r>
              <a:rPr lang="en-US" sz="2400" dirty="0"/>
              <a:t> 5)</a:t>
            </a:r>
          </a:p>
          <a:p>
            <a:pPr marL="285750" indent="-285750">
              <a:spcBef>
                <a:spcPts val="600"/>
              </a:spcBef>
              <a:buFont typeface="Arial" panose="020B0604020202020204" pitchFamily="34" charset="0"/>
              <a:buChar char="•"/>
            </a:pPr>
            <a:r>
              <a:rPr lang="en-US" sz="2400" dirty="0" err="1"/>
              <a:t>Xử</a:t>
            </a:r>
            <a:r>
              <a:rPr lang="en-US" sz="2400" dirty="0"/>
              <a:t> </a:t>
            </a:r>
            <a:r>
              <a:rPr lang="en-US" sz="2400" dirty="0" err="1"/>
              <a:t>trí</a:t>
            </a:r>
            <a:r>
              <a:rPr lang="en-US" sz="2400" dirty="0"/>
              <a:t> </a:t>
            </a:r>
            <a:r>
              <a:rPr lang="en-US" sz="2400" dirty="0" err="1"/>
              <a:t>đợt</a:t>
            </a:r>
            <a:r>
              <a:rPr lang="en-US" sz="2400" dirty="0"/>
              <a:t> </a:t>
            </a:r>
            <a:r>
              <a:rPr lang="en-US" sz="2400" dirty="0" err="1"/>
              <a:t>cấp</a:t>
            </a:r>
            <a:r>
              <a:rPr lang="en-US" sz="2400" dirty="0"/>
              <a:t> hen (</a:t>
            </a:r>
            <a:r>
              <a:rPr lang="en-US" sz="2400" dirty="0" err="1"/>
              <a:t>một</a:t>
            </a:r>
            <a:r>
              <a:rPr lang="en-US" sz="2400" dirty="0"/>
              <a:t> </a:t>
            </a:r>
            <a:r>
              <a:rPr lang="en-US" sz="2400" dirty="0" err="1"/>
              <a:t>số</a:t>
            </a:r>
            <a:r>
              <a:rPr lang="en-US" sz="2400" dirty="0"/>
              <a:t> </a:t>
            </a:r>
            <a:r>
              <a:rPr lang="en-US" sz="2400" dirty="0" err="1"/>
              <a:t>dữ</a:t>
            </a:r>
            <a:r>
              <a:rPr lang="en-US" sz="2400" dirty="0"/>
              <a:t> </a:t>
            </a:r>
            <a:r>
              <a:rPr lang="en-US" sz="2400" dirty="0" err="1"/>
              <a:t>liệu</a:t>
            </a:r>
            <a:r>
              <a:rPr lang="en-US" sz="2400" dirty="0"/>
              <a:t> </a:t>
            </a:r>
            <a:r>
              <a:rPr lang="en-US" sz="2400" dirty="0" err="1"/>
              <a:t>của</a:t>
            </a:r>
            <a:r>
              <a:rPr lang="en-US" sz="2400" dirty="0"/>
              <a:t> ICS-formoterol)</a:t>
            </a:r>
          </a:p>
          <a:p>
            <a:pPr marL="285750" indent="-285750">
              <a:spcBef>
                <a:spcPts val="600"/>
              </a:spcBef>
              <a:buFont typeface="Arial" panose="020B0604020202020204" pitchFamily="34" charset="0"/>
              <a:buChar char="•"/>
            </a:pPr>
            <a:r>
              <a:rPr lang="en-US" sz="2400" dirty="0" err="1"/>
              <a:t>Bệnh</a:t>
            </a:r>
            <a:r>
              <a:rPr lang="en-US" sz="2400" dirty="0"/>
              <a:t> </a:t>
            </a:r>
            <a:r>
              <a:rPr lang="en-US" sz="2400" dirty="0" err="1"/>
              <a:t>nhân</a:t>
            </a:r>
            <a:r>
              <a:rPr lang="en-US" sz="2400" dirty="0"/>
              <a:t> hen </a:t>
            </a:r>
            <a:r>
              <a:rPr lang="en-US" sz="2400" dirty="0" err="1"/>
              <a:t>không</a:t>
            </a:r>
            <a:r>
              <a:rPr lang="en-US" sz="2400" dirty="0"/>
              <a:t> </a:t>
            </a:r>
            <a:r>
              <a:rPr lang="en-US" sz="2400" dirty="0" err="1"/>
              <a:t>kiểm</a:t>
            </a:r>
            <a:r>
              <a:rPr lang="en-US" sz="2400" dirty="0"/>
              <a:t> </a:t>
            </a:r>
            <a:r>
              <a:rPr lang="en-US" sz="2400" dirty="0" err="1"/>
              <a:t>soát</a:t>
            </a:r>
            <a:r>
              <a:rPr lang="en-US" sz="2400" dirty="0"/>
              <a:t> </a:t>
            </a:r>
            <a:r>
              <a:rPr lang="en-US" sz="2400" dirty="0" err="1"/>
              <a:t>dù</a:t>
            </a:r>
            <a:r>
              <a:rPr lang="en-US" sz="2400" dirty="0"/>
              <a:t> </a:t>
            </a:r>
            <a:r>
              <a:rPr lang="en-US" sz="2400" dirty="0" err="1"/>
              <a:t>đã</a:t>
            </a:r>
            <a:r>
              <a:rPr lang="en-US" sz="2400" dirty="0"/>
              <a:t> </a:t>
            </a:r>
            <a:r>
              <a:rPr lang="en-US" sz="2400" dirty="0" err="1"/>
              <a:t>điều</a:t>
            </a:r>
            <a:r>
              <a:rPr lang="en-US" sz="2400" dirty="0"/>
              <a:t> </a:t>
            </a:r>
            <a:r>
              <a:rPr lang="en-US" sz="2400" dirty="0" err="1"/>
              <a:t>trị</a:t>
            </a:r>
            <a:r>
              <a:rPr lang="en-US" sz="2400" dirty="0"/>
              <a:t> ICS </a:t>
            </a:r>
            <a:r>
              <a:rPr lang="en-US" sz="2400" dirty="0" err="1"/>
              <a:t>liều</a:t>
            </a:r>
            <a:r>
              <a:rPr lang="en-US" sz="2400" dirty="0"/>
              <a:t> </a:t>
            </a:r>
            <a:r>
              <a:rPr lang="en-US" sz="2400" dirty="0" err="1"/>
              <a:t>trung</a:t>
            </a:r>
            <a:r>
              <a:rPr lang="en-US" sz="2400" dirty="0"/>
              <a:t> </a:t>
            </a:r>
            <a:r>
              <a:rPr lang="en-US" sz="2400" dirty="0" err="1"/>
              <a:t>bình</a:t>
            </a:r>
            <a:r>
              <a:rPr lang="en-US" sz="2400" dirty="0"/>
              <a:t>/</a:t>
            </a:r>
            <a:r>
              <a:rPr lang="en-US" sz="2400" dirty="0" err="1"/>
              <a:t>cao</a:t>
            </a:r>
            <a:r>
              <a:rPr lang="en-US" sz="2400" dirty="0"/>
              <a:t>, </a:t>
            </a:r>
            <a:r>
              <a:rPr lang="en-US" sz="2400" dirty="0" err="1"/>
              <a:t>số</a:t>
            </a:r>
            <a:r>
              <a:rPr lang="en-US" sz="2400" dirty="0"/>
              <a:t> </a:t>
            </a:r>
            <a:r>
              <a:rPr lang="en-US" sz="2400" dirty="0" err="1"/>
              <a:t>lượng</a:t>
            </a:r>
            <a:r>
              <a:rPr lang="en-US" sz="2400" dirty="0"/>
              <a:t> BCAT </a:t>
            </a:r>
            <a:r>
              <a:rPr lang="en-US" sz="2400" dirty="0" err="1"/>
              <a:t>máu</a:t>
            </a:r>
            <a:r>
              <a:rPr lang="en-US" sz="2400" dirty="0"/>
              <a:t> </a:t>
            </a:r>
            <a:r>
              <a:rPr lang="en-US" sz="2400" dirty="0" err="1"/>
              <a:t>và</a:t>
            </a:r>
            <a:r>
              <a:rPr lang="en-US" sz="2400" dirty="0"/>
              <a:t> </a:t>
            </a:r>
            <a:r>
              <a:rPr lang="en-US" sz="2400" dirty="0" err="1"/>
              <a:t>FeNO</a:t>
            </a:r>
            <a:r>
              <a:rPr lang="en-US" sz="2400" dirty="0"/>
              <a:t> </a:t>
            </a:r>
            <a:r>
              <a:rPr lang="en-US" sz="2400" dirty="0" err="1"/>
              <a:t>cao</a:t>
            </a:r>
            <a:r>
              <a:rPr lang="en-US" sz="2400" dirty="0"/>
              <a:t> </a:t>
            </a:r>
            <a:r>
              <a:rPr lang="en-US" sz="2400" dirty="0" err="1"/>
              <a:t>liên</a:t>
            </a:r>
            <a:r>
              <a:rPr lang="en-US" sz="2400" dirty="0"/>
              <a:t> </a:t>
            </a:r>
            <a:r>
              <a:rPr lang="en-US" sz="2400" dirty="0" err="1"/>
              <a:t>quan</a:t>
            </a:r>
            <a:r>
              <a:rPr lang="en-US" sz="2400" dirty="0"/>
              <a:t> </a:t>
            </a:r>
            <a:r>
              <a:rPr lang="en-US" sz="2400" dirty="0" err="1"/>
              <a:t>tăng</a:t>
            </a:r>
            <a:r>
              <a:rPr lang="en-US" sz="2400" dirty="0"/>
              <a:t> </a:t>
            </a:r>
            <a:r>
              <a:rPr lang="en-US" sz="2400" dirty="0" err="1"/>
              <a:t>nguy</a:t>
            </a:r>
            <a:r>
              <a:rPr lang="en-US" sz="2400" dirty="0"/>
              <a:t> </a:t>
            </a:r>
            <a:r>
              <a:rPr lang="en-US" sz="2400" dirty="0" err="1"/>
              <a:t>cơ</a:t>
            </a:r>
            <a:r>
              <a:rPr lang="en-US" sz="2400" dirty="0"/>
              <a:t> </a:t>
            </a:r>
            <a:r>
              <a:rPr lang="en-US" sz="2400" dirty="0" err="1"/>
              <a:t>đợt</a:t>
            </a:r>
            <a:r>
              <a:rPr lang="en-US" sz="2400" dirty="0"/>
              <a:t> </a:t>
            </a:r>
            <a:r>
              <a:rPr lang="en-US" sz="2400" dirty="0" err="1"/>
              <a:t>cấp</a:t>
            </a:r>
            <a:endParaRPr lang="en-US" sz="2400" dirty="0"/>
          </a:p>
        </p:txBody>
      </p:sp>
    </p:spTree>
    <p:extLst>
      <p:ext uri="{BB962C8B-B14F-4D97-AF65-F5344CB8AC3E}">
        <p14:creationId xmlns:p14="http://schemas.microsoft.com/office/powerpoint/2010/main" val="591358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88301-683D-43C0-AF96-A0C7BF7CE7BD}"/>
              </a:ext>
            </a:extLst>
          </p:cNvPr>
          <p:cNvSpPr/>
          <p:nvPr/>
        </p:nvSpPr>
        <p:spPr>
          <a:xfrm>
            <a:off x="8134350" y="6210300"/>
            <a:ext cx="3914775" cy="46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1A774A-A3FA-4AB3-A74B-C703059102F4}"/>
              </a:ext>
            </a:extLst>
          </p:cNvPr>
          <p:cNvSpPr txBox="1"/>
          <p:nvPr/>
        </p:nvSpPr>
        <p:spPr>
          <a:xfrm>
            <a:off x="1604962" y="2505670"/>
            <a:ext cx="8982075" cy="923330"/>
          </a:xfrm>
          <a:prstGeom prst="rect">
            <a:avLst/>
          </a:prstGeom>
          <a:noFill/>
        </p:spPr>
        <p:txBody>
          <a:bodyPr wrap="square" rtlCol="0">
            <a:spAutoFit/>
          </a:bodyPr>
          <a:lstStyle/>
          <a:p>
            <a:pPr algn="ctr"/>
            <a:r>
              <a:rPr lang="en-US" sz="5400" b="1" dirty="0">
                <a:solidFill>
                  <a:srgbClr val="0070C0"/>
                </a:solidFill>
              </a:rPr>
              <a:t>Hen </a:t>
            </a:r>
            <a:r>
              <a:rPr lang="en-US" sz="5400" b="1" dirty="0" err="1">
                <a:solidFill>
                  <a:srgbClr val="0070C0"/>
                </a:solidFill>
              </a:rPr>
              <a:t>và</a:t>
            </a:r>
            <a:r>
              <a:rPr lang="en-US" sz="5400" b="1" dirty="0">
                <a:solidFill>
                  <a:srgbClr val="0070C0"/>
                </a:solidFill>
              </a:rPr>
              <a:t> Covid-19</a:t>
            </a:r>
          </a:p>
        </p:txBody>
      </p:sp>
    </p:spTree>
    <p:extLst>
      <p:ext uri="{BB962C8B-B14F-4D97-AF65-F5344CB8AC3E}">
        <p14:creationId xmlns:p14="http://schemas.microsoft.com/office/powerpoint/2010/main" val="848424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C48B21-B36E-4ACD-AEF6-34E705CFD49B}"/>
              </a:ext>
            </a:extLst>
          </p:cNvPr>
          <p:cNvSpPr txBox="1"/>
          <p:nvPr/>
        </p:nvSpPr>
        <p:spPr>
          <a:xfrm>
            <a:off x="1147762" y="304800"/>
            <a:ext cx="10086975" cy="584775"/>
          </a:xfrm>
          <a:prstGeom prst="rect">
            <a:avLst/>
          </a:prstGeom>
          <a:noFill/>
        </p:spPr>
        <p:txBody>
          <a:bodyPr wrap="square" rtlCol="0">
            <a:spAutoFit/>
          </a:bodyPr>
          <a:lstStyle/>
          <a:p>
            <a:r>
              <a:rPr lang="en-US" sz="3200" b="1" dirty="0" err="1">
                <a:solidFill>
                  <a:srgbClr val="002060"/>
                </a:solidFill>
              </a:rPr>
              <a:t>Kiểm</a:t>
            </a:r>
            <a:r>
              <a:rPr lang="en-US" sz="3200" b="1" dirty="0">
                <a:solidFill>
                  <a:srgbClr val="002060"/>
                </a:solidFill>
              </a:rPr>
              <a:t> </a:t>
            </a:r>
            <a:r>
              <a:rPr lang="en-US" sz="3200" b="1" dirty="0" err="1">
                <a:solidFill>
                  <a:srgbClr val="002060"/>
                </a:solidFill>
              </a:rPr>
              <a:t>soát</a:t>
            </a:r>
            <a:r>
              <a:rPr lang="en-US" sz="3200" b="1" dirty="0">
                <a:solidFill>
                  <a:srgbClr val="002060"/>
                </a:solidFill>
              </a:rPr>
              <a:t> hen </a:t>
            </a:r>
            <a:r>
              <a:rPr lang="en-US" sz="3200" b="1" dirty="0" err="1">
                <a:solidFill>
                  <a:srgbClr val="002060"/>
                </a:solidFill>
              </a:rPr>
              <a:t>tốt</a:t>
            </a:r>
            <a:r>
              <a:rPr lang="en-US" sz="3200" b="1" dirty="0">
                <a:solidFill>
                  <a:srgbClr val="002060"/>
                </a:solidFill>
              </a:rPr>
              <a:t> </a:t>
            </a:r>
            <a:r>
              <a:rPr lang="en-US" sz="3200" b="1" dirty="0" err="1">
                <a:solidFill>
                  <a:srgbClr val="002060"/>
                </a:solidFill>
              </a:rPr>
              <a:t>giúp</a:t>
            </a:r>
            <a:r>
              <a:rPr lang="en-US" sz="3200" b="1" dirty="0">
                <a:solidFill>
                  <a:srgbClr val="002060"/>
                </a:solidFill>
              </a:rPr>
              <a:t> </a:t>
            </a:r>
            <a:r>
              <a:rPr lang="en-US" sz="3200" b="1" dirty="0" err="1">
                <a:solidFill>
                  <a:srgbClr val="002060"/>
                </a:solidFill>
              </a:rPr>
              <a:t>giảm</a:t>
            </a:r>
            <a:r>
              <a:rPr lang="en-US" sz="3200" b="1" dirty="0">
                <a:solidFill>
                  <a:srgbClr val="002060"/>
                </a:solidFill>
              </a:rPr>
              <a:t> </a:t>
            </a:r>
            <a:r>
              <a:rPr lang="en-US" sz="3200" b="1" dirty="0" err="1">
                <a:solidFill>
                  <a:srgbClr val="002060"/>
                </a:solidFill>
              </a:rPr>
              <a:t>diễn</a:t>
            </a:r>
            <a:r>
              <a:rPr lang="en-US" sz="3200" b="1" dirty="0">
                <a:solidFill>
                  <a:srgbClr val="002060"/>
                </a:solidFill>
              </a:rPr>
              <a:t> </a:t>
            </a:r>
            <a:r>
              <a:rPr lang="en-US" sz="3200" b="1" dirty="0" err="1">
                <a:solidFill>
                  <a:srgbClr val="002060"/>
                </a:solidFill>
              </a:rPr>
              <a:t>tiến</a:t>
            </a:r>
            <a:r>
              <a:rPr lang="en-US" sz="3200" b="1" dirty="0">
                <a:solidFill>
                  <a:srgbClr val="002060"/>
                </a:solidFill>
              </a:rPr>
              <a:t> </a:t>
            </a:r>
            <a:r>
              <a:rPr lang="en-US" sz="3200" b="1" dirty="0" err="1">
                <a:solidFill>
                  <a:srgbClr val="002060"/>
                </a:solidFill>
              </a:rPr>
              <a:t>xấu</a:t>
            </a:r>
            <a:r>
              <a:rPr lang="en-US" sz="3200" b="1" dirty="0">
                <a:solidFill>
                  <a:srgbClr val="002060"/>
                </a:solidFill>
              </a:rPr>
              <a:t> Covid-19</a:t>
            </a:r>
          </a:p>
        </p:txBody>
      </p:sp>
      <p:pic>
        <p:nvPicPr>
          <p:cNvPr id="7" name="Picture 2" descr="Global Initiative for Asthma – GINA">
            <a:extLst>
              <a:ext uri="{FF2B5EF4-FFF2-40B4-BE49-F238E27FC236}">
                <a16:creationId xmlns:a16="http://schemas.microsoft.com/office/drawing/2014/main" id="{0265B3A4-6451-42D4-850C-301830FDF2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94A446-E3EE-4A64-B5DD-36234F6E18D8}"/>
              </a:ext>
            </a:extLst>
          </p:cNvPr>
          <p:cNvSpPr txBox="1"/>
          <p:nvPr/>
        </p:nvSpPr>
        <p:spPr>
          <a:xfrm>
            <a:off x="1571625" y="1657350"/>
            <a:ext cx="9096375" cy="2769989"/>
          </a:xfrm>
          <a:prstGeom prst="rect">
            <a:avLst/>
          </a:prstGeom>
          <a:noFill/>
        </p:spPr>
        <p:txBody>
          <a:bodyPr wrap="square" rtlCol="0">
            <a:spAutoFit/>
          </a:bodyPr>
          <a:lstStyle/>
          <a:p>
            <a:r>
              <a:rPr lang="en-US" sz="2400" i="1" dirty="0">
                <a:solidFill>
                  <a:srgbClr val="1B91E1"/>
                </a:solidFill>
              </a:rPr>
              <a:t>COVID-19 </a:t>
            </a:r>
            <a:r>
              <a:rPr lang="en-US" sz="2400" i="1" dirty="0" err="1">
                <a:solidFill>
                  <a:srgbClr val="1B91E1"/>
                </a:solidFill>
              </a:rPr>
              <a:t>và</a:t>
            </a:r>
            <a:r>
              <a:rPr lang="en-US" sz="2400" i="1" dirty="0">
                <a:solidFill>
                  <a:srgbClr val="1B91E1"/>
                </a:solidFill>
              </a:rPr>
              <a:t> hen</a:t>
            </a:r>
          </a:p>
          <a:p>
            <a:pPr marL="285750" indent="-285750">
              <a:spcBef>
                <a:spcPts val="1200"/>
              </a:spcBef>
              <a:buFont typeface="Arial" panose="020B0604020202020204" pitchFamily="34" charset="0"/>
              <a:buChar char="•"/>
            </a:pPr>
            <a:r>
              <a:rPr lang="en-US" sz="2400" dirty="0" err="1"/>
              <a:t>Bệnh</a:t>
            </a:r>
            <a:r>
              <a:rPr lang="en-US" sz="2400" dirty="0"/>
              <a:t> </a:t>
            </a:r>
            <a:r>
              <a:rPr lang="en-US" sz="2400" dirty="0" err="1"/>
              <a:t>nhân</a:t>
            </a:r>
            <a:r>
              <a:rPr lang="en-US" sz="2400" dirty="0"/>
              <a:t> hen </a:t>
            </a:r>
            <a:r>
              <a:rPr lang="en-US" sz="2400" dirty="0" err="1"/>
              <a:t>được</a:t>
            </a:r>
            <a:r>
              <a:rPr lang="en-US" sz="2400" dirty="0"/>
              <a:t> </a:t>
            </a:r>
            <a:r>
              <a:rPr lang="en-US" sz="2400" dirty="0" err="1"/>
              <a:t>kiểm</a:t>
            </a:r>
            <a:r>
              <a:rPr lang="en-US" sz="2400" dirty="0"/>
              <a:t> </a:t>
            </a:r>
            <a:r>
              <a:rPr lang="en-US" sz="2400" dirty="0" err="1"/>
              <a:t>soát</a:t>
            </a:r>
            <a:r>
              <a:rPr lang="en-US" sz="2400" dirty="0"/>
              <a:t> </a:t>
            </a:r>
            <a:r>
              <a:rPr lang="en-US" sz="2400" dirty="0" err="1"/>
              <a:t>tốt</a:t>
            </a:r>
            <a:r>
              <a:rPr lang="en-US" sz="2400" dirty="0"/>
              <a:t> </a:t>
            </a:r>
            <a:r>
              <a:rPr lang="en-US" sz="2400" dirty="0" err="1"/>
              <a:t>không</a:t>
            </a:r>
            <a:r>
              <a:rPr lang="en-US" sz="2400" dirty="0"/>
              <a:t> </a:t>
            </a:r>
            <a:r>
              <a:rPr lang="en-US" sz="2400" dirty="0" err="1"/>
              <a:t>tăng</a:t>
            </a:r>
            <a:r>
              <a:rPr lang="en-US" sz="2400" dirty="0"/>
              <a:t> </a:t>
            </a:r>
            <a:r>
              <a:rPr lang="en-US" sz="2400" dirty="0" err="1"/>
              <a:t>nguy</a:t>
            </a:r>
            <a:r>
              <a:rPr lang="en-US" sz="2400" dirty="0"/>
              <a:t> </a:t>
            </a:r>
            <a:r>
              <a:rPr lang="en-US" sz="2400" dirty="0" err="1"/>
              <a:t>cơ</a:t>
            </a:r>
            <a:r>
              <a:rPr lang="en-US" sz="2400" dirty="0"/>
              <a:t> </a:t>
            </a:r>
            <a:r>
              <a:rPr lang="en-US" sz="2400" dirty="0" err="1"/>
              <a:t>tử</a:t>
            </a:r>
            <a:r>
              <a:rPr lang="en-US" sz="2400" dirty="0"/>
              <a:t> </a:t>
            </a:r>
            <a:r>
              <a:rPr lang="en-US" sz="2400" dirty="0" err="1"/>
              <a:t>vong</a:t>
            </a:r>
            <a:r>
              <a:rPr lang="en-US" sz="2400" dirty="0"/>
              <a:t> do Covid-19</a:t>
            </a:r>
          </a:p>
          <a:p>
            <a:pPr marL="285750" indent="-285750">
              <a:spcBef>
                <a:spcPts val="1200"/>
              </a:spcBef>
              <a:buFont typeface="Arial" panose="020B0604020202020204" pitchFamily="34" charset="0"/>
              <a:buChar char="•"/>
            </a:pPr>
            <a:r>
              <a:rPr lang="en-US" sz="2400" dirty="0" err="1"/>
              <a:t>Ngược</a:t>
            </a:r>
            <a:r>
              <a:rPr lang="en-US" sz="2400" dirty="0"/>
              <a:t> </a:t>
            </a:r>
            <a:r>
              <a:rPr lang="en-US" sz="2400" dirty="0" err="1"/>
              <a:t>lại</a:t>
            </a:r>
            <a:r>
              <a:rPr lang="en-US" sz="2400" dirty="0"/>
              <a:t>, </a:t>
            </a:r>
            <a:r>
              <a:rPr lang="en-US" sz="2400" dirty="0" err="1"/>
              <a:t>nguy</a:t>
            </a:r>
            <a:r>
              <a:rPr lang="en-US" sz="2400" dirty="0"/>
              <a:t> </a:t>
            </a:r>
            <a:r>
              <a:rPr lang="en-US" sz="2400" dirty="0" err="1"/>
              <a:t>cơ</a:t>
            </a:r>
            <a:r>
              <a:rPr lang="en-US" sz="2400" dirty="0"/>
              <a:t> </a:t>
            </a:r>
            <a:r>
              <a:rPr lang="en-US" sz="2400" dirty="0" err="1"/>
              <a:t>tử</a:t>
            </a:r>
            <a:r>
              <a:rPr lang="en-US" sz="2400" dirty="0"/>
              <a:t> </a:t>
            </a:r>
            <a:r>
              <a:rPr lang="en-US" sz="2400" dirty="0" err="1"/>
              <a:t>vong</a:t>
            </a:r>
            <a:r>
              <a:rPr lang="en-US" sz="2400" dirty="0"/>
              <a:t> do Covid-19 </a:t>
            </a:r>
            <a:r>
              <a:rPr lang="en-US" sz="2400" dirty="0" err="1"/>
              <a:t>tăng</a:t>
            </a:r>
            <a:r>
              <a:rPr lang="en-US" sz="2400" dirty="0"/>
              <a:t> ở </a:t>
            </a:r>
            <a:r>
              <a:rPr lang="en-US" sz="2400" dirty="0" err="1"/>
              <a:t>bệnh</a:t>
            </a:r>
            <a:r>
              <a:rPr lang="en-US" sz="2400" dirty="0"/>
              <a:t> </a:t>
            </a:r>
            <a:r>
              <a:rPr lang="en-US" sz="2400" dirty="0" err="1"/>
              <a:t>nhân</a:t>
            </a:r>
            <a:r>
              <a:rPr lang="en-US" sz="2400" dirty="0"/>
              <a:t> hen </a:t>
            </a:r>
            <a:r>
              <a:rPr lang="en-US" sz="2400" dirty="0" err="1"/>
              <a:t>cần</a:t>
            </a:r>
            <a:r>
              <a:rPr lang="en-US" sz="2400" dirty="0"/>
              <a:t> </a:t>
            </a:r>
            <a:r>
              <a:rPr lang="en-US" sz="2400" dirty="0" err="1"/>
              <a:t>dùng</a:t>
            </a:r>
            <a:r>
              <a:rPr lang="en-US" sz="2400" dirty="0"/>
              <a:t> corticosteroid </a:t>
            </a:r>
            <a:r>
              <a:rPr lang="en-US" sz="2400" dirty="0" err="1"/>
              <a:t>uống</a:t>
            </a:r>
            <a:r>
              <a:rPr lang="en-US" sz="2400" dirty="0"/>
              <a:t> </a:t>
            </a:r>
            <a:r>
              <a:rPr lang="en-US" sz="2400" dirty="0" err="1"/>
              <a:t>và</a:t>
            </a:r>
            <a:r>
              <a:rPr lang="en-US" sz="2400" dirty="0"/>
              <a:t> </a:t>
            </a:r>
            <a:r>
              <a:rPr lang="en-US" sz="2400" dirty="0" err="1"/>
              <a:t>bệnh</a:t>
            </a:r>
            <a:r>
              <a:rPr lang="en-US" sz="2400" dirty="0"/>
              <a:t> </a:t>
            </a:r>
            <a:r>
              <a:rPr lang="en-US" sz="2400" dirty="0" err="1"/>
              <a:t>nhân</a:t>
            </a:r>
            <a:r>
              <a:rPr lang="en-US" sz="2400" dirty="0"/>
              <a:t> hen </a:t>
            </a:r>
            <a:r>
              <a:rPr lang="en-US" sz="2400" dirty="0" err="1"/>
              <a:t>nặng</a:t>
            </a:r>
            <a:r>
              <a:rPr lang="en-US" sz="2400" dirty="0"/>
              <a:t> </a:t>
            </a:r>
            <a:r>
              <a:rPr lang="en-US" sz="2400" dirty="0" err="1"/>
              <a:t>nhập</a:t>
            </a:r>
            <a:r>
              <a:rPr lang="en-US" sz="2400" dirty="0"/>
              <a:t> </a:t>
            </a:r>
            <a:r>
              <a:rPr lang="en-US" sz="2400" dirty="0" err="1"/>
              <a:t>viện</a:t>
            </a:r>
            <a:endParaRPr lang="en-US" sz="2400" dirty="0"/>
          </a:p>
          <a:p>
            <a:pPr marL="285750" indent="-285750">
              <a:spcBef>
                <a:spcPts val="1200"/>
              </a:spcBef>
              <a:buFont typeface="Arial" panose="020B0604020202020204" pitchFamily="34" charset="0"/>
              <a:buChar char="•"/>
            </a:pPr>
            <a:r>
              <a:rPr lang="en-US" sz="2400" dirty="0"/>
              <a:t>Do </a:t>
            </a:r>
            <a:r>
              <a:rPr lang="en-US" sz="2400" dirty="0" err="1"/>
              <a:t>đó</a:t>
            </a:r>
            <a:r>
              <a:rPr lang="en-US" sz="2400" dirty="0"/>
              <a:t> </a:t>
            </a:r>
            <a:r>
              <a:rPr lang="en-US" sz="2400" dirty="0" err="1"/>
              <a:t>việc</a:t>
            </a:r>
            <a:r>
              <a:rPr lang="en-US" sz="2400" dirty="0"/>
              <a:t> </a:t>
            </a:r>
            <a:r>
              <a:rPr lang="en-US" sz="2400" dirty="0" err="1"/>
              <a:t>duy</a:t>
            </a:r>
            <a:r>
              <a:rPr lang="en-US" sz="2400" dirty="0"/>
              <a:t> </a:t>
            </a:r>
            <a:r>
              <a:rPr lang="en-US" sz="2400" dirty="0" err="1"/>
              <a:t>trì</a:t>
            </a:r>
            <a:r>
              <a:rPr lang="en-US" sz="2400" dirty="0"/>
              <a:t> </a:t>
            </a:r>
            <a:r>
              <a:rPr lang="en-US" sz="2400" dirty="0" err="1"/>
              <a:t>quản</a:t>
            </a:r>
            <a:r>
              <a:rPr lang="en-US" sz="2400" dirty="0"/>
              <a:t> </a:t>
            </a:r>
            <a:r>
              <a:rPr lang="en-US" sz="2400" dirty="0" err="1"/>
              <a:t>lý</a:t>
            </a:r>
            <a:r>
              <a:rPr lang="en-US" sz="2400" dirty="0"/>
              <a:t> </a:t>
            </a:r>
            <a:r>
              <a:rPr lang="en-US" sz="2400" dirty="0" err="1"/>
              <a:t>tốt</a:t>
            </a:r>
            <a:r>
              <a:rPr lang="en-US" sz="2400" dirty="0"/>
              <a:t> </a:t>
            </a:r>
            <a:r>
              <a:rPr lang="en-US" sz="2400" dirty="0" err="1"/>
              <a:t>bệnh</a:t>
            </a:r>
            <a:r>
              <a:rPr lang="en-US" sz="2400" dirty="0"/>
              <a:t> hen </a:t>
            </a:r>
            <a:r>
              <a:rPr lang="en-US" sz="2400" dirty="0" err="1"/>
              <a:t>là</a:t>
            </a:r>
            <a:r>
              <a:rPr lang="en-US" sz="2400" dirty="0"/>
              <a:t> </a:t>
            </a:r>
            <a:r>
              <a:rPr lang="en-US" sz="2400" dirty="0" err="1"/>
              <a:t>quan</a:t>
            </a:r>
            <a:r>
              <a:rPr lang="en-US" sz="2400" dirty="0"/>
              <a:t> </a:t>
            </a:r>
            <a:r>
              <a:rPr lang="en-US" sz="2400" dirty="0" err="1"/>
              <a:t>trọng</a:t>
            </a:r>
            <a:endParaRPr lang="en-US" sz="2400" dirty="0"/>
          </a:p>
        </p:txBody>
      </p:sp>
      <p:sp>
        <p:nvSpPr>
          <p:cNvPr id="8" name="Rechteck">
            <a:extLst>
              <a:ext uri="{FF2B5EF4-FFF2-40B4-BE49-F238E27FC236}">
                <a16:creationId xmlns:a16="http://schemas.microsoft.com/office/drawing/2014/main" id="{C68C4A4D-8229-4CDB-BCEB-7F4CA2A3A47E}"/>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9" name="GOLD® 2020">
            <a:extLst>
              <a:ext uri="{FF2B5EF4-FFF2-40B4-BE49-F238E27FC236}">
                <a16:creationId xmlns:a16="http://schemas.microsoft.com/office/drawing/2014/main" id="{D99E8A81-7C02-4D36-810A-000E2492007A}"/>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Tree>
    <p:extLst>
      <p:ext uri="{BB962C8B-B14F-4D97-AF65-F5344CB8AC3E}">
        <p14:creationId xmlns:p14="http://schemas.microsoft.com/office/powerpoint/2010/main" val="2722185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858E8D-7EED-48E0-A972-A9C73002A672}"/>
              </a:ext>
            </a:extLst>
          </p:cNvPr>
          <p:cNvSpPr txBox="1"/>
          <p:nvPr/>
        </p:nvSpPr>
        <p:spPr>
          <a:xfrm>
            <a:off x="1133760" y="341376"/>
            <a:ext cx="10086975" cy="584775"/>
          </a:xfrm>
          <a:prstGeom prst="rect">
            <a:avLst/>
          </a:prstGeom>
          <a:noFill/>
        </p:spPr>
        <p:txBody>
          <a:bodyPr wrap="square" rtlCol="0">
            <a:spAutoFit/>
          </a:bodyPr>
          <a:lstStyle/>
          <a:p>
            <a:pPr algn="ctr"/>
            <a:r>
              <a:rPr lang="en-US" sz="3200" b="1" dirty="0" err="1">
                <a:solidFill>
                  <a:srgbClr val="002060"/>
                </a:solidFill>
              </a:rPr>
              <a:t>Lưu</a:t>
            </a:r>
            <a:r>
              <a:rPr lang="en-US" sz="3200" b="1" dirty="0">
                <a:solidFill>
                  <a:srgbClr val="002060"/>
                </a:solidFill>
              </a:rPr>
              <a:t> ý </a:t>
            </a:r>
            <a:r>
              <a:rPr lang="en-US" sz="3200" b="1" dirty="0" err="1">
                <a:solidFill>
                  <a:srgbClr val="002060"/>
                </a:solidFill>
              </a:rPr>
              <a:t>phun</a:t>
            </a:r>
            <a:r>
              <a:rPr lang="en-US" sz="3200" b="1" dirty="0">
                <a:solidFill>
                  <a:srgbClr val="002060"/>
                </a:solidFill>
              </a:rPr>
              <a:t> </a:t>
            </a:r>
            <a:r>
              <a:rPr lang="en-US" sz="3200" b="1" dirty="0" err="1">
                <a:solidFill>
                  <a:srgbClr val="002060"/>
                </a:solidFill>
              </a:rPr>
              <a:t>khí</a:t>
            </a:r>
            <a:r>
              <a:rPr lang="en-US" sz="3200" b="1" dirty="0">
                <a:solidFill>
                  <a:srgbClr val="002060"/>
                </a:solidFill>
              </a:rPr>
              <a:t> dung ở BN </a:t>
            </a:r>
            <a:r>
              <a:rPr lang="en-US" sz="3200" b="1" dirty="0" err="1">
                <a:solidFill>
                  <a:srgbClr val="002060"/>
                </a:solidFill>
              </a:rPr>
              <a:t>nhiễm</a:t>
            </a:r>
            <a:r>
              <a:rPr lang="en-US" sz="3200" b="1" dirty="0">
                <a:solidFill>
                  <a:srgbClr val="002060"/>
                </a:solidFill>
              </a:rPr>
              <a:t> Covid-19</a:t>
            </a:r>
          </a:p>
        </p:txBody>
      </p:sp>
      <p:pic>
        <p:nvPicPr>
          <p:cNvPr id="7" name="Picture 2" descr="Global Initiative for Asthma – GINA">
            <a:extLst>
              <a:ext uri="{FF2B5EF4-FFF2-40B4-BE49-F238E27FC236}">
                <a16:creationId xmlns:a16="http://schemas.microsoft.com/office/drawing/2014/main" id="{D4E4372F-3920-4D10-9706-96E6B17547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23563D-720A-469B-8B1A-36F9ABA336DA}"/>
              </a:ext>
            </a:extLst>
          </p:cNvPr>
          <p:cNvSpPr txBox="1"/>
          <p:nvPr/>
        </p:nvSpPr>
        <p:spPr>
          <a:xfrm>
            <a:off x="1655064" y="1712607"/>
            <a:ext cx="9345168" cy="172354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err="1"/>
              <a:t>Với</a:t>
            </a:r>
            <a:r>
              <a:rPr lang="en-US" sz="2400" dirty="0"/>
              <a:t> </a:t>
            </a:r>
            <a:r>
              <a:rPr lang="en-US" sz="2400" dirty="0" err="1"/>
              <a:t>bệnh</a:t>
            </a:r>
            <a:r>
              <a:rPr lang="en-US" sz="2400" dirty="0"/>
              <a:t> </a:t>
            </a:r>
            <a:r>
              <a:rPr lang="en-US" sz="2400" dirty="0" err="1"/>
              <a:t>nhân</a:t>
            </a:r>
            <a:r>
              <a:rPr lang="en-US" sz="2400" dirty="0"/>
              <a:t> </a:t>
            </a:r>
            <a:r>
              <a:rPr lang="en-US" sz="2400" dirty="0" err="1"/>
              <a:t>được</a:t>
            </a:r>
            <a:r>
              <a:rPr lang="en-US" sz="2400" dirty="0"/>
              <a:t> </a:t>
            </a:r>
            <a:r>
              <a:rPr lang="en-US" sz="2400" dirty="0" err="1"/>
              <a:t>xác</a:t>
            </a:r>
            <a:r>
              <a:rPr lang="en-US" sz="2400" dirty="0"/>
              <a:t> </a:t>
            </a:r>
            <a:r>
              <a:rPr lang="en-US" sz="2400" dirty="0" err="1"/>
              <a:t>định</a:t>
            </a:r>
            <a:r>
              <a:rPr lang="en-US" sz="2400" dirty="0"/>
              <a:t> </a:t>
            </a:r>
            <a:r>
              <a:rPr lang="en-US" sz="2400" dirty="0" err="1"/>
              <a:t>hoặc</a:t>
            </a:r>
            <a:r>
              <a:rPr lang="en-US" sz="2400" dirty="0"/>
              <a:t> </a:t>
            </a:r>
            <a:r>
              <a:rPr lang="en-US" sz="2400" dirty="0" err="1"/>
              <a:t>nghi</a:t>
            </a:r>
            <a:r>
              <a:rPr lang="en-US" sz="2400" dirty="0"/>
              <a:t> </a:t>
            </a:r>
            <a:r>
              <a:rPr lang="en-US" sz="2400" dirty="0" err="1"/>
              <a:t>ngờ</a:t>
            </a:r>
            <a:r>
              <a:rPr lang="en-US" sz="2400" dirty="0"/>
              <a:t> </a:t>
            </a:r>
            <a:r>
              <a:rPr lang="en-US" sz="2400" dirty="0" err="1"/>
              <a:t>nhiễm</a:t>
            </a:r>
            <a:r>
              <a:rPr lang="en-US" sz="2400" dirty="0"/>
              <a:t> Covid-19, </a:t>
            </a:r>
            <a:r>
              <a:rPr lang="en-US" sz="2400" dirty="0" err="1"/>
              <a:t>hạn</a:t>
            </a:r>
            <a:r>
              <a:rPr lang="en-US" sz="2400" dirty="0"/>
              <a:t> </a:t>
            </a:r>
            <a:r>
              <a:rPr lang="en-US" sz="2400" dirty="0" err="1"/>
              <a:t>chế</a:t>
            </a:r>
            <a:r>
              <a:rPr lang="en-US" sz="2400" dirty="0"/>
              <a:t> </a:t>
            </a:r>
            <a:r>
              <a:rPr lang="en-US" sz="2400" dirty="0" err="1"/>
              <a:t>sử</a:t>
            </a:r>
            <a:r>
              <a:rPr lang="en-US" sz="2400" dirty="0"/>
              <a:t> </a:t>
            </a:r>
            <a:r>
              <a:rPr lang="en-US" sz="2400" dirty="0" err="1"/>
              <a:t>dụng</a:t>
            </a:r>
            <a:r>
              <a:rPr lang="en-US" sz="2400" dirty="0"/>
              <a:t> </a:t>
            </a:r>
            <a:r>
              <a:rPr lang="en-US" sz="2400" dirty="0" err="1"/>
              <a:t>phun</a:t>
            </a:r>
            <a:r>
              <a:rPr lang="en-US" sz="2400" dirty="0"/>
              <a:t> </a:t>
            </a:r>
            <a:r>
              <a:rPr lang="en-US" sz="2400" dirty="0" err="1"/>
              <a:t>khí</a:t>
            </a:r>
            <a:r>
              <a:rPr lang="en-US" sz="2400" dirty="0"/>
              <a:t> dung </a:t>
            </a:r>
            <a:r>
              <a:rPr lang="en-US" sz="2400" dirty="0" err="1"/>
              <a:t>nếu</a:t>
            </a:r>
            <a:r>
              <a:rPr lang="en-US" sz="2400" dirty="0"/>
              <a:t> </a:t>
            </a:r>
            <a:r>
              <a:rPr lang="en-US" sz="2400" dirty="0" err="1"/>
              <a:t>được</a:t>
            </a:r>
            <a:r>
              <a:rPr lang="en-US" sz="2400" dirty="0"/>
              <a:t>.</a:t>
            </a:r>
          </a:p>
          <a:p>
            <a:pPr marL="285750" indent="-285750">
              <a:spcBef>
                <a:spcPts val="1200"/>
              </a:spcBef>
              <a:buFont typeface="Arial" panose="020B0604020202020204" pitchFamily="34" charset="0"/>
              <a:buChar char="•"/>
            </a:pPr>
            <a:r>
              <a:rPr lang="en-US" sz="2400" dirty="0" err="1"/>
              <a:t>Nếu</a:t>
            </a:r>
            <a:r>
              <a:rPr lang="en-US" sz="2400" dirty="0"/>
              <a:t> </a:t>
            </a:r>
            <a:r>
              <a:rPr lang="en-US" sz="2400" dirty="0" err="1"/>
              <a:t>cần</a:t>
            </a:r>
            <a:r>
              <a:rPr lang="en-US" sz="2400" dirty="0"/>
              <a:t> </a:t>
            </a:r>
            <a:r>
              <a:rPr lang="en-US" sz="2400" dirty="0" err="1"/>
              <a:t>thiết</a:t>
            </a:r>
            <a:r>
              <a:rPr lang="en-US" sz="2400" dirty="0"/>
              <a:t> </a:t>
            </a:r>
            <a:r>
              <a:rPr lang="en-US" sz="2400" dirty="0" err="1"/>
              <a:t>phun</a:t>
            </a:r>
            <a:r>
              <a:rPr lang="en-US" sz="2400" dirty="0"/>
              <a:t> </a:t>
            </a:r>
            <a:r>
              <a:rPr lang="en-US" sz="2400" dirty="0" err="1"/>
              <a:t>khí</a:t>
            </a:r>
            <a:r>
              <a:rPr lang="en-US" sz="2400" dirty="0"/>
              <a:t> dung, </a:t>
            </a:r>
            <a:r>
              <a:rPr lang="en-US" sz="2400" dirty="0" err="1"/>
              <a:t>tuân</a:t>
            </a:r>
            <a:r>
              <a:rPr lang="en-US" sz="2400" dirty="0"/>
              <a:t> </a:t>
            </a:r>
            <a:r>
              <a:rPr lang="en-US" sz="2400" dirty="0" err="1"/>
              <a:t>thủ</a:t>
            </a:r>
            <a:r>
              <a:rPr lang="en-US" sz="2400" dirty="0"/>
              <a:t> </a:t>
            </a:r>
            <a:r>
              <a:rPr lang="en-US" sz="2400" dirty="0" err="1"/>
              <a:t>chặt</a:t>
            </a:r>
            <a:r>
              <a:rPr lang="en-US" sz="2400" dirty="0"/>
              <a:t> </a:t>
            </a:r>
            <a:r>
              <a:rPr lang="en-US" sz="2400" dirty="0" err="1"/>
              <a:t>chẽ</a:t>
            </a:r>
            <a:r>
              <a:rPr lang="en-US" sz="2400" dirty="0"/>
              <a:t> </a:t>
            </a:r>
            <a:r>
              <a:rPr lang="en-US" sz="2400" dirty="0" err="1"/>
              <a:t>quy</a:t>
            </a:r>
            <a:r>
              <a:rPr lang="en-US" sz="2400" dirty="0"/>
              <a:t> </a:t>
            </a:r>
            <a:r>
              <a:rPr lang="en-US" sz="2400" dirty="0" err="1"/>
              <a:t>trình</a:t>
            </a:r>
            <a:r>
              <a:rPr lang="en-US" sz="2400" dirty="0"/>
              <a:t> </a:t>
            </a:r>
            <a:r>
              <a:rPr lang="en-US" sz="2400" dirty="0" err="1"/>
              <a:t>kiểm</a:t>
            </a:r>
            <a:r>
              <a:rPr lang="en-US" sz="2400" dirty="0"/>
              <a:t> </a:t>
            </a:r>
            <a:r>
              <a:rPr lang="en-US" sz="2400" dirty="0" err="1"/>
              <a:t>soát</a:t>
            </a:r>
            <a:r>
              <a:rPr lang="en-US" sz="2400" dirty="0"/>
              <a:t> </a:t>
            </a:r>
            <a:r>
              <a:rPr lang="en-US" sz="2400" dirty="0" err="1"/>
              <a:t>nhiễm</a:t>
            </a:r>
            <a:r>
              <a:rPr lang="en-US" sz="2400" dirty="0"/>
              <a:t> </a:t>
            </a:r>
            <a:r>
              <a:rPr lang="en-US" sz="2400" dirty="0" err="1"/>
              <a:t>khuẩn</a:t>
            </a:r>
            <a:endParaRPr lang="en-US" sz="2400" dirty="0"/>
          </a:p>
        </p:txBody>
      </p:sp>
      <p:sp>
        <p:nvSpPr>
          <p:cNvPr id="9" name="Rechteck">
            <a:extLst>
              <a:ext uri="{FF2B5EF4-FFF2-40B4-BE49-F238E27FC236}">
                <a16:creationId xmlns:a16="http://schemas.microsoft.com/office/drawing/2014/main" id="{E3E7A3C1-CCF8-490C-ABF7-03535D1725BA}"/>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10" name="GOLD® 2020">
            <a:extLst>
              <a:ext uri="{FF2B5EF4-FFF2-40B4-BE49-F238E27FC236}">
                <a16:creationId xmlns:a16="http://schemas.microsoft.com/office/drawing/2014/main" id="{22B58D4F-90FD-4EEE-B5D6-5D30B8D87338}"/>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Tree>
    <p:extLst>
      <p:ext uri="{BB962C8B-B14F-4D97-AF65-F5344CB8AC3E}">
        <p14:creationId xmlns:p14="http://schemas.microsoft.com/office/powerpoint/2010/main" val="3614201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88301-683D-43C0-AF96-A0C7BF7CE7BD}"/>
              </a:ext>
            </a:extLst>
          </p:cNvPr>
          <p:cNvSpPr/>
          <p:nvPr/>
        </p:nvSpPr>
        <p:spPr>
          <a:xfrm>
            <a:off x="8134350" y="6210300"/>
            <a:ext cx="3914775" cy="46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101A774A-A3FA-4AB3-A74B-C703059102F4}"/>
              </a:ext>
            </a:extLst>
          </p:cNvPr>
          <p:cNvSpPr txBox="1"/>
          <p:nvPr/>
        </p:nvSpPr>
        <p:spPr>
          <a:xfrm>
            <a:off x="1585912" y="2505670"/>
            <a:ext cx="92344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
                <a:ea typeface="+mn-ea"/>
                <a:cs typeface="+mn-cs"/>
              </a:rPr>
              <a:t>Chẩn</a:t>
            </a:r>
            <a:r>
              <a:rPr kumimoji="0" lang="en-US" sz="5400" b="1" i="0" u="none" strike="noStrike" kern="1200" cap="none" spc="0" normalizeH="0" baseline="0" noProof="0" dirty="0">
                <a:ln>
                  <a:noFill/>
                </a:ln>
                <a:solidFill>
                  <a:srgbClr val="0070C0"/>
                </a:solidFill>
                <a:effectLst/>
                <a:uLnTx/>
                <a:uFillTx/>
                <a:latin typeface="Arial"/>
                <a:ea typeface="+mn-ea"/>
                <a:cs typeface="+mn-cs"/>
              </a:rPr>
              <a:t> </a:t>
            </a:r>
            <a:r>
              <a:rPr kumimoji="0" lang="en-US" sz="5400" b="1" i="0" u="none" strike="noStrike" kern="1200" cap="none" spc="0" normalizeH="0" baseline="0" noProof="0" dirty="0" err="1">
                <a:ln>
                  <a:noFill/>
                </a:ln>
                <a:solidFill>
                  <a:srgbClr val="0070C0"/>
                </a:solidFill>
                <a:effectLst/>
                <a:uLnTx/>
                <a:uFillTx/>
                <a:latin typeface="Arial"/>
                <a:ea typeface="+mn-ea"/>
                <a:cs typeface="+mn-cs"/>
              </a:rPr>
              <a:t>đoán</a:t>
            </a:r>
            <a:r>
              <a:rPr kumimoji="0" lang="en-US" sz="5400" b="1" i="0" u="none" strike="noStrike" kern="1200" cap="none" spc="0" normalizeH="0" baseline="0" noProof="0" dirty="0">
                <a:ln>
                  <a:noFill/>
                </a:ln>
                <a:solidFill>
                  <a:srgbClr val="0070C0"/>
                </a:solidFill>
                <a:effectLst/>
                <a:uLnTx/>
                <a:uFillTx/>
                <a:latin typeface="Arial"/>
                <a:ea typeface="+mn-ea"/>
                <a:cs typeface="+mn-cs"/>
              </a:rPr>
              <a:t> </a:t>
            </a:r>
            <a:r>
              <a:rPr kumimoji="0" lang="en-US" sz="5400" b="1" i="0" u="none" strike="noStrike" kern="1200" cap="none" spc="0" normalizeH="0" baseline="0" noProof="0" dirty="0" err="1">
                <a:ln>
                  <a:noFill/>
                </a:ln>
                <a:solidFill>
                  <a:srgbClr val="0070C0"/>
                </a:solidFill>
                <a:effectLst/>
                <a:uLnTx/>
                <a:uFillTx/>
                <a:latin typeface="Arial"/>
                <a:ea typeface="+mn-ea"/>
                <a:cs typeface="+mn-cs"/>
              </a:rPr>
              <a:t>và</a:t>
            </a:r>
            <a:r>
              <a:rPr kumimoji="0" lang="en-US" sz="5400" b="1" i="0" u="none" strike="noStrike" kern="1200" cap="none" spc="0" normalizeH="0" baseline="0" noProof="0" dirty="0">
                <a:ln>
                  <a:noFill/>
                </a:ln>
                <a:solidFill>
                  <a:srgbClr val="0070C0"/>
                </a:solidFill>
                <a:effectLst/>
                <a:uLnTx/>
                <a:uFillTx/>
                <a:latin typeface="Arial"/>
                <a:ea typeface="+mn-ea"/>
                <a:cs typeface="+mn-cs"/>
              </a:rPr>
              <a:t> </a:t>
            </a:r>
            <a:r>
              <a:rPr kumimoji="0" lang="en-US" sz="5400" b="1" i="0" u="none" strike="noStrike" kern="1200" cap="none" spc="0" normalizeH="0" baseline="0" noProof="0" dirty="0" err="1">
                <a:ln>
                  <a:noFill/>
                </a:ln>
                <a:solidFill>
                  <a:srgbClr val="0070C0"/>
                </a:solidFill>
                <a:effectLst/>
                <a:uLnTx/>
                <a:uFillTx/>
                <a:latin typeface="Arial"/>
                <a:ea typeface="+mn-ea"/>
                <a:cs typeface="+mn-cs"/>
              </a:rPr>
              <a:t>đánh</a:t>
            </a:r>
            <a:r>
              <a:rPr kumimoji="0" lang="en-US" sz="5400" b="1" i="0" u="none" strike="noStrike" kern="1200" cap="none" spc="0" normalizeH="0" baseline="0" noProof="0" dirty="0">
                <a:ln>
                  <a:noFill/>
                </a:ln>
                <a:solidFill>
                  <a:srgbClr val="0070C0"/>
                </a:solidFill>
                <a:effectLst/>
                <a:uLnTx/>
                <a:uFillTx/>
                <a:latin typeface="Arial"/>
                <a:ea typeface="+mn-ea"/>
                <a:cs typeface="+mn-cs"/>
              </a:rPr>
              <a:t> </a:t>
            </a:r>
            <a:r>
              <a:rPr kumimoji="0" lang="en-US" sz="5400" b="1" i="0" u="none" strike="noStrike" kern="1200" cap="none" spc="0" normalizeH="0" baseline="0" noProof="0" dirty="0" err="1">
                <a:ln>
                  <a:noFill/>
                </a:ln>
                <a:solidFill>
                  <a:srgbClr val="0070C0"/>
                </a:solidFill>
                <a:effectLst/>
                <a:uLnTx/>
                <a:uFillTx/>
                <a:latin typeface="Arial"/>
                <a:ea typeface="+mn-ea"/>
                <a:cs typeface="+mn-cs"/>
              </a:rPr>
              <a:t>giá</a:t>
            </a:r>
            <a:r>
              <a:rPr kumimoji="0" lang="en-US" sz="5400" b="1" i="0" u="none" strike="noStrike" kern="1200" cap="none" spc="0" normalizeH="0" baseline="0" noProof="0" dirty="0">
                <a:ln>
                  <a:noFill/>
                </a:ln>
                <a:solidFill>
                  <a:srgbClr val="0070C0"/>
                </a:solidFill>
                <a:effectLst/>
                <a:uLnTx/>
                <a:uFillTx/>
                <a:latin typeface="Arial"/>
                <a:ea typeface="+mn-ea"/>
                <a:cs typeface="+mn-cs"/>
              </a:rPr>
              <a:t> hen</a:t>
            </a:r>
          </a:p>
        </p:txBody>
      </p:sp>
    </p:spTree>
    <p:extLst>
      <p:ext uri="{BB962C8B-B14F-4D97-AF65-F5344CB8AC3E}">
        <p14:creationId xmlns:p14="http://schemas.microsoft.com/office/powerpoint/2010/main" val="3240928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858E8D-7EED-48E0-A972-A9C73002A672}"/>
              </a:ext>
            </a:extLst>
          </p:cNvPr>
          <p:cNvSpPr txBox="1"/>
          <p:nvPr/>
        </p:nvSpPr>
        <p:spPr>
          <a:xfrm>
            <a:off x="891682" y="269518"/>
            <a:ext cx="10408636" cy="584775"/>
          </a:xfrm>
          <a:prstGeom prst="rect">
            <a:avLst/>
          </a:prstGeom>
          <a:noFill/>
        </p:spPr>
        <p:txBody>
          <a:bodyPr wrap="square" rtlCol="0">
            <a:spAutoFit/>
          </a:bodyPr>
          <a:lstStyle/>
          <a:p>
            <a:pPr algn="ctr"/>
            <a:r>
              <a:rPr lang="en-US" sz="3200" b="1" dirty="0" err="1">
                <a:solidFill>
                  <a:srgbClr val="002060"/>
                </a:solidFill>
              </a:rPr>
              <a:t>Tiếp</a:t>
            </a:r>
            <a:r>
              <a:rPr lang="en-US" sz="3200" b="1" dirty="0">
                <a:solidFill>
                  <a:srgbClr val="002060"/>
                </a:solidFill>
              </a:rPr>
              <a:t> </a:t>
            </a:r>
            <a:r>
              <a:rPr lang="en-US" sz="3200" b="1" dirty="0" err="1">
                <a:solidFill>
                  <a:srgbClr val="002060"/>
                </a:solidFill>
              </a:rPr>
              <a:t>cận</a:t>
            </a:r>
            <a:r>
              <a:rPr lang="en-US" sz="3200" b="1" dirty="0">
                <a:solidFill>
                  <a:srgbClr val="002060"/>
                </a:solidFill>
              </a:rPr>
              <a:t> </a:t>
            </a:r>
            <a:r>
              <a:rPr lang="en-US" sz="3200" b="1" dirty="0" err="1">
                <a:solidFill>
                  <a:srgbClr val="002060"/>
                </a:solidFill>
              </a:rPr>
              <a:t>chẩn</a:t>
            </a:r>
            <a:r>
              <a:rPr lang="en-US" sz="3200" b="1" dirty="0">
                <a:solidFill>
                  <a:srgbClr val="002060"/>
                </a:solidFill>
              </a:rPr>
              <a:t> </a:t>
            </a:r>
            <a:r>
              <a:rPr lang="en-US" sz="3200" b="1" dirty="0" err="1">
                <a:solidFill>
                  <a:srgbClr val="002060"/>
                </a:solidFill>
              </a:rPr>
              <a:t>đoán</a:t>
            </a:r>
            <a:r>
              <a:rPr lang="en-US" sz="3200" b="1" dirty="0">
                <a:solidFill>
                  <a:srgbClr val="002060"/>
                </a:solidFill>
              </a:rPr>
              <a:t> </a:t>
            </a:r>
            <a:r>
              <a:rPr lang="en-US" sz="3200" b="1" dirty="0" err="1">
                <a:solidFill>
                  <a:srgbClr val="002060"/>
                </a:solidFill>
              </a:rPr>
              <a:t>cho</a:t>
            </a:r>
            <a:r>
              <a:rPr lang="en-US" sz="3200" b="1" dirty="0">
                <a:solidFill>
                  <a:srgbClr val="002060"/>
                </a:solidFill>
              </a:rPr>
              <a:t> BN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điều</a:t>
            </a:r>
            <a:r>
              <a:rPr lang="en-US" sz="3200" b="1" dirty="0">
                <a:solidFill>
                  <a:srgbClr val="002060"/>
                </a:solidFill>
              </a:rPr>
              <a:t> </a:t>
            </a:r>
            <a:r>
              <a:rPr lang="en-US" sz="3200" b="1" dirty="0" err="1">
                <a:solidFill>
                  <a:srgbClr val="002060"/>
                </a:solidFill>
              </a:rPr>
              <a:t>trị</a:t>
            </a:r>
            <a:r>
              <a:rPr lang="en-US" sz="3200" b="1" dirty="0">
                <a:solidFill>
                  <a:srgbClr val="002060"/>
                </a:solidFill>
              </a:rPr>
              <a:t> </a:t>
            </a:r>
            <a:r>
              <a:rPr lang="en-US" sz="3200" b="1" dirty="0" err="1">
                <a:solidFill>
                  <a:srgbClr val="002060"/>
                </a:solidFill>
              </a:rPr>
              <a:t>duy</a:t>
            </a:r>
            <a:r>
              <a:rPr lang="en-US" sz="3200" b="1" dirty="0">
                <a:solidFill>
                  <a:srgbClr val="002060"/>
                </a:solidFill>
              </a:rPr>
              <a:t> </a:t>
            </a:r>
            <a:r>
              <a:rPr lang="en-US" sz="3200" b="1" dirty="0" err="1">
                <a:solidFill>
                  <a:srgbClr val="002060"/>
                </a:solidFill>
              </a:rPr>
              <a:t>trì</a:t>
            </a:r>
            <a:endParaRPr lang="en-US" sz="3200" b="1" dirty="0">
              <a:solidFill>
                <a:srgbClr val="002060"/>
              </a:solidFill>
            </a:endParaRPr>
          </a:p>
        </p:txBody>
      </p:sp>
      <p:pic>
        <p:nvPicPr>
          <p:cNvPr id="7" name="Picture 2" descr="Global Initiative for Asthma – GINA">
            <a:extLst>
              <a:ext uri="{FF2B5EF4-FFF2-40B4-BE49-F238E27FC236}">
                <a16:creationId xmlns:a16="http://schemas.microsoft.com/office/drawing/2014/main" id="{D4E4372F-3920-4D10-9706-96E6B17547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769F421-ECDD-4EA5-B584-F1BA11134017}"/>
              </a:ext>
            </a:extLst>
          </p:cNvPr>
          <p:cNvPicPr>
            <a:picLocks noChangeAspect="1"/>
          </p:cNvPicPr>
          <p:nvPr/>
        </p:nvPicPr>
        <p:blipFill rotWithShape="1">
          <a:blip r:embed="rId3"/>
          <a:srcRect l="26172" t="30694" r="24141" b="10278"/>
          <a:stretch/>
        </p:blipFill>
        <p:spPr>
          <a:xfrm>
            <a:off x="382411" y="2530435"/>
            <a:ext cx="5876657" cy="3927012"/>
          </a:xfrm>
          <a:prstGeom prst="rect">
            <a:avLst/>
          </a:prstGeom>
        </p:spPr>
      </p:pic>
      <p:pic>
        <p:nvPicPr>
          <p:cNvPr id="11" name="Picture 10">
            <a:extLst>
              <a:ext uri="{FF2B5EF4-FFF2-40B4-BE49-F238E27FC236}">
                <a16:creationId xmlns:a16="http://schemas.microsoft.com/office/drawing/2014/main" id="{3AF8347F-789C-4C27-9DAA-24D099F2B218}"/>
              </a:ext>
            </a:extLst>
          </p:cNvPr>
          <p:cNvPicPr>
            <a:picLocks noChangeAspect="1"/>
          </p:cNvPicPr>
          <p:nvPr/>
        </p:nvPicPr>
        <p:blipFill rotWithShape="1">
          <a:blip r:embed="rId4"/>
          <a:srcRect l="26407" t="27222" r="23203" b="19792"/>
          <a:stretch/>
        </p:blipFill>
        <p:spPr>
          <a:xfrm>
            <a:off x="6211443" y="2725272"/>
            <a:ext cx="5980557" cy="3537337"/>
          </a:xfrm>
          <a:prstGeom prst="rect">
            <a:avLst/>
          </a:prstGeom>
        </p:spPr>
      </p:pic>
      <p:sp>
        <p:nvSpPr>
          <p:cNvPr id="2" name="TextBox 1">
            <a:extLst>
              <a:ext uri="{FF2B5EF4-FFF2-40B4-BE49-F238E27FC236}">
                <a16:creationId xmlns:a16="http://schemas.microsoft.com/office/drawing/2014/main" id="{5F46E509-C0FF-4AFD-8F10-D92C21089F4E}"/>
              </a:ext>
            </a:extLst>
          </p:cNvPr>
          <p:cNvSpPr txBox="1"/>
          <p:nvPr/>
        </p:nvSpPr>
        <p:spPr>
          <a:xfrm>
            <a:off x="1122712" y="1381358"/>
            <a:ext cx="9954864" cy="830997"/>
          </a:xfrm>
          <a:prstGeom prst="rect">
            <a:avLst/>
          </a:prstGeom>
          <a:noFill/>
        </p:spPr>
        <p:txBody>
          <a:bodyPr wrap="square" rtlCol="0">
            <a:spAutoFit/>
          </a:bodyPr>
          <a:lstStyle/>
          <a:p>
            <a:r>
              <a:rPr lang="en-US" sz="2400" dirty="0" err="1"/>
              <a:t>Đối</a:t>
            </a:r>
            <a:r>
              <a:rPr lang="en-US" sz="2400" dirty="0"/>
              <a:t> </a:t>
            </a:r>
            <a:r>
              <a:rPr lang="en-US" sz="2400" dirty="0" err="1"/>
              <a:t>với</a:t>
            </a:r>
            <a:r>
              <a:rPr lang="en-US" sz="2400" dirty="0"/>
              <a:t> </a:t>
            </a:r>
            <a:r>
              <a:rPr lang="en-US" sz="2400" dirty="0" err="1"/>
              <a:t>những</a:t>
            </a:r>
            <a:r>
              <a:rPr lang="en-US" sz="2400" dirty="0"/>
              <a:t> BN </a:t>
            </a:r>
            <a:r>
              <a:rPr lang="en-US" sz="2400" dirty="0" err="1"/>
              <a:t>đã</a:t>
            </a:r>
            <a:r>
              <a:rPr lang="en-US" sz="2400" dirty="0"/>
              <a:t> </a:t>
            </a:r>
            <a:r>
              <a:rPr lang="en-US" sz="2400" dirty="0" err="1"/>
              <a:t>được</a:t>
            </a:r>
            <a:r>
              <a:rPr lang="en-US" sz="2400" dirty="0"/>
              <a:t> </a:t>
            </a:r>
            <a:r>
              <a:rPr lang="en-US" sz="2400" dirty="0" err="1"/>
              <a:t>điều</a:t>
            </a:r>
            <a:r>
              <a:rPr lang="en-US" sz="2400" dirty="0"/>
              <a:t> </a:t>
            </a:r>
            <a:r>
              <a:rPr lang="en-US" sz="2400" dirty="0" err="1"/>
              <a:t>trị</a:t>
            </a:r>
            <a:r>
              <a:rPr lang="en-US" sz="2400" dirty="0"/>
              <a:t> duy </a:t>
            </a:r>
            <a:r>
              <a:rPr lang="en-US" sz="2400" dirty="0" err="1"/>
              <a:t>trì</a:t>
            </a:r>
            <a:r>
              <a:rPr lang="en-US" sz="2400" dirty="0"/>
              <a:t> </a:t>
            </a:r>
            <a:r>
              <a:rPr lang="en-US" sz="2400" dirty="0" err="1"/>
              <a:t>nhưng</a:t>
            </a:r>
            <a:r>
              <a:rPr lang="en-US" sz="2400" dirty="0"/>
              <a:t> </a:t>
            </a:r>
            <a:r>
              <a:rPr lang="en-US" sz="2400" dirty="0" err="1"/>
              <a:t>chưa</a:t>
            </a:r>
            <a:r>
              <a:rPr lang="en-US" sz="2400" dirty="0"/>
              <a:t> </a:t>
            </a:r>
            <a:r>
              <a:rPr lang="en-US" sz="2400" dirty="0" err="1"/>
              <a:t>có</a:t>
            </a:r>
            <a:r>
              <a:rPr lang="en-US" sz="2400" dirty="0"/>
              <a:t> </a:t>
            </a:r>
            <a:r>
              <a:rPr lang="en-US" sz="2400" dirty="0" err="1"/>
              <a:t>chẩn</a:t>
            </a:r>
            <a:r>
              <a:rPr lang="en-US" sz="2400" dirty="0"/>
              <a:t> </a:t>
            </a:r>
            <a:r>
              <a:rPr lang="en-US" sz="2400" dirty="0" err="1"/>
              <a:t>đoán</a:t>
            </a:r>
            <a:r>
              <a:rPr lang="en-US" sz="2400" dirty="0"/>
              <a:t> </a:t>
            </a:r>
            <a:r>
              <a:rPr lang="en-US" sz="2400" dirty="0" err="1"/>
              <a:t>xác</a:t>
            </a:r>
            <a:r>
              <a:rPr lang="en-US" sz="2400" dirty="0"/>
              <a:t> </a:t>
            </a:r>
            <a:r>
              <a:rPr lang="en-US" sz="2400" dirty="0" err="1"/>
              <a:t>định</a:t>
            </a:r>
            <a:r>
              <a:rPr lang="en-US" sz="2400" dirty="0"/>
              <a:t> hen, </a:t>
            </a:r>
            <a:r>
              <a:rPr lang="en-US" sz="2400" dirty="0" err="1"/>
              <a:t>cần</a:t>
            </a:r>
            <a:r>
              <a:rPr lang="en-US" sz="2400" dirty="0"/>
              <a:t> </a:t>
            </a:r>
            <a:r>
              <a:rPr lang="en-US" sz="2400" dirty="0" err="1"/>
              <a:t>tuân</a:t>
            </a:r>
            <a:r>
              <a:rPr lang="en-US" sz="2400" dirty="0"/>
              <a:t> </a:t>
            </a:r>
            <a:r>
              <a:rPr lang="en-US" sz="2400" dirty="0" err="1"/>
              <a:t>theo</a:t>
            </a:r>
            <a:r>
              <a:rPr lang="en-US" sz="2400" dirty="0"/>
              <a:t> </a:t>
            </a:r>
            <a:r>
              <a:rPr lang="en-US" sz="2400" dirty="0" err="1"/>
              <a:t>tiếp</a:t>
            </a:r>
            <a:r>
              <a:rPr lang="en-US" sz="2400" dirty="0"/>
              <a:t> </a:t>
            </a:r>
            <a:r>
              <a:rPr lang="en-US" sz="2400" dirty="0" err="1"/>
              <a:t>cận</a:t>
            </a:r>
            <a:r>
              <a:rPr lang="en-US" sz="2400" dirty="0"/>
              <a:t> </a:t>
            </a:r>
            <a:r>
              <a:rPr lang="en-US" sz="2400" dirty="0" err="1"/>
              <a:t>chẩn</a:t>
            </a:r>
            <a:r>
              <a:rPr lang="en-US" sz="2400" dirty="0"/>
              <a:t> </a:t>
            </a:r>
            <a:r>
              <a:rPr lang="en-US" sz="2400" dirty="0" err="1"/>
              <a:t>đoán</a:t>
            </a:r>
            <a:r>
              <a:rPr lang="en-US" sz="2400" dirty="0"/>
              <a:t> </a:t>
            </a:r>
            <a:r>
              <a:rPr lang="en-US" sz="2400" dirty="0" err="1"/>
              <a:t>trong</a:t>
            </a:r>
            <a:r>
              <a:rPr lang="en-US" sz="2400" dirty="0"/>
              <a:t> </a:t>
            </a:r>
            <a:r>
              <a:rPr lang="en-US" sz="2400" dirty="0" err="1"/>
              <a:t>bảng</a:t>
            </a:r>
            <a:r>
              <a:rPr lang="en-US" sz="2400" dirty="0"/>
              <a:t> 1.3 </a:t>
            </a:r>
            <a:r>
              <a:rPr lang="en-US" sz="2400" dirty="0" err="1"/>
              <a:t>và</a:t>
            </a:r>
            <a:r>
              <a:rPr lang="en-US" sz="2400" dirty="0"/>
              <a:t> 1.4</a:t>
            </a:r>
          </a:p>
        </p:txBody>
      </p:sp>
      <p:sp>
        <p:nvSpPr>
          <p:cNvPr id="8" name="Rechteck">
            <a:extLst>
              <a:ext uri="{FF2B5EF4-FFF2-40B4-BE49-F238E27FC236}">
                <a16:creationId xmlns:a16="http://schemas.microsoft.com/office/drawing/2014/main" id="{B8DA4794-BD27-402D-BFDA-8CD6AF08CDFD}"/>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10" name="GOLD® 2020">
            <a:extLst>
              <a:ext uri="{FF2B5EF4-FFF2-40B4-BE49-F238E27FC236}">
                <a16:creationId xmlns:a16="http://schemas.microsoft.com/office/drawing/2014/main" id="{81FCF25C-8317-4337-8EE8-845A76C6B93F}"/>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Tree>
    <p:extLst>
      <p:ext uri="{BB962C8B-B14F-4D97-AF65-F5344CB8AC3E}">
        <p14:creationId xmlns:p14="http://schemas.microsoft.com/office/powerpoint/2010/main" val="3090492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extLst>
              <a:ext uri="{FF2B5EF4-FFF2-40B4-BE49-F238E27FC236}">
                <a16:creationId xmlns:a16="http://schemas.microsoft.com/office/drawing/2014/main" id="{6B3B04DF-171F-4C3A-B651-EC046DA52C53}"/>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9" name="GOLD® 2020">
            <a:extLst>
              <a:ext uri="{FF2B5EF4-FFF2-40B4-BE49-F238E27FC236}">
                <a16:creationId xmlns:a16="http://schemas.microsoft.com/office/drawing/2014/main" id="{EAE992BC-239C-478E-8EE6-B3FC8ADA3E54}"/>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
        <p:nvSpPr>
          <p:cNvPr id="10" name="TextBox 9">
            <a:extLst>
              <a:ext uri="{FF2B5EF4-FFF2-40B4-BE49-F238E27FC236}">
                <a16:creationId xmlns:a16="http://schemas.microsoft.com/office/drawing/2014/main" id="{0641FB3B-56A6-4AAF-8C20-C5261968F8DB}"/>
              </a:ext>
            </a:extLst>
          </p:cNvPr>
          <p:cNvSpPr txBox="1"/>
          <p:nvPr/>
        </p:nvSpPr>
        <p:spPr>
          <a:xfrm>
            <a:off x="891681" y="346176"/>
            <a:ext cx="10408636" cy="584775"/>
          </a:xfrm>
          <a:prstGeom prst="rect">
            <a:avLst/>
          </a:prstGeom>
          <a:noFill/>
        </p:spPr>
        <p:txBody>
          <a:bodyPr wrap="square" rtlCol="0">
            <a:spAutoFit/>
          </a:bodyPr>
          <a:lstStyle/>
          <a:p>
            <a:pPr algn="ctr"/>
            <a:r>
              <a:rPr lang="en-US" sz="3200" b="1" dirty="0" err="1">
                <a:solidFill>
                  <a:srgbClr val="002060"/>
                </a:solidFill>
              </a:rPr>
              <a:t>Đánh</a:t>
            </a:r>
            <a:r>
              <a:rPr lang="en-US" sz="3200" b="1" dirty="0">
                <a:solidFill>
                  <a:srgbClr val="002060"/>
                </a:solidFill>
              </a:rPr>
              <a:t> </a:t>
            </a:r>
            <a:r>
              <a:rPr lang="en-US" sz="3200" b="1" dirty="0" err="1">
                <a:solidFill>
                  <a:srgbClr val="002060"/>
                </a:solidFill>
              </a:rPr>
              <a:t>giá</a:t>
            </a:r>
            <a:r>
              <a:rPr lang="en-US" sz="3200" b="1" dirty="0">
                <a:solidFill>
                  <a:srgbClr val="002060"/>
                </a:solidFill>
              </a:rPr>
              <a:t> </a:t>
            </a:r>
            <a:r>
              <a:rPr lang="en-US" sz="3200" b="1" dirty="0" err="1">
                <a:solidFill>
                  <a:srgbClr val="002060"/>
                </a:solidFill>
              </a:rPr>
              <a:t>kiểm</a:t>
            </a:r>
            <a:r>
              <a:rPr lang="en-US" sz="3200" b="1" dirty="0">
                <a:solidFill>
                  <a:srgbClr val="002060"/>
                </a:solidFill>
              </a:rPr>
              <a:t> </a:t>
            </a:r>
            <a:r>
              <a:rPr lang="en-US" sz="3200" b="1" dirty="0" err="1">
                <a:solidFill>
                  <a:srgbClr val="002060"/>
                </a:solidFill>
              </a:rPr>
              <a:t>soát</a:t>
            </a:r>
            <a:r>
              <a:rPr lang="en-US" sz="3200" b="1" dirty="0">
                <a:solidFill>
                  <a:srgbClr val="002060"/>
                </a:solidFill>
              </a:rPr>
              <a:t> </a:t>
            </a:r>
            <a:r>
              <a:rPr lang="en-US" sz="3200" b="1" dirty="0" err="1">
                <a:solidFill>
                  <a:srgbClr val="002060"/>
                </a:solidFill>
              </a:rPr>
              <a:t>triệu</a:t>
            </a:r>
            <a:r>
              <a:rPr lang="en-US" sz="3200" b="1" dirty="0">
                <a:solidFill>
                  <a:srgbClr val="002060"/>
                </a:solidFill>
              </a:rPr>
              <a:t> </a:t>
            </a:r>
            <a:r>
              <a:rPr lang="en-US" sz="3200" b="1" dirty="0" err="1">
                <a:solidFill>
                  <a:srgbClr val="002060"/>
                </a:solidFill>
              </a:rPr>
              <a:t>chứng</a:t>
            </a:r>
            <a:r>
              <a:rPr lang="en-US" sz="3200" b="1" dirty="0">
                <a:solidFill>
                  <a:srgbClr val="002060"/>
                </a:solidFill>
              </a:rPr>
              <a:t> hen</a:t>
            </a:r>
          </a:p>
        </p:txBody>
      </p:sp>
      <p:sp>
        <p:nvSpPr>
          <p:cNvPr id="11" name="TextBox 10">
            <a:extLst>
              <a:ext uri="{FF2B5EF4-FFF2-40B4-BE49-F238E27FC236}">
                <a16:creationId xmlns:a16="http://schemas.microsoft.com/office/drawing/2014/main" id="{63CD97EB-34B7-46B2-9532-E33A552E1506}"/>
              </a:ext>
            </a:extLst>
          </p:cNvPr>
          <p:cNvSpPr txBox="1"/>
          <p:nvPr/>
        </p:nvSpPr>
        <p:spPr>
          <a:xfrm>
            <a:off x="891681" y="1658389"/>
            <a:ext cx="10614519" cy="2616101"/>
          </a:xfrm>
          <a:prstGeom prst="rect">
            <a:avLst/>
          </a:prstGeom>
          <a:noFill/>
        </p:spPr>
        <p:txBody>
          <a:bodyPr wrap="square" rtlCol="0">
            <a:spAutoFit/>
          </a:bodyPr>
          <a:lstStyle/>
          <a:p>
            <a:pPr marL="285750" indent="-285750" algn="just">
              <a:spcBef>
                <a:spcPts val="1200"/>
              </a:spcBef>
              <a:buFont typeface="Arial" panose="020B0604020202020204" pitchFamily="34" charset="0"/>
              <a:buChar char="•"/>
            </a:pPr>
            <a:r>
              <a:rPr lang="en-US" sz="2400" dirty="0" err="1"/>
              <a:t>Nếu</a:t>
            </a:r>
            <a:r>
              <a:rPr lang="en-US" sz="2400" dirty="0"/>
              <a:t> </a:t>
            </a:r>
            <a:r>
              <a:rPr lang="en-US" sz="2400" dirty="0" err="1"/>
              <a:t>số</a:t>
            </a:r>
            <a:r>
              <a:rPr lang="en-US" sz="2400" dirty="0"/>
              <a:t> </a:t>
            </a:r>
            <a:r>
              <a:rPr lang="en-US" sz="2400" dirty="0" err="1"/>
              <a:t>lần</a:t>
            </a:r>
            <a:r>
              <a:rPr lang="en-US" sz="2400" dirty="0"/>
              <a:t> </a:t>
            </a:r>
            <a:r>
              <a:rPr lang="en-US" sz="2400" dirty="0" err="1"/>
              <a:t>sử</a:t>
            </a:r>
            <a:r>
              <a:rPr lang="en-US" sz="2400" dirty="0"/>
              <a:t> </a:t>
            </a:r>
            <a:r>
              <a:rPr lang="en-US" sz="2400" dirty="0" err="1"/>
              <a:t>dụng</a:t>
            </a:r>
            <a:r>
              <a:rPr lang="en-US" sz="2400" dirty="0"/>
              <a:t> SABA ≥ 2 </a:t>
            </a:r>
            <a:r>
              <a:rPr lang="en-US" sz="2400" dirty="0" err="1"/>
              <a:t>lần</a:t>
            </a:r>
            <a:r>
              <a:rPr lang="en-US" sz="2400" dirty="0"/>
              <a:t>/</a:t>
            </a:r>
            <a:r>
              <a:rPr lang="en-US" sz="2400" dirty="0" err="1"/>
              <a:t>tuần</a:t>
            </a:r>
            <a:r>
              <a:rPr lang="en-US" sz="2400" dirty="0"/>
              <a:t> </a:t>
            </a:r>
            <a:r>
              <a:rPr lang="en-US" sz="2400" dirty="0" err="1"/>
              <a:t>thì</a:t>
            </a:r>
            <a:r>
              <a:rPr lang="en-US" sz="2400" dirty="0"/>
              <a:t> BN </a:t>
            </a:r>
            <a:r>
              <a:rPr lang="en-US" sz="2400" dirty="0" err="1"/>
              <a:t>cần</a:t>
            </a:r>
            <a:r>
              <a:rPr lang="en-US" sz="2400" dirty="0"/>
              <a:t> </a:t>
            </a:r>
            <a:r>
              <a:rPr lang="en-US" sz="2400" dirty="0" err="1"/>
              <a:t>bắt</a:t>
            </a:r>
            <a:r>
              <a:rPr lang="en-US" sz="2400" dirty="0"/>
              <a:t> </a:t>
            </a:r>
            <a:r>
              <a:rPr lang="en-US" sz="2400" dirty="0" err="1"/>
              <a:t>đầu</a:t>
            </a:r>
            <a:r>
              <a:rPr lang="en-US" sz="2400" dirty="0"/>
              <a:t> </a:t>
            </a:r>
            <a:r>
              <a:rPr lang="en-US" sz="2400" dirty="0" err="1"/>
              <a:t>điều</a:t>
            </a:r>
            <a:r>
              <a:rPr lang="en-US" sz="2400" dirty="0"/>
              <a:t> </a:t>
            </a:r>
            <a:r>
              <a:rPr lang="en-US" sz="2400" dirty="0" err="1"/>
              <a:t>trị</a:t>
            </a:r>
            <a:r>
              <a:rPr lang="en-US" sz="2400" dirty="0"/>
              <a:t> </a:t>
            </a:r>
            <a:r>
              <a:rPr lang="en-US" sz="2400" dirty="0" err="1"/>
              <a:t>duy</a:t>
            </a:r>
            <a:r>
              <a:rPr lang="en-US" sz="2400" dirty="0"/>
              <a:t> </a:t>
            </a:r>
            <a:r>
              <a:rPr lang="en-US" sz="2400" dirty="0" err="1"/>
              <a:t>trì</a:t>
            </a:r>
            <a:r>
              <a:rPr lang="en-US" sz="2400" dirty="0"/>
              <a:t> </a:t>
            </a:r>
            <a:r>
              <a:rPr lang="en-US" sz="2400" dirty="0" err="1"/>
              <a:t>hoặc</a:t>
            </a:r>
            <a:r>
              <a:rPr lang="en-US" sz="2400" dirty="0"/>
              <a:t> </a:t>
            </a:r>
            <a:r>
              <a:rPr lang="en-US" sz="2400" dirty="0" err="1"/>
              <a:t>tăng</a:t>
            </a:r>
            <a:r>
              <a:rPr lang="en-US" sz="2400" dirty="0"/>
              <a:t> </a:t>
            </a:r>
            <a:r>
              <a:rPr lang="en-US" sz="2400" dirty="0" err="1"/>
              <a:t>liều</a:t>
            </a:r>
            <a:r>
              <a:rPr lang="en-US" sz="2400" dirty="0"/>
              <a:t> SABA. </a:t>
            </a:r>
            <a:r>
              <a:rPr lang="en-US" sz="2400" dirty="0" err="1"/>
              <a:t>Hơn</a:t>
            </a:r>
            <a:r>
              <a:rPr lang="en-US" sz="2400" dirty="0"/>
              <a:t> </a:t>
            </a:r>
            <a:r>
              <a:rPr lang="en-US" sz="2400" dirty="0" err="1"/>
              <a:t>nữa</a:t>
            </a:r>
            <a:r>
              <a:rPr lang="en-US" sz="2400" dirty="0"/>
              <a:t>, </a:t>
            </a:r>
            <a:r>
              <a:rPr lang="en-US" sz="2400" dirty="0" err="1"/>
              <a:t>tần</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a:t>
            </a:r>
            <a:r>
              <a:rPr lang="en-US" sz="2400" dirty="0" err="1"/>
              <a:t>cắt</a:t>
            </a:r>
            <a:r>
              <a:rPr lang="en-US" sz="2400" dirty="0"/>
              <a:t> </a:t>
            </a:r>
            <a:r>
              <a:rPr lang="en-US" sz="2400" dirty="0" err="1"/>
              <a:t>cơn</a:t>
            </a:r>
            <a:r>
              <a:rPr lang="en-US" sz="2400" dirty="0"/>
              <a:t> </a:t>
            </a:r>
            <a:r>
              <a:rPr lang="en-US" sz="2400" dirty="0" err="1"/>
              <a:t>bằng</a:t>
            </a:r>
            <a:r>
              <a:rPr lang="en-US" sz="2400" dirty="0"/>
              <a:t> SABA </a:t>
            </a:r>
            <a:r>
              <a:rPr lang="en-US" sz="2400" dirty="0" err="1"/>
              <a:t>mỗi</a:t>
            </a:r>
            <a:r>
              <a:rPr lang="en-US" sz="2400" dirty="0"/>
              <a:t> </a:t>
            </a:r>
            <a:r>
              <a:rPr lang="en-US" sz="2400" dirty="0" err="1"/>
              <a:t>năm</a:t>
            </a:r>
            <a:r>
              <a:rPr lang="en-US" sz="2400" dirty="0"/>
              <a:t> </a:t>
            </a:r>
            <a:r>
              <a:rPr lang="en-US" sz="2400" dirty="0" err="1"/>
              <a:t>càng</a:t>
            </a:r>
            <a:r>
              <a:rPr lang="en-US" sz="2400" dirty="0"/>
              <a:t> </a:t>
            </a:r>
            <a:r>
              <a:rPr lang="en-US" sz="2400" dirty="0" err="1"/>
              <a:t>cao</a:t>
            </a:r>
            <a:r>
              <a:rPr lang="en-US" sz="2400" dirty="0"/>
              <a:t> </a:t>
            </a:r>
            <a:r>
              <a:rPr lang="en-US" sz="2400" dirty="0" err="1"/>
              <a:t>càng</a:t>
            </a:r>
            <a:r>
              <a:rPr lang="en-US" sz="2400" dirty="0"/>
              <a:t> </a:t>
            </a:r>
            <a:r>
              <a:rPr lang="en-US" sz="2400" dirty="0" err="1"/>
              <a:t>tăng</a:t>
            </a:r>
            <a:r>
              <a:rPr lang="en-US" sz="2400" dirty="0"/>
              <a:t> </a:t>
            </a:r>
            <a:r>
              <a:rPr lang="en-US" sz="2400" dirty="0" err="1"/>
              <a:t>nguy</a:t>
            </a:r>
            <a:r>
              <a:rPr lang="en-US" sz="2400" dirty="0"/>
              <a:t> </a:t>
            </a:r>
            <a:r>
              <a:rPr lang="en-US" sz="2400" dirty="0" err="1"/>
              <a:t>cơ</a:t>
            </a:r>
            <a:r>
              <a:rPr lang="en-US" sz="2400" dirty="0"/>
              <a:t> </a:t>
            </a:r>
            <a:r>
              <a:rPr lang="en-US" sz="2400" dirty="0" err="1"/>
              <a:t>đợt</a:t>
            </a:r>
            <a:r>
              <a:rPr lang="en-US" sz="2400" dirty="0"/>
              <a:t> </a:t>
            </a:r>
            <a:r>
              <a:rPr lang="en-US" sz="2400" dirty="0" err="1"/>
              <a:t>cấp</a:t>
            </a:r>
            <a:r>
              <a:rPr lang="en-US" sz="2400" dirty="0"/>
              <a:t> </a:t>
            </a:r>
            <a:r>
              <a:rPr lang="en-US" sz="2400" dirty="0" err="1"/>
              <a:t>nặng</a:t>
            </a:r>
            <a:r>
              <a:rPr lang="en-US" sz="2400" dirty="0"/>
              <a:t>.</a:t>
            </a:r>
          </a:p>
          <a:p>
            <a:pPr marL="285750" indent="-285750" algn="just">
              <a:spcBef>
                <a:spcPts val="1200"/>
              </a:spcBef>
              <a:buFont typeface="Arial" panose="020B0604020202020204" pitchFamily="34" charset="0"/>
              <a:buChar char="•"/>
            </a:pPr>
            <a:r>
              <a:rPr lang="en-US" sz="2400" dirty="0" err="1"/>
              <a:t>Tuy</a:t>
            </a:r>
            <a:r>
              <a:rPr lang="en-US" sz="2400" dirty="0"/>
              <a:t> </a:t>
            </a:r>
            <a:r>
              <a:rPr lang="en-US" sz="2400" dirty="0" err="1"/>
              <a:t>nhiên</a:t>
            </a:r>
            <a:r>
              <a:rPr lang="en-US" sz="2400" dirty="0"/>
              <a:t> </a:t>
            </a:r>
            <a:r>
              <a:rPr lang="en-US" sz="2400" dirty="0" err="1"/>
              <a:t>với</a:t>
            </a:r>
            <a:r>
              <a:rPr lang="en-US" sz="2400" dirty="0"/>
              <a:t> ICS-formoterol </a:t>
            </a:r>
            <a:r>
              <a:rPr lang="en-US" sz="2400" dirty="0" err="1"/>
              <a:t>cắt</a:t>
            </a:r>
            <a:r>
              <a:rPr lang="en-US" sz="2400" dirty="0"/>
              <a:t> </a:t>
            </a:r>
            <a:r>
              <a:rPr lang="en-US" sz="2400" dirty="0" err="1"/>
              <a:t>cơn</a:t>
            </a:r>
            <a:r>
              <a:rPr lang="en-US" sz="2400" dirty="0"/>
              <a:t>, </a:t>
            </a:r>
            <a:r>
              <a:rPr lang="en-US" sz="2400" dirty="0" err="1"/>
              <a:t>nếu</a:t>
            </a:r>
            <a:r>
              <a:rPr lang="en-US" sz="2400" dirty="0"/>
              <a:t> </a:t>
            </a:r>
            <a:r>
              <a:rPr lang="en-US" sz="2400" dirty="0" err="1"/>
              <a:t>tăng</a:t>
            </a:r>
            <a:r>
              <a:rPr lang="en-US" sz="2400" dirty="0"/>
              <a:t> </a:t>
            </a:r>
            <a:r>
              <a:rPr lang="en-US" sz="2400" dirty="0" err="1"/>
              <a:t>số</a:t>
            </a:r>
            <a:r>
              <a:rPr lang="en-US" sz="2400" dirty="0"/>
              <a:t> </a:t>
            </a:r>
            <a:r>
              <a:rPr lang="en-US" sz="2400" dirty="0" err="1"/>
              <a:t>lần</a:t>
            </a:r>
            <a:r>
              <a:rPr lang="en-US" sz="2400" dirty="0"/>
              <a:t> </a:t>
            </a:r>
            <a:r>
              <a:rPr lang="en-US" sz="2400" dirty="0" err="1"/>
              <a:t>sử</a:t>
            </a:r>
            <a:r>
              <a:rPr lang="en-US" sz="2400" dirty="0"/>
              <a:t> </a:t>
            </a:r>
            <a:r>
              <a:rPr lang="en-US" sz="2400" dirty="0" err="1"/>
              <a:t>dụng</a:t>
            </a:r>
            <a:r>
              <a:rPr lang="en-US" sz="2400" dirty="0"/>
              <a:t> </a:t>
            </a:r>
            <a:r>
              <a:rPr lang="en-US" sz="2400" dirty="0" err="1"/>
              <a:t>thì</a:t>
            </a:r>
            <a:r>
              <a:rPr lang="en-US" sz="2400" dirty="0"/>
              <a:t> </a:t>
            </a:r>
            <a:r>
              <a:rPr lang="en-US" sz="2400" dirty="0" err="1"/>
              <a:t>liên</a:t>
            </a:r>
            <a:r>
              <a:rPr lang="en-US" sz="2400" dirty="0"/>
              <a:t> </a:t>
            </a:r>
            <a:r>
              <a:rPr lang="en-US" sz="2400" dirty="0" err="1"/>
              <a:t>quan</a:t>
            </a:r>
            <a:r>
              <a:rPr lang="en-US" sz="2400" dirty="0"/>
              <a:t> </a:t>
            </a:r>
            <a:r>
              <a:rPr lang="en-US" sz="2400" dirty="0" err="1"/>
              <a:t>với</a:t>
            </a:r>
            <a:r>
              <a:rPr lang="en-US" sz="2400" dirty="0"/>
              <a:t> </a:t>
            </a:r>
            <a:r>
              <a:rPr lang="en-US" sz="2400" dirty="0" err="1"/>
              <a:t>giảm</a:t>
            </a:r>
            <a:r>
              <a:rPr lang="en-US" sz="2400" dirty="0"/>
              <a:t> </a:t>
            </a:r>
            <a:r>
              <a:rPr lang="en-US" sz="2400" dirty="0" err="1"/>
              <a:t>nguy</a:t>
            </a:r>
            <a:r>
              <a:rPr lang="en-US" sz="2400" dirty="0"/>
              <a:t> </a:t>
            </a:r>
            <a:r>
              <a:rPr lang="en-US" sz="2400" dirty="0" err="1"/>
              <a:t>cơ</a:t>
            </a:r>
            <a:r>
              <a:rPr lang="en-US" sz="2400" dirty="0"/>
              <a:t> </a:t>
            </a:r>
            <a:r>
              <a:rPr lang="en-US" sz="2400" dirty="0" err="1"/>
              <a:t>đợt</a:t>
            </a:r>
            <a:r>
              <a:rPr lang="en-US" sz="2400" dirty="0"/>
              <a:t> </a:t>
            </a:r>
            <a:r>
              <a:rPr lang="en-US" sz="2400" dirty="0" err="1"/>
              <a:t>cấp</a:t>
            </a:r>
            <a:r>
              <a:rPr lang="en-US" sz="2400" dirty="0"/>
              <a:t> </a:t>
            </a:r>
            <a:r>
              <a:rPr lang="en-US" sz="2400" dirty="0" err="1"/>
              <a:t>nặng</a:t>
            </a:r>
            <a:r>
              <a:rPr lang="en-US" sz="2400" dirty="0"/>
              <a:t> so </a:t>
            </a:r>
            <a:r>
              <a:rPr lang="en-US" sz="2400" dirty="0" err="1"/>
              <a:t>với</a:t>
            </a:r>
            <a:r>
              <a:rPr lang="en-US" sz="2400" dirty="0"/>
              <a:t> SABA</a:t>
            </a:r>
          </a:p>
          <a:p>
            <a:pPr algn="just">
              <a:spcBef>
                <a:spcPts val="1200"/>
              </a:spcBef>
            </a:pPr>
            <a:endParaRPr lang="en-US" sz="2400" dirty="0"/>
          </a:p>
        </p:txBody>
      </p:sp>
      <p:pic>
        <p:nvPicPr>
          <p:cNvPr id="13" name="Picture 2" descr="Global Initiative for Asthma – GINA">
            <a:extLst>
              <a:ext uri="{FF2B5EF4-FFF2-40B4-BE49-F238E27FC236}">
                <a16:creationId xmlns:a16="http://schemas.microsoft.com/office/drawing/2014/main" id="{4F746974-9A7C-4F64-A450-76DCEE52B5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5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Titel 1">
            <a:extLst>
              <a:ext uri="{FF2B5EF4-FFF2-40B4-BE49-F238E27FC236}">
                <a16:creationId xmlns:a16="http://schemas.microsoft.com/office/drawing/2014/main" id="{82DA0DC3-992A-4240-9523-296CEDC8C39D}"/>
              </a:ext>
            </a:extLst>
          </p:cNvPr>
          <p:cNvGrpSpPr/>
          <p:nvPr/>
        </p:nvGrpSpPr>
        <p:grpSpPr>
          <a:xfrm>
            <a:off x="10864426" y="-52328"/>
            <a:ext cx="1327574" cy="366101"/>
            <a:chOff x="-1726874" y="2195400"/>
            <a:chExt cx="1901502" cy="535739"/>
          </a:xfrm>
        </p:grpSpPr>
        <p:sp>
          <p:nvSpPr>
            <p:cNvPr id="7" name="Rechteck">
              <a:extLst>
                <a:ext uri="{FF2B5EF4-FFF2-40B4-BE49-F238E27FC236}">
                  <a16:creationId xmlns:a16="http://schemas.microsoft.com/office/drawing/2014/main" id="{BA5D0CF3-5ECF-4268-A38F-CDE9D18A4B08}"/>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8" name="GOLD® 2020">
              <a:extLst>
                <a:ext uri="{FF2B5EF4-FFF2-40B4-BE49-F238E27FC236}">
                  <a16:creationId xmlns:a16="http://schemas.microsoft.com/office/drawing/2014/main" id="{75C933BE-E3CD-4DF2-8FC3-A1C28F69F0ED}"/>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9" name="TextBox 8">
            <a:extLst>
              <a:ext uri="{FF2B5EF4-FFF2-40B4-BE49-F238E27FC236}">
                <a16:creationId xmlns:a16="http://schemas.microsoft.com/office/drawing/2014/main" id="{2E442D48-391E-416C-834B-556F4C9358DA}"/>
              </a:ext>
            </a:extLst>
          </p:cNvPr>
          <p:cNvSpPr txBox="1"/>
          <p:nvPr/>
        </p:nvSpPr>
        <p:spPr>
          <a:xfrm>
            <a:off x="0" y="489414"/>
            <a:ext cx="12192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TÓM TẮT NHỮNG THAY ĐỔI CHÍNH</a:t>
            </a:r>
          </a:p>
        </p:txBody>
      </p:sp>
      <p:sp>
        <p:nvSpPr>
          <p:cNvPr id="10" name="Content Placeholder 2">
            <a:extLst>
              <a:ext uri="{FF2B5EF4-FFF2-40B4-BE49-F238E27FC236}">
                <a16:creationId xmlns:a16="http://schemas.microsoft.com/office/drawing/2014/main" id="{BB8E7BEF-813F-45BF-A427-BD546A5AED43}"/>
              </a:ext>
            </a:extLst>
          </p:cNvPr>
          <p:cNvSpPr txBox="1">
            <a:spLocks/>
          </p:cNvSpPr>
          <p:nvPr/>
        </p:nvSpPr>
        <p:spPr>
          <a:xfrm>
            <a:off x="515575" y="1692517"/>
            <a:ext cx="5951899" cy="49974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vi-VN"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Chương</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1 –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Định</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nghĩa</a:t>
            </a:r>
            <a:endPar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Định</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nghĩa</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mới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COPD</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vi-VN"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Chương</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2 –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Đánh</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giá</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ban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đầu</a:t>
            </a:r>
            <a:endPar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GOLD C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và</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D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gộp</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lại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thành</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GOLD E</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vi-VN"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Chương</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3 –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Phòng</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ngừa</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và</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điều</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trị</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duy</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trì</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Thay</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đổi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nhỏ</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Bảng</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yếu</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tố</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cân</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nhắc</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khi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dùng</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ICS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vi-VN"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Chương</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4 –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Quản</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lý</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COPD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giai</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đoạn</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ổn</a:t>
            </a:r>
            <a:r>
              <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2C3C43"/>
                </a:solidFill>
                <a:effectLst/>
                <a:uLnTx/>
                <a:uFillTx/>
                <a:latin typeface="Arial" panose="020B0604020202020204" pitchFamily="34" charset="0"/>
                <a:ea typeface="+mn-ea"/>
                <a:cs typeface="Arial" panose="020B0604020202020204" pitchFamily="34" charset="0"/>
              </a:rPr>
              <a:t>định</a:t>
            </a:r>
            <a:endParaRPr kumimoji="0" lang="en-GB" sz="1600" b="1" i="0" u="none" strike="noStrike" kern="1200" cap="none" spc="0" normalizeH="0" baseline="0" noProof="0" dirty="0">
              <a:ln>
                <a:noFill/>
              </a:ln>
              <a:solidFill>
                <a:srgbClr val="2C3C43"/>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Lưu</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ý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khi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lựa</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chọn</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dụng</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cụ</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hít</a:t>
            </a: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LAMA/LABA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được</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ưu</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tiên</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khởi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trị</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cho</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GOLD B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và</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E, LAMA/LABA/ICS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cho</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GOLD E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tăng</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BCAT ≥300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tế</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bào</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/µL)</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LAMA/LABA/ICS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không</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khuyến</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cáo</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điều</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trị</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nối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tiếp</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ở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kiểu</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hình</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khó</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thở</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mà</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nên</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dùng</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ở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kiểu</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hình</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đợt</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cấp</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khi</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BCAT ≥100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tế</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bào</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/µL </a:t>
            </a:r>
          </a:p>
        </p:txBody>
      </p:sp>
      <p:sp>
        <p:nvSpPr>
          <p:cNvPr id="11" name="Content Placeholder 2">
            <a:extLst>
              <a:ext uri="{FF2B5EF4-FFF2-40B4-BE49-F238E27FC236}">
                <a16:creationId xmlns:a16="http://schemas.microsoft.com/office/drawing/2014/main" id="{D0F3A1B6-3B2B-462B-B308-933A9878E31C}"/>
              </a:ext>
            </a:extLst>
          </p:cNvPr>
          <p:cNvSpPr txBox="1">
            <a:spLocks/>
          </p:cNvSpPr>
          <p:nvPr/>
        </p:nvSpPr>
        <p:spPr>
          <a:xfrm>
            <a:off x="6200776" y="1692517"/>
            <a:ext cx="5685200" cy="4997451"/>
          </a:xfrm>
          <a:prstGeom prst="rect">
            <a:avLst/>
          </a:prstGeom>
        </p:spPr>
        <p:txBody>
          <a:bodyPr vert="horz" lIns="0" tIns="0" rIns="0" bIns="0" rtlCol="0">
            <a:noAutofit/>
          </a:bodyPr>
          <a:lstStyle>
            <a:lvl1pPr marL="271463" indent="-271463" algn="l" defTabSz="914400" rtl="0" eaLnBrk="1" latinLnBrk="0" hangingPunct="1">
              <a:lnSpc>
                <a:spcPct val="90000"/>
              </a:lnSpc>
              <a:spcBef>
                <a:spcPts val="0"/>
              </a:spcBef>
              <a:spcAft>
                <a:spcPts val="600"/>
              </a:spcAft>
              <a:buClr>
                <a:srgbClr val="B3B340"/>
              </a:buClr>
              <a:buFont typeface="Arial" panose="020B0604020202020204" pitchFamily="34" charset="0"/>
              <a:buChar char="•"/>
              <a:defRPr lang="en-US" sz="1800" kern="1200" dirty="0">
                <a:solidFill>
                  <a:schemeClr val="tx1"/>
                </a:solidFill>
                <a:latin typeface="+mn-lt"/>
                <a:ea typeface="+mn-ea"/>
                <a:cs typeface="+mn-cs"/>
              </a:defRPr>
            </a:lvl1pPr>
            <a:lvl2pPr marL="533400" indent="-261938" algn="l" defTabSz="914400" rtl="0" eaLnBrk="1" latinLnBrk="0" hangingPunct="1">
              <a:lnSpc>
                <a:spcPct val="90000"/>
              </a:lnSpc>
              <a:spcBef>
                <a:spcPts val="500"/>
              </a:spcBef>
              <a:spcAft>
                <a:spcPts val="600"/>
              </a:spcAft>
              <a:buClr>
                <a:srgbClr val="B3B340"/>
              </a:buClr>
              <a:buFont typeface="Arial" panose="020B0604020202020204" pitchFamily="34" charset="0"/>
              <a:buChar char="•"/>
              <a:defRPr lang="en-US" sz="1800" kern="1200" dirty="0">
                <a:solidFill>
                  <a:schemeClr val="tx1"/>
                </a:solidFill>
                <a:latin typeface="+mn-lt"/>
                <a:ea typeface="+mn-ea"/>
                <a:cs typeface="+mn-cs"/>
              </a:defRPr>
            </a:lvl2pPr>
            <a:lvl3pPr marL="750888" indent="-217488" algn="l" defTabSz="914400" rtl="0" eaLnBrk="1" latinLnBrk="0" hangingPunct="1">
              <a:lnSpc>
                <a:spcPct val="90000"/>
              </a:lnSpc>
              <a:spcBef>
                <a:spcPts val="500"/>
              </a:spcBef>
              <a:spcAft>
                <a:spcPts val="600"/>
              </a:spcAft>
              <a:buClr>
                <a:srgbClr val="B3B340"/>
              </a:buClr>
              <a:buFont typeface="Arial" panose="020B0604020202020204" pitchFamily="34" charset="0"/>
              <a:buChar char="•"/>
              <a:defRPr lang="en-US" sz="1800" kern="1200" dirty="0">
                <a:solidFill>
                  <a:schemeClr val="tx1"/>
                </a:solidFill>
                <a:latin typeface="+mn-lt"/>
                <a:ea typeface="+mn-ea"/>
                <a:cs typeface="+mn-cs"/>
              </a:defRPr>
            </a:lvl3pPr>
            <a:lvl4pPr marL="987425" indent="-227013" algn="l" defTabSz="914400" rtl="0" eaLnBrk="1" latinLnBrk="0" hangingPunct="1">
              <a:lnSpc>
                <a:spcPct val="90000"/>
              </a:lnSpc>
              <a:spcBef>
                <a:spcPts val="500"/>
              </a:spcBef>
              <a:spcAft>
                <a:spcPts val="600"/>
              </a:spcAft>
              <a:buClr>
                <a:srgbClr val="B3B340"/>
              </a:buClr>
              <a:buFont typeface="Arial" panose="020B0604020202020204" pitchFamily="34" charset="0"/>
              <a:buChar char="•"/>
              <a:tabLst>
                <a:tab pos="760413" algn="l"/>
              </a:tabLst>
              <a:defRPr lang="en-US" sz="1800" kern="1200" dirty="0">
                <a:solidFill>
                  <a:schemeClr val="tx1"/>
                </a:solidFill>
                <a:latin typeface="+mn-lt"/>
                <a:ea typeface="+mn-ea"/>
                <a:cs typeface="+mn-cs"/>
              </a:defRPr>
            </a:lvl4pPr>
            <a:lvl5pPr marL="1249363" indent="-271463" algn="l" defTabSz="914400" rtl="0" eaLnBrk="1" latinLnBrk="0" hangingPunct="1">
              <a:lnSpc>
                <a:spcPct val="90000"/>
              </a:lnSpc>
              <a:spcBef>
                <a:spcPts val="500"/>
              </a:spcBef>
              <a:spcAft>
                <a:spcPts val="600"/>
              </a:spcAft>
              <a:buClr>
                <a:srgbClr val="B3B340"/>
              </a:buClr>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2" lvl="1" indent="0">
              <a:buFont typeface="Arial" panose="020B0604020202020204" pitchFamily="34" charset="0"/>
              <a:buNone/>
              <a:defRPr/>
            </a:pPr>
            <a:r>
              <a:rPr lang="vi-VN" sz="1600" b="1" dirty="0">
                <a:solidFill>
                  <a:srgbClr val="000000"/>
                </a:solidFill>
                <a:cs typeface="Arial" panose="020B0604020202020204" pitchFamily="34" charset="0"/>
              </a:rPr>
              <a:t>Chương</a:t>
            </a:r>
            <a:r>
              <a:rPr lang="en-GB" sz="1600" b="1" dirty="0">
                <a:solidFill>
                  <a:srgbClr val="000000"/>
                </a:solidFill>
                <a:cs typeface="Arial" panose="020B0604020202020204" pitchFamily="34" charset="0"/>
              </a:rPr>
              <a:t> 5 – </a:t>
            </a:r>
            <a:r>
              <a:rPr lang="en-GB" sz="1600" b="1" dirty="0" err="1">
                <a:solidFill>
                  <a:srgbClr val="000000"/>
                </a:solidFill>
                <a:cs typeface="Arial" panose="020B0604020202020204" pitchFamily="34" charset="0"/>
              </a:rPr>
              <a:t>Quản</a:t>
            </a:r>
            <a:r>
              <a:rPr lang="en-GB" sz="1600" b="1" dirty="0">
                <a:solidFill>
                  <a:srgbClr val="000000"/>
                </a:solidFill>
                <a:cs typeface="Arial" panose="020B0604020202020204" pitchFamily="34" charset="0"/>
              </a:rPr>
              <a:t> </a:t>
            </a:r>
            <a:r>
              <a:rPr lang="en-GB" sz="1600" b="1" dirty="0" err="1">
                <a:solidFill>
                  <a:srgbClr val="000000"/>
                </a:solidFill>
                <a:cs typeface="Arial" panose="020B0604020202020204" pitchFamily="34" charset="0"/>
              </a:rPr>
              <a:t>lý</a:t>
            </a:r>
            <a:r>
              <a:rPr lang="en-GB" sz="1600" b="1" dirty="0">
                <a:solidFill>
                  <a:srgbClr val="000000"/>
                </a:solidFill>
                <a:cs typeface="Arial" panose="020B0604020202020204" pitchFamily="34" charset="0"/>
              </a:rPr>
              <a:t> </a:t>
            </a:r>
            <a:r>
              <a:rPr lang="en-GB" sz="1600" b="1" dirty="0" err="1">
                <a:solidFill>
                  <a:srgbClr val="000000"/>
                </a:solidFill>
                <a:cs typeface="Arial" panose="020B0604020202020204" pitchFamily="34" charset="0"/>
              </a:rPr>
              <a:t>đợt</a:t>
            </a:r>
            <a:r>
              <a:rPr lang="en-GB" sz="1600" b="1" dirty="0">
                <a:solidFill>
                  <a:srgbClr val="000000"/>
                </a:solidFill>
                <a:cs typeface="Arial" panose="020B0604020202020204" pitchFamily="34" charset="0"/>
              </a:rPr>
              <a:t> </a:t>
            </a:r>
            <a:r>
              <a:rPr lang="en-GB" sz="1600" b="1" dirty="0" err="1">
                <a:solidFill>
                  <a:srgbClr val="000000"/>
                </a:solidFill>
                <a:cs typeface="Arial" panose="020B0604020202020204" pitchFamily="34" charset="0"/>
              </a:rPr>
              <a:t>cấp</a:t>
            </a:r>
            <a:r>
              <a:rPr lang="en-GB" sz="1600" b="1" dirty="0">
                <a:solidFill>
                  <a:srgbClr val="000000"/>
                </a:solidFill>
                <a:cs typeface="Arial" panose="020B0604020202020204" pitchFamily="34" charset="0"/>
              </a:rPr>
              <a:t> COPD</a:t>
            </a:r>
          </a:p>
          <a:p>
            <a:pPr lvl="1">
              <a:defRPr/>
            </a:pPr>
            <a:r>
              <a:rPr sz="1600" dirty="0" err="1">
                <a:solidFill>
                  <a:srgbClr val="000000"/>
                </a:solidFill>
                <a:cs typeface="Arial" panose="020B0604020202020204" pitchFamily="34" charset="0"/>
              </a:rPr>
              <a:t>Định</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nghĩa</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mới</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đợt</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cấp</a:t>
            </a:r>
            <a:r>
              <a:rPr sz="1600" dirty="0">
                <a:solidFill>
                  <a:srgbClr val="000000"/>
                </a:solidFill>
                <a:cs typeface="Arial" panose="020B0604020202020204" pitchFamily="34" charset="0"/>
              </a:rPr>
              <a:t> COPD, </a:t>
            </a:r>
            <a:r>
              <a:rPr sz="1600" dirty="0" err="1">
                <a:solidFill>
                  <a:srgbClr val="000000"/>
                </a:solidFill>
                <a:cs typeface="Arial" panose="020B0604020202020204" pitchFamily="34" charset="0"/>
              </a:rPr>
              <a:t>chẩn</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đoán</a:t>
            </a:r>
            <a:r>
              <a:rPr sz="1600" dirty="0">
                <a:solidFill>
                  <a:srgbClr val="000000"/>
                </a:solidFill>
                <a:cs typeface="Arial" panose="020B0604020202020204" pitchFamily="34" charset="0"/>
              </a:rPr>
              <a:t>/</a:t>
            </a:r>
            <a:r>
              <a:rPr sz="1600" dirty="0" err="1">
                <a:solidFill>
                  <a:srgbClr val="000000"/>
                </a:solidFill>
                <a:cs typeface="Arial" panose="020B0604020202020204" pitchFamily="34" charset="0"/>
              </a:rPr>
              <a:t>đánh</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giá</a:t>
            </a:r>
            <a:endParaRPr sz="1600" dirty="0">
              <a:solidFill>
                <a:srgbClr val="000000"/>
              </a:solidFill>
              <a:cs typeface="Arial" panose="020B0604020202020204" pitchFamily="34" charset="0"/>
            </a:endParaRPr>
          </a:p>
          <a:p>
            <a:pPr marL="271462" lvl="1" indent="0">
              <a:buFont typeface="Arial" panose="020B0604020202020204" pitchFamily="34" charset="0"/>
              <a:buNone/>
              <a:defRPr/>
            </a:pPr>
            <a:r>
              <a:rPr lang="vi-VN" sz="1600" b="1" dirty="0">
                <a:solidFill>
                  <a:srgbClr val="000000"/>
                </a:solidFill>
                <a:cs typeface="Arial" panose="020B0604020202020204" pitchFamily="34" charset="0"/>
              </a:rPr>
              <a:t>Chương</a:t>
            </a:r>
            <a:r>
              <a:rPr sz="1600" b="1" dirty="0">
                <a:solidFill>
                  <a:srgbClr val="000000"/>
                </a:solidFill>
                <a:cs typeface="Arial" panose="020B0604020202020204" pitchFamily="34" charset="0"/>
              </a:rPr>
              <a:t> 6 – </a:t>
            </a:r>
            <a:r>
              <a:rPr sz="1600" b="1" dirty="0" err="1">
                <a:solidFill>
                  <a:srgbClr val="000000"/>
                </a:solidFill>
                <a:cs typeface="Arial" panose="020B0604020202020204" pitchFamily="34" charset="0"/>
              </a:rPr>
              <a:t>Bệnh</a:t>
            </a:r>
            <a:r>
              <a:rPr sz="1600" b="1" dirty="0">
                <a:solidFill>
                  <a:srgbClr val="000000"/>
                </a:solidFill>
                <a:cs typeface="Arial" panose="020B0604020202020204" pitchFamily="34" charset="0"/>
              </a:rPr>
              <a:t> </a:t>
            </a:r>
            <a:r>
              <a:rPr sz="1600" b="1" dirty="0" err="1">
                <a:solidFill>
                  <a:srgbClr val="000000"/>
                </a:solidFill>
                <a:cs typeface="Arial" panose="020B0604020202020204" pitchFamily="34" charset="0"/>
              </a:rPr>
              <a:t>đồng</a:t>
            </a:r>
            <a:r>
              <a:rPr sz="1600" b="1" dirty="0">
                <a:solidFill>
                  <a:srgbClr val="000000"/>
                </a:solidFill>
                <a:cs typeface="Arial" panose="020B0604020202020204" pitchFamily="34" charset="0"/>
              </a:rPr>
              <a:t> </a:t>
            </a:r>
            <a:r>
              <a:rPr sz="1600" b="1" dirty="0" err="1">
                <a:solidFill>
                  <a:srgbClr val="000000"/>
                </a:solidFill>
                <a:cs typeface="Arial" panose="020B0604020202020204" pitchFamily="34" charset="0"/>
              </a:rPr>
              <a:t>mắc</a:t>
            </a:r>
            <a:endParaRPr sz="1600" b="1" dirty="0">
              <a:solidFill>
                <a:srgbClr val="000000"/>
              </a:solidFill>
              <a:cs typeface="Arial" panose="020B0604020202020204" pitchFamily="34" charset="0"/>
            </a:endParaRPr>
          </a:p>
          <a:p>
            <a:pPr lvl="1">
              <a:defRPr/>
            </a:pPr>
            <a:r>
              <a:rPr sz="1600" dirty="0" err="1">
                <a:solidFill>
                  <a:srgbClr val="000000"/>
                </a:solidFill>
                <a:cs typeface="Arial" panose="020B0604020202020204" pitchFamily="34" charset="0"/>
              </a:rPr>
              <a:t>Bổ</a:t>
            </a:r>
            <a:r>
              <a:rPr sz="1600" dirty="0">
                <a:solidFill>
                  <a:srgbClr val="000000"/>
                </a:solidFill>
                <a:cs typeface="Arial" panose="020B0604020202020204" pitchFamily="34" charset="0"/>
              </a:rPr>
              <a:t> sung </a:t>
            </a:r>
            <a:r>
              <a:rPr sz="1600" dirty="0" err="1">
                <a:solidFill>
                  <a:srgbClr val="000000"/>
                </a:solidFill>
                <a:cs typeface="Arial" panose="020B0604020202020204" pitchFamily="34" charset="0"/>
              </a:rPr>
              <a:t>một</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số</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bệnh</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đồng</a:t>
            </a:r>
            <a:r>
              <a:rPr sz="1600" dirty="0">
                <a:solidFill>
                  <a:srgbClr val="000000"/>
                </a:solidFill>
                <a:cs typeface="Arial" panose="020B0604020202020204" pitchFamily="34" charset="0"/>
              </a:rPr>
              <a:t> </a:t>
            </a:r>
            <a:r>
              <a:rPr sz="1600" dirty="0" err="1">
                <a:solidFill>
                  <a:srgbClr val="000000"/>
                </a:solidFill>
                <a:cs typeface="Arial" panose="020B0604020202020204" pitchFamily="34" charset="0"/>
              </a:rPr>
              <a:t>mắc</a:t>
            </a:r>
            <a:endParaRPr sz="1600" dirty="0">
              <a:solidFill>
                <a:srgbClr val="000000"/>
              </a:solidFill>
              <a:cs typeface="Arial" panose="020B0604020202020204" pitchFamily="34" charset="0"/>
            </a:endParaRPr>
          </a:p>
        </p:txBody>
      </p:sp>
      <p:pic>
        <p:nvPicPr>
          <p:cNvPr id="14" name="Picture 13">
            <a:extLst>
              <a:ext uri="{FF2B5EF4-FFF2-40B4-BE49-F238E27FC236}">
                <a16:creationId xmlns:a16="http://schemas.microsoft.com/office/drawing/2014/main" id="{5ECA3947-DEA5-43ED-A82A-83D115E97957}"/>
              </a:ext>
            </a:extLst>
          </p:cNvPr>
          <p:cNvPicPr>
            <a:picLocks noChangeAspect="1"/>
          </p:cNvPicPr>
          <p:nvPr/>
        </p:nvPicPr>
        <p:blipFill>
          <a:blip r:embed="rId2"/>
          <a:stretch>
            <a:fillRect/>
          </a:stretch>
        </p:blipFill>
        <p:spPr>
          <a:xfrm>
            <a:off x="7733859" y="3429000"/>
            <a:ext cx="2485684" cy="318135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89DCF99-D830-48D8-ABF9-D53BDF16D128}"/>
              </a:ext>
            </a:extLst>
          </p:cNvPr>
          <p:cNvSpPr>
            <a:spLocks noGrp="1"/>
          </p:cNvSpPr>
          <p:nvPr>
            <p:ph type="title"/>
          </p:nvPr>
        </p:nvSpPr>
        <p:spPr>
          <a:xfrm>
            <a:off x="515575" y="129321"/>
            <a:ext cx="11160124" cy="769545"/>
          </a:xfrm>
        </p:spPr>
        <p:txBody>
          <a:bodyPr/>
          <a:lstStyle/>
          <a:p>
            <a:r>
              <a:rPr lang="vi-VN" dirty="0"/>
              <a:t>TÓM TẮT NHỮNG THAY ĐỔI CHÍNH</a:t>
            </a:r>
          </a:p>
        </p:txBody>
      </p:sp>
      <p:sp>
        <p:nvSpPr>
          <p:cNvPr id="3" name="Content Placeholder 2">
            <a:extLst>
              <a:ext uri="{FF2B5EF4-FFF2-40B4-BE49-F238E27FC236}">
                <a16:creationId xmlns:a16="http://schemas.microsoft.com/office/drawing/2014/main" id="{E7209A9A-D9B2-4DE1-84A0-F785E2971D59}"/>
              </a:ext>
            </a:extLst>
          </p:cNvPr>
          <p:cNvSpPr>
            <a:spLocks noGrp="1"/>
          </p:cNvSpPr>
          <p:nvPr>
            <p:ph idx="1"/>
          </p:nvPr>
        </p:nvSpPr>
        <p:spPr/>
        <p:txBody>
          <a:bodyPr/>
          <a:lstStyle/>
          <a:p>
            <a:endParaRPr lang="vi-VN" dirty="0"/>
          </a:p>
        </p:txBody>
      </p:sp>
      <p:sp>
        <p:nvSpPr>
          <p:cNvPr id="4" name="Text Placeholder 3">
            <a:extLst>
              <a:ext uri="{FF2B5EF4-FFF2-40B4-BE49-F238E27FC236}">
                <a16:creationId xmlns:a16="http://schemas.microsoft.com/office/drawing/2014/main" id="{E9B8CE24-9142-410F-8039-13C80C3DE1E0}"/>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695504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C48B21-B36E-4ACD-AEF6-34E705CFD49B}"/>
              </a:ext>
            </a:extLst>
          </p:cNvPr>
          <p:cNvSpPr txBox="1"/>
          <p:nvPr/>
        </p:nvSpPr>
        <p:spPr>
          <a:xfrm>
            <a:off x="1052512" y="338372"/>
            <a:ext cx="10086975" cy="646331"/>
          </a:xfrm>
          <a:prstGeom prst="rect">
            <a:avLst/>
          </a:prstGeom>
          <a:noFill/>
        </p:spPr>
        <p:txBody>
          <a:bodyPr wrap="square" rtlCol="0">
            <a:spAutoFit/>
          </a:bodyPr>
          <a:lstStyle/>
          <a:p>
            <a:pPr algn="ctr"/>
            <a:r>
              <a:rPr lang="en-US" sz="3600" b="1" dirty="0">
                <a:solidFill>
                  <a:srgbClr val="002060"/>
                </a:solidFill>
              </a:rPr>
              <a:t>Hen </a:t>
            </a:r>
            <a:r>
              <a:rPr lang="en-US" sz="3600" b="1" dirty="0" err="1">
                <a:solidFill>
                  <a:srgbClr val="002060"/>
                </a:solidFill>
              </a:rPr>
              <a:t>nhẹ</a:t>
            </a:r>
            <a:endParaRPr lang="en-US" sz="3600" b="1" dirty="0">
              <a:solidFill>
                <a:srgbClr val="002060"/>
              </a:solidFill>
            </a:endParaRPr>
          </a:p>
        </p:txBody>
      </p:sp>
      <p:pic>
        <p:nvPicPr>
          <p:cNvPr id="7" name="Picture 2" descr="Global Initiative for Asthma – GINA">
            <a:extLst>
              <a:ext uri="{FF2B5EF4-FFF2-40B4-BE49-F238E27FC236}">
                <a16:creationId xmlns:a16="http://schemas.microsoft.com/office/drawing/2014/main" id="{0265B3A4-6451-42D4-850C-301830FDF2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4812C6-281E-488D-87B4-ABD95B29CA51}"/>
              </a:ext>
            </a:extLst>
          </p:cNvPr>
          <p:cNvSpPr txBox="1"/>
          <p:nvPr/>
        </p:nvSpPr>
        <p:spPr>
          <a:xfrm>
            <a:off x="857571" y="1551472"/>
            <a:ext cx="10476858" cy="3724096"/>
          </a:xfrm>
          <a:prstGeom prst="rect">
            <a:avLst/>
          </a:prstGeom>
          <a:noFill/>
        </p:spPr>
        <p:txBody>
          <a:bodyPr wrap="square" rtlCol="0">
            <a:spAutoFit/>
          </a:bodyPr>
          <a:lstStyle/>
          <a:p>
            <a:pPr marL="285750" indent="-285750" algn="just">
              <a:spcBef>
                <a:spcPts val="600"/>
              </a:spcBef>
              <a:buFont typeface="Arial" panose="020B0604020202020204" pitchFamily="34" charset="0"/>
              <a:buChar char="•"/>
            </a:pPr>
            <a:r>
              <a:rPr lang="en-US" sz="2400" b="1" dirty="0"/>
              <a:t>Hen </a:t>
            </a:r>
            <a:r>
              <a:rPr lang="en-US" sz="2400" b="1" dirty="0" err="1"/>
              <a:t>nhẹ</a:t>
            </a:r>
            <a:r>
              <a:rPr lang="en-US" sz="2400" b="1" dirty="0"/>
              <a:t> </a:t>
            </a:r>
            <a:r>
              <a:rPr lang="en-US" sz="2400" dirty="0" err="1"/>
              <a:t>hiện</a:t>
            </a:r>
            <a:r>
              <a:rPr lang="en-US" sz="2400" dirty="0"/>
              <a:t> </a:t>
            </a:r>
            <a:r>
              <a:rPr lang="en-US" sz="2400" dirty="0" err="1"/>
              <a:t>được</a:t>
            </a:r>
            <a:r>
              <a:rPr lang="en-US" sz="2400" dirty="0"/>
              <a:t> </a:t>
            </a:r>
            <a:r>
              <a:rPr lang="en-US" sz="2400" dirty="0" err="1"/>
              <a:t>định</a:t>
            </a:r>
            <a:r>
              <a:rPr lang="en-US" sz="2400" dirty="0"/>
              <a:t> </a:t>
            </a:r>
            <a:r>
              <a:rPr lang="en-US" sz="2400" dirty="0" err="1"/>
              <a:t>nghĩa</a:t>
            </a:r>
            <a:r>
              <a:rPr lang="en-US" sz="2400" dirty="0"/>
              <a:t> </a:t>
            </a:r>
            <a:r>
              <a:rPr lang="en-US" sz="2400" dirty="0" err="1"/>
              <a:t>là</a:t>
            </a:r>
            <a:r>
              <a:rPr lang="en-US" sz="2400" dirty="0"/>
              <a:t> </a:t>
            </a:r>
            <a:r>
              <a:rPr lang="en-US" sz="2400" dirty="0" err="1"/>
              <a:t>tình</a:t>
            </a:r>
            <a:r>
              <a:rPr lang="en-US" sz="2400" dirty="0"/>
              <a:t> </a:t>
            </a:r>
            <a:r>
              <a:rPr lang="en-US" sz="2400" dirty="0" err="1"/>
              <a:t>trạng</a:t>
            </a:r>
            <a:r>
              <a:rPr lang="en-US" sz="2400" dirty="0"/>
              <a:t> hen </a:t>
            </a:r>
            <a:r>
              <a:rPr lang="en-US" sz="2400" dirty="0" err="1"/>
              <a:t>được</a:t>
            </a:r>
            <a:r>
              <a:rPr lang="en-US" sz="2400" dirty="0"/>
              <a:t> </a:t>
            </a:r>
            <a:r>
              <a:rPr lang="en-US" sz="2400" dirty="0" err="1"/>
              <a:t>kiểm</a:t>
            </a:r>
            <a:r>
              <a:rPr lang="en-US" sz="2400" dirty="0"/>
              <a:t> </a:t>
            </a:r>
            <a:r>
              <a:rPr lang="en-US" sz="2400" dirty="0" err="1"/>
              <a:t>soát</a:t>
            </a:r>
            <a:r>
              <a:rPr lang="en-US" sz="2400" dirty="0"/>
              <a:t> </a:t>
            </a:r>
            <a:r>
              <a:rPr lang="en-US" sz="2400" dirty="0" err="1"/>
              <a:t>tốt</a:t>
            </a:r>
            <a:r>
              <a:rPr lang="en-US" sz="2400" dirty="0"/>
              <a:t> </a:t>
            </a:r>
            <a:r>
              <a:rPr lang="en-US" sz="2400" dirty="0" err="1"/>
              <a:t>với</a:t>
            </a:r>
            <a:r>
              <a:rPr lang="en-US" sz="2400" dirty="0"/>
              <a:t> ICS-formoterol </a:t>
            </a:r>
            <a:r>
              <a:rPr lang="en-US" sz="2400" dirty="0" err="1"/>
              <a:t>khi</a:t>
            </a:r>
            <a:r>
              <a:rPr lang="en-US" sz="2400" dirty="0"/>
              <a:t> </a:t>
            </a:r>
            <a:r>
              <a:rPr lang="en-US" sz="2400" dirty="0" err="1"/>
              <a:t>cần</a:t>
            </a:r>
            <a:r>
              <a:rPr lang="en-US" sz="2400" dirty="0"/>
              <a:t> </a:t>
            </a:r>
            <a:r>
              <a:rPr lang="en-US" sz="2400" dirty="0" err="1"/>
              <a:t>hoặc</a:t>
            </a:r>
            <a:r>
              <a:rPr lang="en-US" sz="2400" dirty="0"/>
              <a:t> </a:t>
            </a:r>
            <a:r>
              <a:rPr lang="en-US" sz="2400" dirty="0" err="1"/>
              <a:t>liều</a:t>
            </a:r>
            <a:r>
              <a:rPr lang="en-US" sz="2400" dirty="0"/>
              <a:t> </a:t>
            </a:r>
            <a:r>
              <a:rPr lang="en-US" sz="2400" dirty="0" err="1"/>
              <a:t>thấp</a:t>
            </a:r>
            <a:r>
              <a:rPr lang="en-US" sz="2400" dirty="0"/>
              <a:t> ICS </a:t>
            </a:r>
            <a:r>
              <a:rPr lang="en-US" sz="2400" dirty="0" err="1"/>
              <a:t>kèm</a:t>
            </a:r>
            <a:r>
              <a:rPr lang="en-US" sz="2400" dirty="0"/>
              <a:t> SABA </a:t>
            </a:r>
            <a:r>
              <a:rPr lang="en-US" sz="2400" dirty="0" err="1"/>
              <a:t>khi</a:t>
            </a:r>
            <a:r>
              <a:rPr lang="en-US" sz="2400" dirty="0"/>
              <a:t> </a:t>
            </a:r>
            <a:r>
              <a:rPr lang="en-US" sz="2400" dirty="0" err="1"/>
              <a:t>cần</a:t>
            </a:r>
            <a:endParaRPr lang="en-US" sz="2400" dirty="0"/>
          </a:p>
          <a:p>
            <a:pPr marL="285750" indent="-285750" algn="just">
              <a:spcBef>
                <a:spcPts val="600"/>
              </a:spcBef>
              <a:buFont typeface="Arial" panose="020B0604020202020204" pitchFamily="34" charset="0"/>
              <a:buChar char="•"/>
            </a:pPr>
            <a:r>
              <a:rPr lang="en-US" sz="2400" dirty="0" err="1"/>
              <a:t>Gần</a:t>
            </a:r>
            <a:r>
              <a:rPr lang="en-US" sz="2400" dirty="0"/>
              <a:t> 30% ca </a:t>
            </a:r>
            <a:r>
              <a:rPr lang="en-US" sz="2400" dirty="0" err="1"/>
              <a:t>tử</a:t>
            </a:r>
            <a:r>
              <a:rPr lang="en-US" sz="2400" dirty="0"/>
              <a:t> </a:t>
            </a:r>
            <a:r>
              <a:rPr lang="en-US" sz="2400" dirty="0" err="1"/>
              <a:t>vong</a:t>
            </a:r>
            <a:r>
              <a:rPr lang="en-US" sz="2400" dirty="0"/>
              <a:t> do hen </a:t>
            </a:r>
            <a:r>
              <a:rPr lang="en-US" sz="2400" dirty="0" err="1"/>
              <a:t>là</a:t>
            </a:r>
            <a:r>
              <a:rPr lang="en-US" sz="2400" dirty="0"/>
              <a:t> ở </a:t>
            </a:r>
            <a:r>
              <a:rPr lang="en-US" sz="2400" dirty="0" err="1"/>
              <a:t>bệnh</a:t>
            </a:r>
            <a:r>
              <a:rPr lang="en-US" sz="2400" dirty="0"/>
              <a:t> </a:t>
            </a:r>
            <a:r>
              <a:rPr lang="en-US" sz="2400" dirty="0" err="1"/>
              <a:t>nhân</a:t>
            </a:r>
            <a:r>
              <a:rPr lang="en-US" sz="2400" dirty="0"/>
              <a:t> </a:t>
            </a:r>
            <a:r>
              <a:rPr lang="en-US" sz="2400" dirty="0" err="1"/>
              <a:t>không</a:t>
            </a:r>
            <a:r>
              <a:rPr lang="en-US" sz="2400" dirty="0"/>
              <a:t> </a:t>
            </a:r>
            <a:r>
              <a:rPr lang="en-US" sz="2400" dirty="0" err="1"/>
              <a:t>có</a:t>
            </a:r>
            <a:r>
              <a:rPr lang="en-US" sz="2400" dirty="0"/>
              <a:t> </a:t>
            </a:r>
            <a:r>
              <a:rPr lang="en-US" sz="2400" dirty="0" err="1"/>
              <a:t>triệu</a:t>
            </a:r>
            <a:r>
              <a:rPr lang="en-US" sz="2400" dirty="0"/>
              <a:t> </a:t>
            </a:r>
            <a:r>
              <a:rPr lang="en-US" sz="2400" dirty="0" err="1"/>
              <a:t>chứng</a:t>
            </a:r>
            <a:r>
              <a:rPr lang="en-US" sz="2400" dirty="0"/>
              <a:t> </a:t>
            </a:r>
            <a:r>
              <a:rPr lang="en-US" sz="2400" dirty="0" err="1"/>
              <a:t>thường</a:t>
            </a:r>
            <a:r>
              <a:rPr lang="en-US" sz="2400" dirty="0"/>
              <a:t> </a:t>
            </a:r>
            <a:r>
              <a:rPr lang="en-US" sz="2400" dirty="0" err="1"/>
              <a:t>xuyên</a:t>
            </a:r>
            <a:endParaRPr lang="en-US" sz="2400" dirty="0"/>
          </a:p>
          <a:p>
            <a:pPr marL="285750" indent="-285750" algn="just">
              <a:spcBef>
                <a:spcPts val="600"/>
              </a:spcBef>
              <a:buFont typeface="Arial" panose="020B0604020202020204" pitchFamily="34" charset="0"/>
              <a:buChar char="•"/>
            </a:pPr>
            <a:r>
              <a:rPr lang="en-US" sz="2400" dirty="0"/>
              <a:t>Hen </a:t>
            </a:r>
            <a:r>
              <a:rPr lang="en-US" sz="2400" dirty="0" err="1"/>
              <a:t>nhẹ</a:t>
            </a:r>
            <a:r>
              <a:rPr lang="en-US" sz="2400" dirty="0"/>
              <a:t> </a:t>
            </a:r>
            <a:r>
              <a:rPr lang="en-US" sz="2400" dirty="0" err="1"/>
              <a:t>thường</a:t>
            </a:r>
            <a:r>
              <a:rPr lang="en-US" sz="2400" dirty="0"/>
              <a:t> </a:t>
            </a:r>
            <a:r>
              <a:rPr lang="en-US" sz="2400" dirty="0" err="1"/>
              <a:t>được</a:t>
            </a:r>
            <a:r>
              <a:rPr lang="en-US" sz="2400" dirty="0"/>
              <a:t> </a:t>
            </a:r>
            <a:r>
              <a:rPr lang="en-US" sz="2400" dirty="0" err="1"/>
              <a:t>đánh</a:t>
            </a:r>
            <a:r>
              <a:rPr lang="en-US" sz="2400" dirty="0"/>
              <a:t> </a:t>
            </a:r>
            <a:r>
              <a:rPr lang="en-US" sz="2400" dirty="0" err="1"/>
              <a:t>giá</a:t>
            </a:r>
            <a:r>
              <a:rPr lang="en-US" sz="2400" dirty="0"/>
              <a:t> </a:t>
            </a:r>
            <a:r>
              <a:rPr lang="en-US" sz="2400" dirty="0" err="1"/>
              <a:t>chưa</a:t>
            </a:r>
            <a:r>
              <a:rPr lang="en-US" sz="2400" dirty="0"/>
              <a:t> </a:t>
            </a:r>
            <a:r>
              <a:rPr lang="en-US" sz="2400" dirty="0" err="1"/>
              <a:t>đúng</a:t>
            </a:r>
            <a:r>
              <a:rPr lang="en-US" sz="2400" dirty="0"/>
              <a:t> </a:t>
            </a:r>
            <a:r>
              <a:rPr lang="en-US" sz="2400" dirty="0" err="1"/>
              <a:t>về</a:t>
            </a:r>
            <a:r>
              <a:rPr lang="en-US" sz="2400" dirty="0"/>
              <a:t> </a:t>
            </a:r>
            <a:r>
              <a:rPr lang="en-US" sz="2400" dirty="0" err="1"/>
              <a:t>nguy</a:t>
            </a:r>
            <a:r>
              <a:rPr lang="en-US" sz="2400" dirty="0"/>
              <a:t> </a:t>
            </a:r>
            <a:r>
              <a:rPr lang="en-US" sz="2400" dirty="0" err="1"/>
              <a:t>cơ</a:t>
            </a:r>
            <a:r>
              <a:rPr lang="en-US" sz="2400" dirty="0"/>
              <a:t> </a:t>
            </a:r>
            <a:r>
              <a:rPr lang="en-US" sz="2400" dirty="0" err="1"/>
              <a:t>và</a:t>
            </a:r>
            <a:r>
              <a:rPr lang="en-US" sz="2400" dirty="0"/>
              <a:t> </a:t>
            </a:r>
            <a:r>
              <a:rPr lang="en-US" sz="2400" dirty="0" err="1"/>
              <a:t>nhiều</a:t>
            </a:r>
            <a:r>
              <a:rPr lang="en-US" sz="2400" dirty="0"/>
              <a:t> </a:t>
            </a:r>
            <a:r>
              <a:rPr lang="en-US" sz="2400" dirty="0" err="1"/>
              <a:t>bệnh</a:t>
            </a:r>
            <a:r>
              <a:rPr lang="en-US" sz="2400" dirty="0"/>
              <a:t> </a:t>
            </a:r>
            <a:r>
              <a:rPr lang="en-US" sz="2400" dirty="0" err="1"/>
              <a:t>nhân</a:t>
            </a:r>
            <a:r>
              <a:rPr lang="en-US" sz="2400" dirty="0"/>
              <a:t> </a:t>
            </a:r>
            <a:r>
              <a:rPr lang="en-US" sz="2400" dirty="0" err="1"/>
              <a:t>cho</a:t>
            </a:r>
            <a:r>
              <a:rPr lang="en-US" sz="2400" dirty="0"/>
              <a:t> </a:t>
            </a:r>
            <a:r>
              <a:rPr lang="en-US" sz="2400" dirty="0" err="1"/>
              <a:t>rằng</a:t>
            </a:r>
            <a:r>
              <a:rPr lang="en-US" sz="2400" dirty="0"/>
              <a:t> </a:t>
            </a:r>
            <a:r>
              <a:rPr lang="en-US" sz="2400" dirty="0" err="1"/>
              <a:t>không</a:t>
            </a:r>
            <a:r>
              <a:rPr lang="en-US" sz="2400" dirty="0"/>
              <a:t> </a:t>
            </a:r>
            <a:r>
              <a:rPr lang="en-US" sz="2400" dirty="0" err="1"/>
              <a:t>cần</a:t>
            </a:r>
            <a:r>
              <a:rPr lang="en-US" sz="2400" dirty="0"/>
              <a:t> </a:t>
            </a:r>
            <a:r>
              <a:rPr lang="en-US" sz="2400" dirty="0" err="1"/>
              <a:t>điều</a:t>
            </a:r>
            <a:r>
              <a:rPr lang="en-US" sz="2400" dirty="0"/>
              <a:t> </a:t>
            </a:r>
            <a:r>
              <a:rPr lang="en-US" sz="2400" dirty="0" err="1"/>
              <a:t>trị</a:t>
            </a:r>
            <a:r>
              <a:rPr lang="en-US" sz="2400" dirty="0"/>
              <a:t> </a:t>
            </a:r>
            <a:r>
              <a:rPr lang="en-US" sz="2400" dirty="0" err="1"/>
              <a:t>duy</a:t>
            </a:r>
            <a:r>
              <a:rPr lang="en-US" sz="2400" dirty="0"/>
              <a:t> </a:t>
            </a:r>
            <a:r>
              <a:rPr lang="en-US" sz="2400" dirty="0" err="1"/>
              <a:t>trì</a:t>
            </a:r>
            <a:endParaRPr lang="en-US" sz="2400" dirty="0"/>
          </a:p>
          <a:p>
            <a:pPr marL="285750" indent="-285750" algn="just">
              <a:spcBef>
                <a:spcPts val="600"/>
              </a:spcBef>
              <a:buFont typeface="Arial" panose="020B0604020202020204" pitchFamily="34" charset="0"/>
              <a:buChar char="•"/>
            </a:pPr>
            <a:r>
              <a:rPr lang="en-US" sz="2400" dirty="0"/>
              <a:t>Khi </a:t>
            </a:r>
            <a:r>
              <a:rPr lang="en-US" sz="2400" dirty="0" err="1"/>
              <a:t>sử</a:t>
            </a:r>
            <a:r>
              <a:rPr lang="en-US" sz="2400" dirty="0"/>
              <a:t> </a:t>
            </a:r>
            <a:r>
              <a:rPr lang="en-US" sz="2400" dirty="0" err="1"/>
              <a:t>dụng</a:t>
            </a:r>
            <a:r>
              <a:rPr lang="en-US" sz="2400" dirty="0"/>
              <a:t> “hen </a:t>
            </a:r>
            <a:r>
              <a:rPr lang="en-US" sz="2400" dirty="0" err="1"/>
              <a:t>nhẹ</a:t>
            </a:r>
            <a:r>
              <a:rPr lang="en-US" sz="2400" dirty="0"/>
              <a:t>” </a:t>
            </a:r>
            <a:r>
              <a:rPr lang="en-US" sz="2400" dirty="0" err="1"/>
              <a:t>trên</a:t>
            </a:r>
            <a:r>
              <a:rPr lang="en-US" sz="2400" dirty="0"/>
              <a:t> </a:t>
            </a:r>
            <a:r>
              <a:rPr lang="en-US" sz="2400" dirty="0" err="1"/>
              <a:t>thực</a:t>
            </a:r>
            <a:r>
              <a:rPr lang="en-US" sz="2400" dirty="0"/>
              <a:t> </a:t>
            </a:r>
            <a:r>
              <a:rPr lang="en-US" sz="2400" dirty="0" err="1"/>
              <a:t>tế</a:t>
            </a:r>
            <a:r>
              <a:rPr lang="en-US" sz="2400" dirty="0"/>
              <a:t> </a:t>
            </a:r>
            <a:r>
              <a:rPr lang="en-US" sz="2400" dirty="0" err="1"/>
              <a:t>cần</a:t>
            </a:r>
            <a:r>
              <a:rPr lang="en-US" sz="2400" dirty="0"/>
              <a:t> </a:t>
            </a:r>
            <a:r>
              <a:rPr lang="en-US" sz="2400" dirty="0" err="1"/>
              <a:t>lưu</a:t>
            </a:r>
            <a:r>
              <a:rPr lang="en-US" sz="2400" dirty="0"/>
              <a:t> ý </a:t>
            </a:r>
            <a:r>
              <a:rPr lang="en-US" sz="2400" dirty="0" err="1"/>
              <a:t>nguy</a:t>
            </a:r>
            <a:r>
              <a:rPr lang="en-US" sz="2400" dirty="0"/>
              <a:t> </a:t>
            </a:r>
            <a:r>
              <a:rPr lang="en-US" sz="2400" dirty="0" err="1"/>
              <a:t>cơ</a:t>
            </a:r>
            <a:r>
              <a:rPr lang="en-US" sz="2400" dirty="0"/>
              <a:t> </a:t>
            </a:r>
            <a:r>
              <a:rPr lang="en-US" sz="2400" dirty="0" err="1"/>
              <a:t>đợt</a:t>
            </a:r>
            <a:r>
              <a:rPr lang="en-US" sz="2400" dirty="0"/>
              <a:t> </a:t>
            </a:r>
            <a:r>
              <a:rPr lang="en-US" sz="2400" dirty="0" err="1"/>
              <a:t>kịch</a:t>
            </a:r>
            <a:r>
              <a:rPr lang="en-US" sz="2400" dirty="0"/>
              <a:t> </a:t>
            </a:r>
            <a:r>
              <a:rPr lang="en-US" sz="2400" dirty="0" err="1"/>
              <a:t>phát</a:t>
            </a:r>
            <a:r>
              <a:rPr lang="en-US" sz="2400" dirty="0"/>
              <a:t> </a:t>
            </a:r>
            <a:r>
              <a:rPr lang="en-US" sz="2400" dirty="0" err="1"/>
              <a:t>vẫn</a:t>
            </a:r>
            <a:r>
              <a:rPr lang="en-US" sz="2400" dirty="0"/>
              <a:t> </a:t>
            </a:r>
            <a:r>
              <a:rPr lang="en-US" sz="2400" dirty="0" err="1"/>
              <a:t>xảy</a:t>
            </a:r>
            <a:r>
              <a:rPr lang="en-US" sz="2400" dirty="0"/>
              <a:t> ra </a:t>
            </a:r>
            <a:r>
              <a:rPr lang="en-US" sz="2400" dirty="0" err="1"/>
              <a:t>với</a:t>
            </a:r>
            <a:r>
              <a:rPr lang="en-US" sz="2400" dirty="0"/>
              <a:t> </a:t>
            </a:r>
            <a:r>
              <a:rPr lang="en-US" sz="2400" dirty="0" err="1"/>
              <a:t>bệnh</a:t>
            </a:r>
            <a:r>
              <a:rPr lang="en-US" sz="2400" dirty="0"/>
              <a:t> </a:t>
            </a:r>
            <a:r>
              <a:rPr lang="en-US" sz="2400" dirty="0" err="1"/>
              <a:t>nhân</a:t>
            </a:r>
            <a:r>
              <a:rPr lang="en-US" sz="2400" dirty="0"/>
              <a:t> </a:t>
            </a:r>
            <a:r>
              <a:rPr lang="en-US" sz="2400" dirty="0" err="1"/>
              <a:t>có</a:t>
            </a:r>
            <a:r>
              <a:rPr lang="en-US" sz="2400" dirty="0"/>
              <a:t> </a:t>
            </a:r>
            <a:r>
              <a:rPr lang="en-US" sz="2400" dirty="0" err="1"/>
              <a:t>triệu</a:t>
            </a:r>
            <a:r>
              <a:rPr lang="en-US" sz="2400" dirty="0"/>
              <a:t> </a:t>
            </a:r>
            <a:r>
              <a:rPr lang="en-US" sz="2400" dirty="0" err="1"/>
              <a:t>chứng</a:t>
            </a:r>
            <a:r>
              <a:rPr lang="en-US" sz="2400" dirty="0"/>
              <a:t> </a:t>
            </a:r>
            <a:r>
              <a:rPr lang="en-US" sz="2400" dirty="0" err="1"/>
              <a:t>nhẹ</a:t>
            </a:r>
            <a:r>
              <a:rPr lang="en-US" sz="2400" dirty="0"/>
              <a:t> </a:t>
            </a:r>
            <a:r>
              <a:rPr lang="en-US" sz="2400" dirty="0" err="1"/>
              <a:t>hoặc</a:t>
            </a:r>
            <a:r>
              <a:rPr lang="en-US" sz="2400" dirty="0"/>
              <a:t> </a:t>
            </a:r>
            <a:r>
              <a:rPr lang="en-US" sz="2400" dirty="0" err="1"/>
              <a:t>không</a:t>
            </a:r>
            <a:r>
              <a:rPr lang="en-US" sz="2400" dirty="0"/>
              <a:t> </a:t>
            </a:r>
            <a:r>
              <a:rPr lang="en-US" sz="2400" dirty="0" err="1"/>
              <a:t>thường</a:t>
            </a:r>
            <a:r>
              <a:rPr lang="en-US" sz="2400" dirty="0"/>
              <a:t> </a:t>
            </a:r>
            <a:r>
              <a:rPr lang="en-US" sz="2400" dirty="0" err="1"/>
              <a:t>xuyên</a:t>
            </a:r>
            <a:endParaRPr lang="en-US" sz="2400" dirty="0"/>
          </a:p>
          <a:p>
            <a:pPr marL="285750" indent="-285750" algn="just">
              <a:spcBef>
                <a:spcPts val="600"/>
              </a:spcBef>
              <a:buFont typeface="Arial" panose="020B0604020202020204" pitchFamily="34" charset="0"/>
              <a:buChar char="•"/>
            </a:pPr>
            <a:endParaRPr lang="en-US" sz="2400" dirty="0"/>
          </a:p>
        </p:txBody>
      </p:sp>
      <p:sp>
        <p:nvSpPr>
          <p:cNvPr id="9" name="Rechteck">
            <a:extLst>
              <a:ext uri="{FF2B5EF4-FFF2-40B4-BE49-F238E27FC236}">
                <a16:creationId xmlns:a16="http://schemas.microsoft.com/office/drawing/2014/main" id="{D55908D0-347E-4EC9-A2C2-0AB8B201FBA7}"/>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11" name="GOLD® 2020">
            <a:extLst>
              <a:ext uri="{FF2B5EF4-FFF2-40B4-BE49-F238E27FC236}">
                <a16:creationId xmlns:a16="http://schemas.microsoft.com/office/drawing/2014/main" id="{92B33588-39F3-4F46-9757-6BB7A9539AE6}"/>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Tree>
    <p:extLst>
      <p:ext uri="{BB962C8B-B14F-4D97-AF65-F5344CB8AC3E}">
        <p14:creationId xmlns:p14="http://schemas.microsoft.com/office/powerpoint/2010/main" val="1754996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C48B21-B36E-4ACD-AEF6-34E705CFD49B}"/>
              </a:ext>
            </a:extLst>
          </p:cNvPr>
          <p:cNvSpPr txBox="1"/>
          <p:nvPr/>
        </p:nvSpPr>
        <p:spPr>
          <a:xfrm>
            <a:off x="1052512" y="349855"/>
            <a:ext cx="10086975" cy="646331"/>
          </a:xfrm>
          <a:prstGeom prst="rect">
            <a:avLst/>
          </a:prstGeom>
          <a:noFill/>
        </p:spPr>
        <p:txBody>
          <a:bodyPr wrap="square" rtlCol="0">
            <a:spAutoFit/>
          </a:bodyPr>
          <a:lstStyle/>
          <a:p>
            <a:pPr algn="ctr"/>
            <a:r>
              <a:rPr lang="en-US" sz="3600" b="1" dirty="0">
                <a:solidFill>
                  <a:srgbClr val="002060"/>
                </a:solidFill>
              </a:rPr>
              <a:t>Hen </a:t>
            </a:r>
            <a:r>
              <a:rPr lang="en-US" sz="3600" b="1" dirty="0" err="1">
                <a:solidFill>
                  <a:srgbClr val="002060"/>
                </a:solidFill>
              </a:rPr>
              <a:t>không</a:t>
            </a:r>
            <a:r>
              <a:rPr lang="en-US" sz="3600" b="1" dirty="0">
                <a:solidFill>
                  <a:srgbClr val="002060"/>
                </a:solidFill>
              </a:rPr>
              <a:t> </a:t>
            </a:r>
            <a:r>
              <a:rPr lang="en-US" sz="3600" b="1" dirty="0" err="1">
                <a:solidFill>
                  <a:srgbClr val="002060"/>
                </a:solidFill>
              </a:rPr>
              <a:t>kiểm</a:t>
            </a:r>
            <a:r>
              <a:rPr lang="en-US" sz="3600" b="1" dirty="0">
                <a:solidFill>
                  <a:srgbClr val="002060"/>
                </a:solidFill>
              </a:rPr>
              <a:t> </a:t>
            </a:r>
            <a:r>
              <a:rPr lang="en-US" sz="3600" b="1" dirty="0" err="1">
                <a:solidFill>
                  <a:srgbClr val="002060"/>
                </a:solidFill>
              </a:rPr>
              <a:t>soát</a:t>
            </a:r>
            <a:endParaRPr lang="en-US" sz="3600" b="1" dirty="0">
              <a:solidFill>
                <a:srgbClr val="002060"/>
              </a:solidFill>
            </a:endParaRPr>
          </a:p>
        </p:txBody>
      </p:sp>
      <p:pic>
        <p:nvPicPr>
          <p:cNvPr id="7" name="Picture 2" descr="Global Initiative for Asthma – GINA">
            <a:extLst>
              <a:ext uri="{FF2B5EF4-FFF2-40B4-BE49-F238E27FC236}">
                <a16:creationId xmlns:a16="http://schemas.microsoft.com/office/drawing/2014/main" id="{0265B3A4-6451-42D4-850C-301830FDF2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0CE53D-9A2E-4FEA-9C7F-869FEF1529C7}"/>
              </a:ext>
            </a:extLst>
          </p:cNvPr>
          <p:cNvSpPr txBox="1"/>
          <p:nvPr/>
        </p:nvSpPr>
        <p:spPr>
          <a:xfrm>
            <a:off x="6943060" y="6662142"/>
            <a:ext cx="4457036" cy="195858"/>
          </a:xfrm>
          <a:prstGeom prst="rect">
            <a:avLst/>
          </a:prstGeom>
          <a:noFill/>
        </p:spPr>
        <p:txBody>
          <a:bodyPr wrap="square" lIns="0" tIns="0" rIns="0" bIns="0" rtlCol="0" anchor="t" anchorCtr="0">
            <a:noAutofit/>
          </a:bodyPr>
          <a:lstStyle/>
          <a:p>
            <a:r>
              <a:rPr lang="en-US" sz="900" dirty="0">
                <a:solidFill>
                  <a:srgbClr val="EEECE1">
                    <a:lumMod val="25000"/>
                  </a:srgbClr>
                </a:solidFill>
                <a:cs typeface="Arial" panose="020B0604020202020204" pitchFamily="34" charset="0"/>
              </a:rPr>
              <a:t>Hiromasa I., et al. </a:t>
            </a:r>
            <a:r>
              <a:rPr lang="en-US" sz="900" dirty="0" err="1">
                <a:solidFill>
                  <a:srgbClr val="EEECE1">
                    <a:lumMod val="25000"/>
                  </a:srgbClr>
                </a:solidFill>
                <a:cs typeface="Arial" panose="020B0604020202020204" pitchFamily="34" charset="0"/>
              </a:rPr>
              <a:t>npj</a:t>
            </a:r>
            <a:r>
              <a:rPr lang="en-US" sz="900" dirty="0">
                <a:solidFill>
                  <a:srgbClr val="EEECE1">
                    <a:lumMod val="25000"/>
                  </a:srgbClr>
                </a:solidFill>
                <a:cs typeface="Arial" panose="020B0604020202020204" pitchFamily="34" charset="0"/>
              </a:rPr>
              <a:t> Primary Care Respiratory Medicine (2021) 31:12 </a:t>
            </a:r>
          </a:p>
        </p:txBody>
      </p:sp>
      <p:sp>
        <p:nvSpPr>
          <p:cNvPr id="11" name="Rectangle 10">
            <a:extLst>
              <a:ext uri="{FF2B5EF4-FFF2-40B4-BE49-F238E27FC236}">
                <a16:creationId xmlns:a16="http://schemas.microsoft.com/office/drawing/2014/main" id="{CF5FA8CB-E279-48E4-A793-3E3AC8B27F81}"/>
              </a:ext>
            </a:extLst>
          </p:cNvPr>
          <p:cNvSpPr/>
          <p:nvPr/>
        </p:nvSpPr>
        <p:spPr>
          <a:xfrm>
            <a:off x="642620" y="1949370"/>
            <a:ext cx="4640182" cy="2657475"/>
          </a:xfrm>
          <a:prstGeom prst="rect">
            <a:avLst/>
          </a:prstGeom>
          <a:solidFill>
            <a:srgbClr val="FFFFFF"/>
          </a:solidFill>
          <a:ln w="15875" cap="flat" cmpd="sng" algn="ctr">
            <a:solidFill>
              <a:srgbClr val="0070C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Cứ</a:t>
            </a:r>
            <a:r>
              <a:rPr kumimoji="0" lang="en-US"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4800" b="1" i="0" u="none" strike="noStrike" kern="0" cap="none" spc="0" normalizeH="0" baseline="0" noProof="0" dirty="0">
                <a:ln>
                  <a:noFill/>
                </a:ln>
                <a:solidFill>
                  <a:srgbClr val="FF0000"/>
                </a:solidFill>
                <a:effectLst/>
                <a:uLnTx/>
                <a:uFillTx/>
                <a:latin typeface="+mj-lt"/>
                <a:ea typeface="+mn-ea"/>
                <a:cs typeface="Arial" panose="020B0604020202020204" pitchFamily="34" charset="0"/>
              </a:rPr>
              <a:t>1</a:t>
            </a:r>
            <a:r>
              <a:rPr kumimoji="0" lang="en-US"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trong</a:t>
            </a:r>
            <a:r>
              <a:rPr kumimoji="0" lang="en-US"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4800" b="1" i="0" u="none" strike="noStrike" kern="0" cap="none" spc="0" normalizeH="0" baseline="0" noProof="0" dirty="0">
                <a:ln>
                  <a:noFill/>
                </a:ln>
                <a:solidFill>
                  <a:srgbClr val="0070C0"/>
                </a:solidFill>
                <a:effectLst/>
                <a:uLnTx/>
                <a:uFillTx/>
                <a:latin typeface="+mj-lt"/>
                <a:ea typeface="+mn-ea"/>
                <a:cs typeface="Arial" panose="020B0604020202020204" pitchFamily="34" charset="0"/>
              </a:rPr>
              <a:t>5</a:t>
            </a:r>
            <a:r>
              <a:rPr kumimoji="0" lang="en-US"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bệnh</a:t>
            </a:r>
            <a:r>
              <a:rPr kumimoji="0" lang="en-US"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2400" b="1"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nhân</a:t>
            </a:r>
            <a:r>
              <a:rPr kumimoji="0" lang="en-US" sz="2400" b="1" i="0" u="none" strike="noStrike" kern="0" cap="none" spc="0" normalizeH="0" baseline="0" noProof="0" dirty="0">
                <a:ln>
                  <a:noFill/>
                </a:ln>
                <a:solidFill>
                  <a:srgbClr val="000000"/>
                </a:solidFill>
                <a:effectLst/>
                <a:uLnTx/>
                <a:uFillTx/>
                <a:latin typeface="+mj-lt"/>
                <a:ea typeface="+mn-ea"/>
                <a:cs typeface="Arial" panose="020B0604020202020204" pitchFamily="34" charset="0"/>
              </a:rPr>
              <a:t> hen</a:t>
            </a:r>
            <a:endParaRPr kumimoji="0" lang="en-US" sz="1800" b="1" i="0" u="none" strike="noStrike" kern="0" cap="none" spc="0" normalizeH="0" baseline="0" noProof="0" dirty="0">
              <a:ln>
                <a:noFill/>
              </a:ln>
              <a:solidFill>
                <a:srgbClr val="000000"/>
              </a:solidFill>
              <a:effectLst/>
              <a:uLnTx/>
              <a:uFillTx/>
              <a:latin typeface="+mj-lt"/>
              <a:ea typeface="+mn-ea"/>
              <a:cs typeface="Arial" panose="020B0604020202020204" pitchFamily="34" charset="0"/>
            </a:endParaRPr>
          </a:p>
          <a:p>
            <a:pPr marL="0" marR="0" lvl="0" indent="0" algn="ctr" defTabSz="914400" eaLnBrk="1" fontAlgn="auto" latinLnBrk="0" hangingPunct="1">
              <a:lnSpc>
                <a:spcPct val="100000"/>
              </a:lnSpc>
              <a:spcBef>
                <a:spcPts val="180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mj-lt"/>
                <a:ea typeface="+mn-ea"/>
                <a:cs typeface="Arial" panose="020B0604020202020204" pitchFamily="34" charset="0"/>
              </a:rPr>
              <a:t>Không</a:t>
            </a:r>
            <a:r>
              <a:rPr kumimoji="0" lang="en-US" sz="2000" b="1" i="0" u="none" strike="noStrike" kern="0" cap="none" spc="0" normalizeH="0" baseline="0" noProof="0" dirty="0">
                <a:ln>
                  <a:noFill/>
                </a:ln>
                <a:solidFill>
                  <a:srgbClr val="FF0000"/>
                </a:solidFill>
                <a:effectLst/>
                <a:uLnTx/>
                <a:uFillTx/>
                <a:latin typeface="+mj-lt"/>
                <a:ea typeface="+mn-ea"/>
                <a:cs typeface="Arial" panose="020B0604020202020204" pitchFamily="34" charset="0"/>
              </a:rPr>
              <a:t> </a:t>
            </a:r>
            <a:r>
              <a:rPr kumimoji="0" lang="en-US" sz="2000" b="1" i="0" u="none" strike="noStrike" kern="0" cap="none" spc="0" normalizeH="0" baseline="0" noProof="0" dirty="0" err="1">
                <a:ln>
                  <a:noFill/>
                </a:ln>
                <a:solidFill>
                  <a:srgbClr val="FF0000"/>
                </a:solidFill>
                <a:effectLst/>
                <a:uLnTx/>
                <a:uFillTx/>
                <a:latin typeface="+mj-lt"/>
                <a:ea typeface="+mn-ea"/>
                <a:cs typeface="Arial" panose="020B0604020202020204" pitchFamily="34" charset="0"/>
              </a:rPr>
              <a:t>kiểm</a:t>
            </a:r>
            <a:r>
              <a:rPr kumimoji="0" lang="en-US" sz="2000" b="1" i="0" u="none" strike="noStrike" kern="0" cap="none" spc="0" normalizeH="0" baseline="0" noProof="0" dirty="0">
                <a:ln>
                  <a:noFill/>
                </a:ln>
                <a:solidFill>
                  <a:srgbClr val="FF0000"/>
                </a:solidFill>
                <a:effectLst/>
                <a:uLnTx/>
                <a:uFillTx/>
                <a:latin typeface="+mj-lt"/>
                <a:ea typeface="+mn-ea"/>
                <a:cs typeface="Arial" panose="020B0604020202020204" pitchFamily="34" charset="0"/>
              </a:rPr>
              <a:t> </a:t>
            </a:r>
            <a:r>
              <a:rPr kumimoji="0" lang="en-US" sz="2000" b="1" i="0" u="none" strike="noStrike" kern="0" cap="none" spc="0" normalizeH="0" baseline="0" noProof="0" dirty="0" err="1">
                <a:ln>
                  <a:noFill/>
                </a:ln>
                <a:solidFill>
                  <a:srgbClr val="FF0000"/>
                </a:solidFill>
                <a:effectLst/>
                <a:uLnTx/>
                <a:uFillTx/>
                <a:latin typeface="+mj-lt"/>
                <a:ea typeface="+mn-ea"/>
                <a:cs typeface="Arial" panose="020B0604020202020204" pitchFamily="34" charset="0"/>
              </a:rPr>
              <a:t>soát</a:t>
            </a:r>
            <a:r>
              <a:rPr kumimoji="0" lang="en-US" sz="2000" b="1" i="0" u="none" strike="noStrike" kern="0" cap="none" spc="0" normalizeH="0" baseline="0" noProof="0" dirty="0">
                <a:ln>
                  <a:noFill/>
                </a:ln>
                <a:solidFill>
                  <a:srgbClr val="FF0000"/>
                </a:solidFill>
                <a:effectLst/>
                <a:uLnTx/>
                <a:uFillTx/>
                <a:latin typeface="+mj-lt"/>
                <a:ea typeface="+mn-ea"/>
                <a:cs typeface="Arial" panose="020B0604020202020204" pitchFamily="34" charset="0"/>
              </a:rPr>
              <a:t> </a:t>
            </a:r>
            <a:r>
              <a:rPr kumimoji="0" lang="en-US" sz="2000" b="1" i="0" u="none" strike="noStrike" kern="0" cap="none" spc="0" normalizeH="0" baseline="0" noProof="0" dirty="0" err="1">
                <a:ln>
                  <a:noFill/>
                </a:ln>
                <a:solidFill>
                  <a:srgbClr val="FF0000"/>
                </a:solidFill>
                <a:effectLst/>
                <a:uLnTx/>
                <a:uFillTx/>
                <a:latin typeface="+mj-lt"/>
                <a:ea typeface="+mn-ea"/>
                <a:cs typeface="Arial" panose="020B0604020202020204" pitchFamily="34" charset="0"/>
              </a:rPr>
              <a:t>tốt</a:t>
            </a:r>
            <a:r>
              <a:rPr kumimoji="0" lang="en-US" sz="2000" b="1" i="0" u="none" strike="noStrike" kern="0" cap="none" spc="0" normalizeH="0" baseline="0" noProof="0" dirty="0">
                <a:ln>
                  <a:noFill/>
                </a:ln>
                <a:solidFill>
                  <a:srgbClr val="FF0000"/>
                </a:solidFill>
                <a:effectLst/>
                <a:uLnTx/>
                <a:uFillTx/>
                <a:latin typeface="+mj-lt"/>
                <a:ea typeface="+mn-ea"/>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với</a:t>
            </a:r>
            <a:r>
              <a:rPr kumimoji="0" lang="en-US" sz="20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liều</a:t>
            </a:r>
            <a:r>
              <a:rPr kumimoji="0" lang="en-US" sz="20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trung</a:t>
            </a:r>
            <a:r>
              <a:rPr kumimoji="0" lang="en-US" sz="20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bình</a:t>
            </a:r>
            <a:r>
              <a:rPr kumimoji="0" lang="en-US" sz="20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a:t>
            </a:r>
            <a:r>
              <a:rPr kumimoji="0" lang="en-US" sz="2000" b="0" i="0" u="none" strike="noStrike" kern="0" cap="none" spc="0" normalizeH="0" baseline="0" noProof="0" dirty="0" err="1">
                <a:ln>
                  <a:noFill/>
                </a:ln>
                <a:solidFill>
                  <a:srgbClr val="000000"/>
                </a:solidFill>
                <a:effectLst/>
                <a:uLnTx/>
                <a:uFillTx/>
                <a:latin typeface="+mj-lt"/>
                <a:ea typeface="+mn-ea"/>
                <a:cs typeface="Arial" panose="020B0604020202020204" pitchFamily="34" charset="0"/>
              </a:rPr>
              <a:t>cao</a:t>
            </a:r>
            <a:r>
              <a:rPr kumimoji="0" lang="en-US" sz="2000" b="0" i="0" u="none" strike="noStrike" kern="0" cap="none" spc="0" normalizeH="0" baseline="0" noProof="0" dirty="0">
                <a:ln>
                  <a:noFill/>
                </a:ln>
                <a:solidFill>
                  <a:srgbClr val="000000"/>
                </a:solidFill>
                <a:effectLst/>
                <a:uLnTx/>
                <a:uFillTx/>
                <a:latin typeface="+mj-lt"/>
                <a:ea typeface="+mn-ea"/>
                <a:cs typeface="Arial" panose="020B0604020202020204" pitchFamily="34" charset="0"/>
              </a:rPr>
              <a:t> ICS/LABA </a:t>
            </a:r>
            <a:r>
              <a:rPr kumimoji="0" lang="en-US" sz="2000" b="0" i="0" u="none" strike="noStrike" kern="0" cap="none" spc="0" normalizeH="0" baseline="30000" noProof="0" dirty="0">
                <a:ln>
                  <a:noFill/>
                </a:ln>
                <a:solidFill>
                  <a:srgbClr val="000000"/>
                </a:solidFill>
                <a:effectLst/>
                <a:uLnTx/>
                <a:uFillTx/>
                <a:latin typeface="Calibri"/>
                <a:ea typeface="+mn-ea"/>
                <a:cs typeface="Arial" panose="020B0604020202020204" pitchFamily="34" charset="0"/>
              </a:rPr>
              <a:t>1</a:t>
            </a:r>
            <a:endParaRPr kumimoji="0" lang="en-US" sz="20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2" name="TextBox 1">
            <a:extLst>
              <a:ext uri="{FF2B5EF4-FFF2-40B4-BE49-F238E27FC236}">
                <a16:creationId xmlns:a16="http://schemas.microsoft.com/office/drawing/2014/main" id="{CFC2EC04-B3BA-4943-9157-5122701EC586}"/>
              </a:ext>
            </a:extLst>
          </p:cNvPr>
          <p:cNvSpPr txBox="1"/>
          <p:nvPr/>
        </p:nvSpPr>
        <p:spPr>
          <a:xfrm>
            <a:off x="5530206" y="2129244"/>
            <a:ext cx="6228183" cy="2477601"/>
          </a:xfrm>
          <a:prstGeom prst="rect">
            <a:avLst/>
          </a:prstGeom>
          <a:noFill/>
        </p:spPr>
        <p:txBody>
          <a:bodyPr wrap="square" rtlCol="0">
            <a:spAutoFit/>
          </a:bodyPr>
          <a:lstStyle/>
          <a:p>
            <a:pPr algn="just"/>
            <a:r>
              <a:rPr lang="en-US" sz="2000" dirty="0"/>
              <a:t>Hen </a:t>
            </a:r>
            <a:r>
              <a:rPr lang="en-US" sz="2000" dirty="0" err="1"/>
              <a:t>không</a:t>
            </a:r>
            <a:r>
              <a:rPr lang="en-US" sz="2000" dirty="0"/>
              <a:t> </a:t>
            </a:r>
            <a:r>
              <a:rPr lang="en-US" sz="2000" dirty="0" err="1"/>
              <a:t>kiểm</a:t>
            </a:r>
            <a:r>
              <a:rPr lang="en-US" sz="2000" dirty="0"/>
              <a:t> </a:t>
            </a:r>
            <a:r>
              <a:rPr lang="en-US" sz="2000" dirty="0" err="1"/>
              <a:t>soát</a:t>
            </a:r>
            <a:r>
              <a:rPr lang="en-US" sz="2000" dirty="0"/>
              <a:t> </a:t>
            </a:r>
            <a:r>
              <a:rPr lang="en-US" sz="2000" dirty="0" err="1"/>
              <a:t>gồm</a:t>
            </a:r>
            <a:r>
              <a:rPr lang="en-US" sz="2000" dirty="0"/>
              <a:t> </a:t>
            </a:r>
            <a:r>
              <a:rPr lang="en-US" sz="2000" dirty="0" err="1"/>
              <a:t>một</a:t>
            </a:r>
            <a:r>
              <a:rPr lang="en-US" sz="2000" dirty="0"/>
              <a:t> </a:t>
            </a:r>
            <a:r>
              <a:rPr lang="en-US" sz="2000" dirty="0" err="1"/>
              <a:t>hoặc</a:t>
            </a:r>
            <a:r>
              <a:rPr lang="en-US" sz="2000" dirty="0"/>
              <a:t> 2 </a:t>
            </a:r>
            <a:r>
              <a:rPr lang="en-US" sz="2000" dirty="0" err="1"/>
              <a:t>tình</a:t>
            </a:r>
            <a:r>
              <a:rPr lang="en-US" sz="2000" dirty="0"/>
              <a:t> </a:t>
            </a:r>
            <a:r>
              <a:rPr lang="en-US" sz="2000" dirty="0" err="1"/>
              <a:t>trạng</a:t>
            </a:r>
            <a:r>
              <a:rPr lang="en-US" sz="2000" dirty="0"/>
              <a:t> </a:t>
            </a:r>
            <a:r>
              <a:rPr lang="en-US" sz="2000" dirty="0" err="1"/>
              <a:t>sau</a:t>
            </a:r>
            <a:r>
              <a:rPr lang="en-US" sz="2000" dirty="0"/>
              <a:t>:</a:t>
            </a:r>
          </a:p>
          <a:p>
            <a:pPr marL="285750" indent="-285750" algn="just">
              <a:spcBef>
                <a:spcPts val="1200"/>
              </a:spcBef>
              <a:buFont typeface="Arial" panose="020B0604020202020204" pitchFamily="34" charset="0"/>
              <a:buChar char="•"/>
            </a:pPr>
            <a:r>
              <a:rPr lang="en-US" sz="2000" dirty="0" err="1"/>
              <a:t>Kiểm</a:t>
            </a:r>
            <a:r>
              <a:rPr lang="en-US" sz="2000" dirty="0"/>
              <a:t> </a:t>
            </a:r>
            <a:r>
              <a:rPr lang="en-US" sz="2000" dirty="0" err="1"/>
              <a:t>soát</a:t>
            </a:r>
            <a:r>
              <a:rPr lang="en-US" sz="2000" dirty="0"/>
              <a:t> </a:t>
            </a:r>
            <a:r>
              <a:rPr lang="en-US" sz="2000" dirty="0" err="1"/>
              <a:t>triệu</a:t>
            </a:r>
            <a:r>
              <a:rPr lang="en-US" sz="2000" dirty="0"/>
              <a:t> </a:t>
            </a:r>
            <a:r>
              <a:rPr lang="en-US" sz="2000" dirty="0" err="1"/>
              <a:t>chứng</a:t>
            </a:r>
            <a:r>
              <a:rPr lang="en-US" sz="2000" dirty="0"/>
              <a:t> </a:t>
            </a:r>
            <a:r>
              <a:rPr lang="en-US" sz="2000" dirty="0" err="1"/>
              <a:t>kém</a:t>
            </a:r>
            <a:r>
              <a:rPr lang="en-US" sz="2000" dirty="0"/>
              <a:t> (</a:t>
            </a:r>
            <a:r>
              <a:rPr lang="en-US" sz="2000" dirty="0" err="1"/>
              <a:t>có</a:t>
            </a:r>
            <a:r>
              <a:rPr lang="en-US" sz="2000" dirty="0"/>
              <a:t> </a:t>
            </a:r>
            <a:r>
              <a:rPr lang="en-US" sz="2000" dirty="0" err="1"/>
              <a:t>triệu</a:t>
            </a:r>
            <a:r>
              <a:rPr lang="en-US" sz="2000" dirty="0"/>
              <a:t> </a:t>
            </a:r>
            <a:r>
              <a:rPr lang="en-US" sz="2000" dirty="0" err="1"/>
              <a:t>chứng</a:t>
            </a:r>
            <a:r>
              <a:rPr lang="en-US" sz="2000" dirty="0"/>
              <a:t> </a:t>
            </a:r>
            <a:r>
              <a:rPr lang="en-US" sz="2000" dirty="0" err="1"/>
              <a:t>hoặc</a:t>
            </a:r>
            <a:r>
              <a:rPr lang="en-US" sz="2000" dirty="0"/>
              <a:t> </a:t>
            </a:r>
            <a:r>
              <a:rPr lang="en-US" sz="2000" dirty="0" err="1"/>
              <a:t>phải</a:t>
            </a:r>
            <a:r>
              <a:rPr lang="en-US" sz="2000" dirty="0"/>
              <a:t> </a:t>
            </a:r>
            <a:r>
              <a:rPr lang="en-US" sz="2000" dirty="0" err="1"/>
              <a:t>dùng</a:t>
            </a:r>
            <a:r>
              <a:rPr lang="en-US" sz="2000" dirty="0"/>
              <a:t> </a:t>
            </a:r>
            <a:r>
              <a:rPr lang="en-US" sz="2000" dirty="0" err="1"/>
              <a:t>thuốc</a:t>
            </a:r>
            <a:r>
              <a:rPr lang="en-US" sz="2000" dirty="0"/>
              <a:t> </a:t>
            </a:r>
            <a:r>
              <a:rPr lang="en-US" sz="2000" dirty="0" err="1"/>
              <a:t>cắt</a:t>
            </a:r>
            <a:r>
              <a:rPr lang="en-US" sz="2000" dirty="0"/>
              <a:t> </a:t>
            </a:r>
            <a:r>
              <a:rPr lang="en-US" sz="2000" dirty="0" err="1"/>
              <a:t>cơn</a:t>
            </a:r>
            <a:r>
              <a:rPr lang="en-US" sz="2000" dirty="0"/>
              <a:t> </a:t>
            </a:r>
            <a:r>
              <a:rPr lang="en-US" sz="2000" dirty="0" err="1"/>
              <a:t>thường</a:t>
            </a:r>
            <a:r>
              <a:rPr lang="en-US" sz="2000" dirty="0"/>
              <a:t> </a:t>
            </a:r>
            <a:r>
              <a:rPr lang="en-US" sz="2000" dirty="0" err="1"/>
              <a:t>xuyên</a:t>
            </a:r>
            <a:r>
              <a:rPr lang="en-US" sz="2000" dirty="0"/>
              <a:t>, </a:t>
            </a:r>
            <a:r>
              <a:rPr lang="en-US" sz="2000" dirty="0" err="1"/>
              <a:t>hạn</a:t>
            </a:r>
            <a:r>
              <a:rPr lang="en-US" sz="2000" dirty="0"/>
              <a:t> </a:t>
            </a:r>
            <a:r>
              <a:rPr lang="en-US" sz="2000" dirty="0" err="1"/>
              <a:t>chế</a:t>
            </a:r>
            <a:r>
              <a:rPr lang="en-US" sz="2000" dirty="0"/>
              <a:t> </a:t>
            </a:r>
            <a:r>
              <a:rPr lang="en-US" sz="2000" dirty="0" err="1"/>
              <a:t>hoạt</a:t>
            </a:r>
            <a:r>
              <a:rPr lang="en-US" sz="2000" dirty="0"/>
              <a:t> </a:t>
            </a:r>
            <a:r>
              <a:rPr lang="en-US" sz="2000" dirty="0" err="1"/>
              <a:t>động</a:t>
            </a:r>
            <a:r>
              <a:rPr lang="en-US" sz="2000" dirty="0"/>
              <a:t> do hen, </a:t>
            </a:r>
            <a:r>
              <a:rPr lang="en-US" sz="2000" dirty="0" err="1"/>
              <a:t>thức</a:t>
            </a:r>
            <a:r>
              <a:rPr lang="en-US" sz="2000" dirty="0"/>
              <a:t> </a:t>
            </a:r>
            <a:r>
              <a:rPr lang="en-US" sz="2000" dirty="0" err="1"/>
              <a:t>giấc</a:t>
            </a:r>
            <a:r>
              <a:rPr lang="en-US" sz="2000" dirty="0"/>
              <a:t> </a:t>
            </a:r>
            <a:r>
              <a:rPr lang="en-US" sz="2000" dirty="0" err="1"/>
              <a:t>về</a:t>
            </a:r>
            <a:r>
              <a:rPr lang="en-US" sz="2000" dirty="0"/>
              <a:t> </a:t>
            </a:r>
            <a:r>
              <a:rPr lang="en-US" sz="2000" dirty="0" err="1"/>
              <a:t>đêm</a:t>
            </a:r>
            <a:r>
              <a:rPr lang="en-US" sz="2000" dirty="0"/>
              <a:t> do hen</a:t>
            </a:r>
          </a:p>
          <a:p>
            <a:pPr marL="285750" indent="-285750" algn="just">
              <a:spcBef>
                <a:spcPts val="600"/>
              </a:spcBef>
              <a:buFont typeface="Arial" panose="020B0604020202020204" pitchFamily="34" charset="0"/>
              <a:buChar char="•"/>
            </a:pPr>
            <a:r>
              <a:rPr lang="en-US" sz="2000" dirty="0" err="1"/>
              <a:t>Đợt</a:t>
            </a:r>
            <a:r>
              <a:rPr lang="en-US" sz="2000" dirty="0"/>
              <a:t> </a:t>
            </a:r>
            <a:r>
              <a:rPr lang="en-US" sz="2000" dirty="0" err="1"/>
              <a:t>cấp</a:t>
            </a:r>
            <a:r>
              <a:rPr lang="en-US" sz="2000" dirty="0"/>
              <a:t> </a:t>
            </a:r>
            <a:r>
              <a:rPr lang="en-US" sz="2000" dirty="0" err="1"/>
              <a:t>thường</a:t>
            </a:r>
            <a:r>
              <a:rPr lang="en-US" sz="2000" dirty="0"/>
              <a:t> </a:t>
            </a:r>
            <a:r>
              <a:rPr lang="en-US" sz="2000" dirty="0" err="1"/>
              <a:t>xuyên</a:t>
            </a:r>
            <a:r>
              <a:rPr lang="en-US" sz="2000" dirty="0"/>
              <a:t> (≥2/</a:t>
            </a:r>
            <a:r>
              <a:rPr lang="en-US" sz="2000" dirty="0" err="1"/>
              <a:t>năm</a:t>
            </a:r>
            <a:r>
              <a:rPr lang="en-US" sz="2000" dirty="0"/>
              <a:t>) </a:t>
            </a:r>
            <a:r>
              <a:rPr lang="en-US" sz="2000" dirty="0" err="1"/>
              <a:t>cần</a:t>
            </a:r>
            <a:r>
              <a:rPr lang="en-US" sz="2000" dirty="0"/>
              <a:t> </a:t>
            </a:r>
            <a:r>
              <a:rPr lang="en-US" sz="2000" dirty="0" err="1"/>
              <a:t>dùng</a:t>
            </a:r>
            <a:r>
              <a:rPr lang="en-US" sz="2000" dirty="0"/>
              <a:t> corticosteroid </a:t>
            </a:r>
            <a:r>
              <a:rPr lang="en-US" sz="2000" dirty="0" err="1"/>
              <a:t>uống</a:t>
            </a:r>
            <a:r>
              <a:rPr lang="en-US" sz="2000" dirty="0"/>
              <a:t> </a:t>
            </a:r>
            <a:r>
              <a:rPr lang="en-US" sz="2000" dirty="0" err="1"/>
              <a:t>hoặc</a:t>
            </a:r>
            <a:r>
              <a:rPr lang="en-US" sz="2000" dirty="0"/>
              <a:t> </a:t>
            </a:r>
            <a:r>
              <a:rPr lang="en-US" sz="2000" dirty="0" err="1"/>
              <a:t>đợt</a:t>
            </a:r>
            <a:r>
              <a:rPr lang="en-US" sz="2000" dirty="0"/>
              <a:t> </a:t>
            </a:r>
            <a:r>
              <a:rPr lang="en-US" sz="2000" dirty="0" err="1"/>
              <a:t>cấp</a:t>
            </a:r>
            <a:r>
              <a:rPr lang="en-US" sz="2000" dirty="0"/>
              <a:t> </a:t>
            </a:r>
            <a:r>
              <a:rPr lang="en-US" sz="2000" dirty="0" err="1"/>
              <a:t>nặng</a:t>
            </a:r>
            <a:r>
              <a:rPr lang="en-US" sz="2000" dirty="0"/>
              <a:t> (≥1/</a:t>
            </a:r>
            <a:r>
              <a:rPr lang="en-US" sz="2000" dirty="0" err="1"/>
              <a:t>năm</a:t>
            </a:r>
            <a:r>
              <a:rPr lang="en-US" sz="2000" dirty="0"/>
              <a:t>) </a:t>
            </a:r>
            <a:r>
              <a:rPr lang="en-US" sz="2000" dirty="0" err="1"/>
              <a:t>cần</a:t>
            </a:r>
            <a:r>
              <a:rPr lang="en-US" sz="2000" dirty="0"/>
              <a:t> </a:t>
            </a:r>
            <a:r>
              <a:rPr lang="en-US" sz="2000" dirty="0" err="1"/>
              <a:t>nhập</a:t>
            </a:r>
            <a:r>
              <a:rPr lang="en-US" sz="2000" dirty="0"/>
              <a:t> </a:t>
            </a:r>
            <a:r>
              <a:rPr lang="en-US" sz="2000" dirty="0" err="1"/>
              <a:t>viện</a:t>
            </a:r>
            <a:endParaRPr lang="en-US" sz="2000" dirty="0"/>
          </a:p>
        </p:txBody>
      </p:sp>
    </p:spTree>
    <p:extLst>
      <p:ext uri="{BB962C8B-B14F-4D97-AF65-F5344CB8AC3E}">
        <p14:creationId xmlns:p14="http://schemas.microsoft.com/office/powerpoint/2010/main" val="3105364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76" y="282743"/>
            <a:ext cx="10972800" cy="715687"/>
          </a:xfrm>
        </p:spPr>
        <p:txBody>
          <a:bodyPr>
            <a:normAutofit/>
          </a:bodyPr>
          <a:lstStyle/>
          <a:p>
            <a:pPr algn="ctr"/>
            <a:r>
              <a:rPr lang="en-US" sz="3600" b="1" dirty="0">
                <a:latin typeface="+mn-lt"/>
                <a:ea typeface="+mn-ea"/>
                <a:cs typeface="+mn-cs"/>
              </a:rPr>
              <a:t>Hen </a:t>
            </a:r>
            <a:r>
              <a:rPr lang="en-US" sz="3600" b="1" dirty="0" err="1">
                <a:latin typeface="+mn-lt"/>
                <a:ea typeface="+mn-ea"/>
                <a:cs typeface="+mn-cs"/>
              </a:rPr>
              <a:t>khó</a:t>
            </a:r>
            <a:r>
              <a:rPr lang="en-US" sz="3600" b="1" dirty="0">
                <a:latin typeface="+mn-lt"/>
                <a:ea typeface="+mn-ea"/>
                <a:cs typeface="+mn-cs"/>
              </a:rPr>
              <a:t> </a:t>
            </a:r>
            <a:r>
              <a:rPr lang="en-US" sz="3600" b="1" dirty="0" err="1">
                <a:latin typeface="+mn-lt"/>
                <a:ea typeface="+mn-ea"/>
                <a:cs typeface="+mn-cs"/>
              </a:rPr>
              <a:t>trị</a:t>
            </a:r>
            <a:r>
              <a:rPr lang="en-US" sz="3600" b="1" dirty="0">
                <a:latin typeface="+mn-lt"/>
                <a:ea typeface="+mn-ea"/>
                <a:cs typeface="+mn-cs"/>
              </a:rPr>
              <a:t> - Hen </a:t>
            </a:r>
            <a:r>
              <a:rPr lang="en-US" sz="3600" b="1" dirty="0" err="1">
                <a:latin typeface="+mn-lt"/>
                <a:ea typeface="+mn-ea"/>
                <a:cs typeface="+mn-cs"/>
              </a:rPr>
              <a:t>nặng</a:t>
            </a:r>
            <a:endParaRPr lang="vi-VN" sz="3600" b="1" dirty="0">
              <a:latin typeface="+mn-lt"/>
              <a:ea typeface="+mn-ea"/>
              <a:cs typeface="+mn-cs"/>
            </a:endParaRPr>
          </a:p>
        </p:txBody>
      </p:sp>
      <p:pic>
        <p:nvPicPr>
          <p:cNvPr id="6" name="Picture 2" descr="Global Initiative for Asthma – GINA">
            <a:extLst>
              <a:ext uri="{FF2B5EF4-FFF2-40B4-BE49-F238E27FC236}">
                <a16:creationId xmlns:a16="http://schemas.microsoft.com/office/drawing/2014/main" id="{ADA6E42B-EB1D-4286-B579-A7B0ACA81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1C2C5E-6C51-46D1-AC84-F2B043A20122}"/>
              </a:ext>
            </a:extLst>
          </p:cNvPr>
          <p:cNvSpPr txBox="1"/>
          <p:nvPr/>
        </p:nvSpPr>
        <p:spPr>
          <a:xfrm>
            <a:off x="1115568" y="1608886"/>
            <a:ext cx="9939528" cy="4616648"/>
          </a:xfrm>
          <a:prstGeom prst="rect">
            <a:avLst/>
          </a:prstGeom>
          <a:noFill/>
        </p:spPr>
        <p:txBody>
          <a:bodyPr wrap="square" rtlCol="0">
            <a:spAutoFit/>
          </a:bodyPr>
          <a:lstStyle/>
          <a:p>
            <a:pPr algn="just">
              <a:spcBef>
                <a:spcPts val="1200"/>
              </a:spcBef>
            </a:pPr>
            <a:r>
              <a:rPr lang="en-US" sz="2400" b="1" dirty="0">
                <a:solidFill>
                  <a:srgbClr val="1B91E1"/>
                </a:solidFill>
              </a:rPr>
              <a:t>Hen </a:t>
            </a:r>
            <a:r>
              <a:rPr lang="en-US" sz="2400" b="1" dirty="0" err="1">
                <a:solidFill>
                  <a:srgbClr val="1B91E1"/>
                </a:solidFill>
              </a:rPr>
              <a:t>khó</a:t>
            </a:r>
            <a:r>
              <a:rPr lang="en-US" sz="2400" b="1" dirty="0">
                <a:solidFill>
                  <a:srgbClr val="1B91E1"/>
                </a:solidFill>
              </a:rPr>
              <a:t> </a:t>
            </a:r>
            <a:r>
              <a:rPr lang="en-US" sz="2400" b="1" dirty="0" err="1">
                <a:solidFill>
                  <a:srgbClr val="1B91E1"/>
                </a:solidFill>
              </a:rPr>
              <a:t>trị</a:t>
            </a:r>
            <a:r>
              <a:rPr lang="en-US" sz="2400" b="1" dirty="0">
                <a:solidFill>
                  <a:srgbClr val="1B91E1"/>
                </a:solidFill>
              </a:rPr>
              <a:t> </a:t>
            </a:r>
            <a:r>
              <a:rPr lang="en-US" sz="2400" dirty="0" err="1"/>
              <a:t>là</a:t>
            </a:r>
            <a:r>
              <a:rPr lang="en-US" sz="2400" dirty="0"/>
              <a:t> hen </a:t>
            </a:r>
            <a:r>
              <a:rPr lang="en-US" sz="2400" dirty="0" err="1"/>
              <a:t>không</a:t>
            </a:r>
            <a:r>
              <a:rPr lang="en-US" sz="2400" dirty="0"/>
              <a:t> </a:t>
            </a:r>
            <a:r>
              <a:rPr lang="en-US" sz="2400" dirty="0" err="1"/>
              <a:t>kiểm</a:t>
            </a:r>
            <a:r>
              <a:rPr lang="en-US" sz="2400" dirty="0"/>
              <a:t> </a:t>
            </a:r>
            <a:r>
              <a:rPr lang="en-US" sz="2400" dirty="0" err="1"/>
              <a:t>soát</a:t>
            </a:r>
            <a:r>
              <a:rPr lang="en-US" sz="2400" dirty="0"/>
              <a:t> </a:t>
            </a:r>
            <a:r>
              <a:rPr lang="en-US" sz="2400" dirty="0" err="1"/>
              <a:t>mặc</a:t>
            </a:r>
            <a:r>
              <a:rPr lang="en-US" sz="2400" dirty="0"/>
              <a:t> </a:t>
            </a:r>
            <a:r>
              <a:rPr lang="en-US" sz="2400" dirty="0" err="1"/>
              <a:t>dù</a:t>
            </a:r>
            <a:r>
              <a:rPr lang="en-US" sz="2400" dirty="0"/>
              <a:t> </a:t>
            </a:r>
            <a:r>
              <a:rPr lang="en-US" sz="2400" dirty="0" err="1"/>
              <a:t>đã</a:t>
            </a:r>
            <a:r>
              <a:rPr lang="en-US" sz="2400" dirty="0"/>
              <a:t> </a:t>
            </a:r>
            <a:r>
              <a:rPr lang="en-US" sz="2400" dirty="0" err="1"/>
              <a:t>sử</a:t>
            </a:r>
            <a:r>
              <a:rPr lang="en-US" sz="2400" dirty="0"/>
              <a:t> </a:t>
            </a:r>
            <a:r>
              <a:rPr lang="en-US" sz="2400" dirty="0" err="1"/>
              <a:t>dụng</a:t>
            </a:r>
            <a:r>
              <a:rPr lang="en-US" sz="2400" dirty="0"/>
              <a:t> ICS </a:t>
            </a:r>
            <a:r>
              <a:rPr lang="en-US" sz="2400" dirty="0" err="1"/>
              <a:t>liều</a:t>
            </a:r>
            <a:r>
              <a:rPr lang="en-US" sz="2400" dirty="0"/>
              <a:t> </a:t>
            </a:r>
            <a:r>
              <a:rPr lang="en-US" sz="2400" dirty="0" err="1"/>
              <a:t>trung</a:t>
            </a:r>
            <a:r>
              <a:rPr lang="en-US" sz="2400" dirty="0"/>
              <a:t> </a:t>
            </a:r>
            <a:r>
              <a:rPr lang="en-US" sz="2400" dirty="0" err="1"/>
              <a:t>bình</a:t>
            </a:r>
            <a:r>
              <a:rPr lang="en-US" sz="2400" dirty="0"/>
              <a:t> </a:t>
            </a:r>
            <a:r>
              <a:rPr lang="en-US" sz="2400" dirty="0" err="1"/>
              <a:t>hoặc</a:t>
            </a:r>
            <a:r>
              <a:rPr lang="en-US" sz="2400" dirty="0"/>
              <a:t> </a:t>
            </a:r>
            <a:r>
              <a:rPr lang="en-US" sz="2400" dirty="0" err="1"/>
              <a:t>cao</a:t>
            </a:r>
            <a:r>
              <a:rPr lang="en-US" sz="2400" dirty="0"/>
              <a:t> </a:t>
            </a:r>
            <a:r>
              <a:rPr lang="en-US" sz="2400" dirty="0" err="1"/>
              <a:t>kèm</a:t>
            </a:r>
            <a:r>
              <a:rPr lang="en-US" sz="2400" dirty="0"/>
              <a:t> </a:t>
            </a:r>
            <a:r>
              <a:rPr lang="en-US" sz="2400" dirty="0" err="1"/>
              <a:t>theo</a:t>
            </a:r>
            <a:r>
              <a:rPr lang="en-US" sz="2400" dirty="0"/>
              <a:t> </a:t>
            </a:r>
            <a:r>
              <a:rPr lang="en-US" sz="2400" dirty="0" err="1"/>
              <a:t>các</a:t>
            </a:r>
            <a:r>
              <a:rPr lang="en-US" sz="2400" dirty="0"/>
              <a:t> </a:t>
            </a:r>
            <a:r>
              <a:rPr lang="en-US" sz="2400" dirty="0" err="1"/>
              <a:t>thuốc</a:t>
            </a:r>
            <a:r>
              <a:rPr lang="en-US" sz="2400" dirty="0"/>
              <a:t> </a:t>
            </a:r>
            <a:r>
              <a:rPr lang="en-US" sz="2400" dirty="0" err="1"/>
              <a:t>kiểm</a:t>
            </a:r>
            <a:r>
              <a:rPr lang="en-US" sz="2400" dirty="0"/>
              <a:t> </a:t>
            </a:r>
            <a:r>
              <a:rPr lang="en-US" sz="2400" dirty="0" err="1"/>
              <a:t>soát</a:t>
            </a:r>
            <a:r>
              <a:rPr lang="en-US" sz="2400" dirty="0"/>
              <a:t> </a:t>
            </a:r>
            <a:r>
              <a:rPr lang="en-US" sz="2400" dirty="0" err="1"/>
              <a:t>thứ</a:t>
            </a:r>
            <a:r>
              <a:rPr lang="en-US" sz="2400" dirty="0"/>
              <a:t> </a:t>
            </a:r>
            <a:r>
              <a:rPr lang="en-US" sz="2400" dirty="0" err="1"/>
              <a:t>hai</a:t>
            </a:r>
            <a:r>
              <a:rPr lang="en-US" sz="2400" dirty="0"/>
              <a:t> </a:t>
            </a:r>
            <a:r>
              <a:rPr lang="en-US" sz="2400" dirty="0" err="1"/>
              <a:t>hoặc</a:t>
            </a:r>
            <a:r>
              <a:rPr lang="en-US" sz="2400" dirty="0"/>
              <a:t> corticosteroid </a:t>
            </a:r>
            <a:r>
              <a:rPr lang="en-US" sz="2400" dirty="0" err="1"/>
              <a:t>uống</a:t>
            </a:r>
            <a:r>
              <a:rPr lang="en-US" sz="2400" dirty="0"/>
              <a:t> </a:t>
            </a:r>
            <a:r>
              <a:rPr lang="en-US" sz="2400" dirty="0" err="1"/>
              <a:t>duy</a:t>
            </a:r>
            <a:r>
              <a:rPr lang="en-US" sz="2400" dirty="0"/>
              <a:t> </a:t>
            </a:r>
            <a:r>
              <a:rPr lang="en-US" sz="2400" dirty="0" err="1"/>
              <a:t>trì</a:t>
            </a:r>
            <a:r>
              <a:rPr lang="en-US" sz="2400" dirty="0"/>
              <a:t> </a:t>
            </a:r>
            <a:r>
              <a:rPr lang="en-US" sz="2400" dirty="0" err="1"/>
              <a:t>hoặc</a:t>
            </a:r>
            <a:r>
              <a:rPr lang="en-US" sz="2400" dirty="0"/>
              <a:t> </a:t>
            </a:r>
            <a:r>
              <a:rPr lang="en-US" sz="2400" dirty="0" err="1"/>
              <a:t>cần</a:t>
            </a:r>
            <a:r>
              <a:rPr lang="en-US" sz="2400" dirty="0"/>
              <a:t> </a:t>
            </a:r>
            <a:r>
              <a:rPr lang="en-US" sz="2400" dirty="0" err="1"/>
              <a:t>điều</a:t>
            </a:r>
            <a:r>
              <a:rPr lang="en-US" sz="2400" dirty="0"/>
              <a:t> </a:t>
            </a:r>
            <a:r>
              <a:rPr lang="en-US" sz="2400" dirty="0" err="1"/>
              <a:t>trị</a:t>
            </a:r>
            <a:r>
              <a:rPr lang="en-US" sz="2400" dirty="0"/>
              <a:t> </a:t>
            </a:r>
            <a:r>
              <a:rPr lang="en-US" sz="2400" dirty="0" err="1"/>
              <a:t>liều</a:t>
            </a:r>
            <a:r>
              <a:rPr lang="en-US" sz="2400" dirty="0"/>
              <a:t> </a:t>
            </a:r>
            <a:r>
              <a:rPr lang="en-US" sz="2400" dirty="0" err="1"/>
              <a:t>cao</a:t>
            </a:r>
            <a:r>
              <a:rPr lang="en-US" sz="2400" dirty="0"/>
              <a:t> </a:t>
            </a:r>
            <a:r>
              <a:rPr lang="en-US" sz="2400" dirty="0" err="1"/>
              <a:t>để</a:t>
            </a:r>
            <a:r>
              <a:rPr lang="en-US" sz="2400" dirty="0"/>
              <a:t> </a:t>
            </a:r>
            <a:r>
              <a:rPr lang="en-US" sz="2400" dirty="0" err="1"/>
              <a:t>duy</a:t>
            </a:r>
            <a:r>
              <a:rPr lang="en-US" sz="2400" dirty="0"/>
              <a:t> </a:t>
            </a:r>
            <a:r>
              <a:rPr lang="en-US" sz="2400" dirty="0" err="1"/>
              <a:t>trì</a:t>
            </a:r>
            <a:r>
              <a:rPr lang="en-US" sz="2400" dirty="0"/>
              <a:t> </a:t>
            </a:r>
            <a:r>
              <a:rPr lang="en-US" sz="2400" dirty="0" err="1"/>
              <a:t>kiểm</a:t>
            </a:r>
            <a:r>
              <a:rPr lang="en-US" sz="2400" dirty="0"/>
              <a:t> </a:t>
            </a:r>
            <a:r>
              <a:rPr lang="en-US" sz="2400" dirty="0" err="1"/>
              <a:t>soát</a:t>
            </a:r>
            <a:r>
              <a:rPr lang="en-US" sz="2400" dirty="0"/>
              <a:t> </a:t>
            </a:r>
            <a:r>
              <a:rPr lang="en-US" sz="2400" dirty="0" err="1"/>
              <a:t>triệu</a:t>
            </a:r>
            <a:r>
              <a:rPr lang="en-US" sz="2400" dirty="0"/>
              <a:t> </a:t>
            </a:r>
            <a:r>
              <a:rPr lang="en-US" sz="2400" dirty="0" err="1"/>
              <a:t>chứng</a:t>
            </a:r>
            <a:r>
              <a:rPr lang="en-US" sz="2400" dirty="0"/>
              <a:t> </a:t>
            </a:r>
            <a:r>
              <a:rPr lang="en-US" sz="2400" dirty="0" err="1"/>
              <a:t>và</a:t>
            </a:r>
            <a:r>
              <a:rPr lang="en-US" sz="2400" dirty="0"/>
              <a:t> </a:t>
            </a:r>
            <a:r>
              <a:rPr lang="en-US" sz="2400" dirty="0" err="1"/>
              <a:t>giảm</a:t>
            </a:r>
            <a:r>
              <a:rPr lang="en-US" sz="2400" dirty="0"/>
              <a:t> </a:t>
            </a:r>
            <a:r>
              <a:rPr lang="en-US" sz="2400" dirty="0" err="1"/>
              <a:t>nguy</a:t>
            </a:r>
            <a:r>
              <a:rPr lang="en-US" sz="2400" dirty="0"/>
              <a:t> </a:t>
            </a:r>
            <a:r>
              <a:rPr lang="en-US" sz="2400" dirty="0" err="1"/>
              <a:t>cơ</a:t>
            </a:r>
            <a:r>
              <a:rPr lang="en-US" sz="2400" dirty="0"/>
              <a:t> </a:t>
            </a:r>
            <a:r>
              <a:rPr lang="en-US" sz="2400" dirty="0" err="1"/>
              <a:t>đợt</a:t>
            </a:r>
            <a:r>
              <a:rPr lang="en-US" sz="2400" dirty="0"/>
              <a:t> </a:t>
            </a:r>
            <a:r>
              <a:rPr lang="en-US" sz="2400" dirty="0" err="1"/>
              <a:t>cấp</a:t>
            </a:r>
            <a:r>
              <a:rPr lang="en-US" sz="2400" dirty="0"/>
              <a:t>. </a:t>
            </a:r>
            <a:r>
              <a:rPr lang="en-US" sz="2400" dirty="0" err="1"/>
              <a:t>Trong</a:t>
            </a:r>
            <a:r>
              <a:rPr lang="en-US" sz="2400" dirty="0"/>
              <a:t> </a:t>
            </a:r>
            <a:r>
              <a:rPr lang="en-US" sz="2400" dirty="0" err="1"/>
              <a:t>nhiều</a:t>
            </a:r>
            <a:r>
              <a:rPr lang="en-US" sz="2400" dirty="0"/>
              <a:t> </a:t>
            </a:r>
            <a:r>
              <a:rPr lang="en-US" sz="2400" dirty="0" err="1"/>
              <a:t>trường</a:t>
            </a:r>
            <a:r>
              <a:rPr lang="en-US" sz="2400" dirty="0"/>
              <a:t> </a:t>
            </a:r>
            <a:r>
              <a:rPr lang="en-US" sz="2400" dirty="0" err="1"/>
              <a:t>hợp</a:t>
            </a:r>
            <a:r>
              <a:rPr lang="en-US" sz="2400" dirty="0"/>
              <a:t>, hen </a:t>
            </a:r>
            <a:r>
              <a:rPr lang="en-US" sz="2400" dirty="0" err="1"/>
              <a:t>khó</a:t>
            </a:r>
            <a:r>
              <a:rPr lang="en-US" sz="2400" dirty="0"/>
              <a:t> </a:t>
            </a:r>
            <a:r>
              <a:rPr lang="en-US" sz="2400" dirty="0" err="1"/>
              <a:t>trị</a:t>
            </a:r>
            <a:r>
              <a:rPr lang="en-US" sz="2400" dirty="0"/>
              <a:t> do </a:t>
            </a:r>
            <a:r>
              <a:rPr lang="en-US" sz="2400" dirty="0" err="1"/>
              <a:t>các</a:t>
            </a:r>
            <a:r>
              <a:rPr lang="en-US" sz="2400" dirty="0"/>
              <a:t> </a:t>
            </a:r>
            <a:r>
              <a:rPr lang="en-US" sz="2400" dirty="0" err="1"/>
              <a:t>yếu</a:t>
            </a:r>
            <a:r>
              <a:rPr lang="en-US" sz="2400" dirty="0"/>
              <a:t> </a:t>
            </a:r>
            <a:r>
              <a:rPr lang="en-US" sz="2400" dirty="0" err="1"/>
              <a:t>tố</a:t>
            </a:r>
            <a:r>
              <a:rPr lang="en-US" sz="2400" dirty="0"/>
              <a:t> </a:t>
            </a:r>
            <a:r>
              <a:rPr lang="en-US" sz="2400" dirty="0" err="1"/>
              <a:t>có</a:t>
            </a:r>
            <a:r>
              <a:rPr lang="en-US" sz="2400" dirty="0"/>
              <a:t> </a:t>
            </a:r>
            <a:r>
              <a:rPr lang="en-US" sz="2400" dirty="0" err="1"/>
              <a:t>thể</a:t>
            </a:r>
            <a:r>
              <a:rPr lang="en-US" sz="2400" dirty="0"/>
              <a:t> </a:t>
            </a:r>
            <a:r>
              <a:rPr lang="en-US" sz="2400" dirty="0" err="1"/>
              <a:t>hiệu</a:t>
            </a:r>
            <a:r>
              <a:rPr lang="en-US" sz="2400" dirty="0"/>
              <a:t> </a:t>
            </a:r>
            <a:r>
              <a:rPr lang="en-US" sz="2400" dirty="0" err="1"/>
              <a:t>chỉnh</a:t>
            </a:r>
            <a:r>
              <a:rPr lang="en-US" sz="2400" dirty="0"/>
              <a:t> </a:t>
            </a:r>
            <a:r>
              <a:rPr lang="en-US" sz="2400" dirty="0" err="1"/>
              <a:t>được</a:t>
            </a:r>
            <a:r>
              <a:rPr lang="en-US" sz="2400" dirty="0"/>
              <a:t> </a:t>
            </a:r>
            <a:r>
              <a:rPr lang="en-US" sz="2400" dirty="0" err="1"/>
              <a:t>như</a:t>
            </a:r>
            <a:r>
              <a:rPr lang="en-US" sz="2400" dirty="0"/>
              <a:t> </a:t>
            </a:r>
            <a:r>
              <a:rPr lang="en-US" sz="2400" dirty="0" err="1"/>
              <a:t>kĩ</a:t>
            </a:r>
            <a:r>
              <a:rPr lang="en-US" sz="2400" dirty="0"/>
              <a:t> </a:t>
            </a:r>
            <a:r>
              <a:rPr lang="en-US" sz="2400" dirty="0" err="1"/>
              <a:t>thuật</a:t>
            </a:r>
            <a:r>
              <a:rPr lang="en-US" sz="2400" dirty="0"/>
              <a:t> </a:t>
            </a:r>
            <a:r>
              <a:rPr lang="en-US" sz="2400" dirty="0" err="1"/>
              <a:t>hít</a:t>
            </a:r>
            <a:r>
              <a:rPr lang="en-US" sz="2400" dirty="0"/>
              <a:t> </a:t>
            </a:r>
            <a:r>
              <a:rPr lang="en-US" sz="2400" dirty="0" err="1"/>
              <a:t>không</a:t>
            </a:r>
            <a:r>
              <a:rPr lang="en-US" sz="2400" dirty="0"/>
              <a:t> </a:t>
            </a:r>
            <a:r>
              <a:rPr lang="en-US" sz="2400" dirty="0" err="1"/>
              <a:t>đúng</a:t>
            </a:r>
            <a:r>
              <a:rPr lang="en-US" sz="2400" dirty="0"/>
              <a:t>, </a:t>
            </a:r>
            <a:r>
              <a:rPr lang="en-US" sz="2400" dirty="0" err="1"/>
              <a:t>kém</a:t>
            </a:r>
            <a:r>
              <a:rPr lang="en-US" sz="2400" dirty="0"/>
              <a:t> </a:t>
            </a:r>
            <a:r>
              <a:rPr lang="en-US" sz="2400" dirty="0" err="1"/>
              <a:t>tuân</a:t>
            </a:r>
            <a:r>
              <a:rPr lang="en-US" sz="2400" dirty="0"/>
              <a:t> </a:t>
            </a:r>
            <a:r>
              <a:rPr lang="en-US" sz="2400" dirty="0" err="1"/>
              <a:t>thủ</a:t>
            </a:r>
            <a:r>
              <a:rPr lang="en-US" sz="2400" dirty="0"/>
              <a:t>, </a:t>
            </a:r>
            <a:r>
              <a:rPr lang="en-US" sz="2400" dirty="0" err="1"/>
              <a:t>hút</a:t>
            </a:r>
            <a:r>
              <a:rPr lang="en-US" sz="2400" dirty="0"/>
              <a:t> </a:t>
            </a:r>
            <a:r>
              <a:rPr lang="en-US" sz="2400" dirty="0" err="1"/>
              <a:t>thuốc</a:t>
            </a:r>
            <a:r>
              <a:rPr lang="en-US" sz="2400" dirty="0"/>
              <a:t> </a:t>
            </a:r>
            <a:r>
              <a:rPr lang="en-US" sz="2400" dirty="0" err="1"/>
              <a:t>lá</a:t>
            </a:r>
            <a:r>
              <a:rPr lang="en-US" sz="2400" dirty="0"/>
              <a:t>, </a:t>
            </a:r>
            <a:r>
              <a:rPr lang="en-US" sz="2400" dirty="0" err="1"/>
              <a:t>bệnh</a:t>
            </a:r>
            <a:r>
              <a:rPr lang="en-US" sz="2400" dirty="0"/>
              <a:t> </a:t>
            </a:r>
            <a:r>
              <a:rPr lang="en-US" sz="2400" dirty="0" err="1"/>
              <a:t>đồng</a:t>
            </a:r>
            <a:r>
              <a:rPr lang="en-US" sz="2400" dirty="0"/>
              <a:t> </a:t>
            </a:r>
            <a:r>
              <a:rPr lang="en-US" sz="2400" dirty="0" err="1"/>
              <a:t>mắc</a:t>
            </a:r>
            <a:r>
              <a:rPr lang="en-US" sz="2400" dirty="0"/>
              <a:t> </a:t>
            </a:r>
            <a:r>
              <a:rPr lang="en-US" sz="2400" dirty="0" err="1"/>
              <a:t>hoặc</a:t>
            </a:r>
            <a:r>
              <a:rPr lang="en-US" sz="2400" dirty="0"/>
              <a:t> </a:t>
            </a:r>
            <a:r>
              <a:rPr lang="en-US" sz="2400" dirty="0" err="1"/>
              <a:t>vì</a:t>
            </a:r>
            <a:r>
              <a:rPr lang="en-US" sz="2400" dirty="0"/>
              <a:t> </a:t>
            </a:r>
            <a:r>
              <a:rPr lang="en-US" sz="2400" dirty="0" err="1"/>
              <a:t>chẩn</a:t>
            </a:r>
            <a:r>
              <a:rPr lang="en-US" sz="2400" dirty="0"/>
              <a:t> </a:t>
            </a:r>
            <a:r>
              <a:rPr lang="en-US" sz="2400" dirty="0" err="1"/>
              <a:t>đoán</a:t>
            </a:r>
            <a:r>
              <a:rPr lang="en-US" sz="2400" dirty="0"/>
              <a:t> </a:t>
            </a:r>
            <a:r>
              <a:rPr lang="en-US" sz="2400" dirty="0" err="1"/>
              <a:t>không</a:t>
            </a:r>
            <a:r>
              <a:rPr lang="en-US" sz="2400" dirty="0"/>
              <a:t> </a:t>
            </a:r>
            <a:r>
              <a:rPr lang="en-US" sz="2400" dirty="0" err="1"/>
              <a:t>đúng</a:t>
            </a:r>
            <a:r>
              <a:rPr lang="en-US" sz="2400" dirty="0"/>
              <a:t>.</a:t>
            </a:r>
          </a:p>
          <a:p>
            <a:pPr algn="just">
              <a:spcBef>
                <a:spcPts val="1200"/>
              </a:spcBef>
            </a:pPr>
            <a:endParaRPr lang="en-US" sz="2400" b="1" dirty="0"/>
          </a:p>
          <a:p>
            <a:pPr algn="just">
              <a:spcBef>
                <a:spcPts val="1200"/>
              </a:spcBef>
            </a:pPr>
            <a:r>
              <a:rPr lang="en-US" sz="2400" b="1" dirty="0">
                <a:solidFill>
                  <a:srgbClr val="1B91E1"/>
                </a:solidFill>
              </a:rPr>
              <a:t>Hen </a:t>
            </a:r>
            <a:r>
              <a:rPr lang="en-US" sz="2400" b="1" dirty="0" err="1">
                <a:solidFill>
                  <a:srgbClr val="1B91E1"/>
                </a:solidFill>
              </a:rPr>
              <a:t>nặng</a:t>
            </a:r>
            <a:r>
              <a:rPr lang="en-US" sz="2400" dirty="0"/>
              <a:t>: </a:t>
            </a:r>
            <a:r>
              <a:rPr lang="en-US" sz="2400" dirty="0" err="1"/>
              <a:t>là</a:t>
            </a:r>
            <a:r>
              <a:rPr lang="en-US" sz="2400" dirty="0"/>
              <a:t> </a:t>
            </a:r>
            <a:r>
              <a:rPr lang="en-US" sz="2400" dirty="0" err="1"/>
              <a:t>một</a:t>
            </a:r>
            <a:r>
              <a:rPr lang="en-US" sz="2400" dirty="0"/>
              <a:t> </a:t>
            </a:r>
            <a:r>
              <a:rPr lang="en-US" sz="2400" dirty="0" err="1"/>
              <a:t>phần</a:t>
            </a:r>
            <a:r>
              <a:rPr lang="en-US" sz="2400" dirty="0"/>
              <a:t> </a:t>
            </a:r>
            <a:r>
              <a:rPr lang="en-US" sz="2400" dirty="0" err="1"/>
              <a:t>của</a:t>
            </a:r>
            <a:r>
              <a:rPr lang="en-US" sz="2400" dirty="0"/>
              <a:t> hen </a:t>
            </a:r>
            <a:r>
              <a:rPr lang="en-US" sz="2400" dirty="0" err="1"/>
              <a:t>khó</a:t>
            </a:r>
            <a:r>
              <a:rPr lang="en-US" sz="2400" dirty="0"/>
              <a:t> </a:t>
            </a:r>
            <a:r>
              <a:rPr lang="en-US" sz="2400" dirty="0" err="1"/>
              <a:t>trị</a:t>
            </a:r>
            <a:r>
              <a:rPr lang="en-US" sz="2400" dirty="0"/>
              <a:t>, </a:t>
            </a:r>
            <a:r>
              <a:rPr lang="en-US" sz="2400" dirty="0" err="1"/>
              <a:t>bệnh</a:t>
            </a:r>
            <a:r>
              <a:rPr lang="en-US" sz="2400" dirty="0"/>
              <a:t> </a:t>
            </a:r>
            <a:r>
              <a:rPr lang="en-US" sz="2400" dirty="0" err="1"/>
              <a:t>nhân</a:t>
            </a:r>
            <a:r>
              <a:rPr lang="en-US" sz="2400" dirty="0"/>
              <a:t> hen </a:t>
            </a:r>
            <a:r>
              <a:rPr lang="en-US" sz="2400" dirty="0" err="1"/>
              <a:t>không</a:t>
            </a:r>
            <a:r>
              <a:rPr lang="en-US" sz="2400" dirty="0"/>
              <a:t> </a:t>
            </a:r>
            <a:r>
              <a:rPr lang="en-US" sz="2400" dirty="0" err="1"/>
              <a:t>kiểm</a:t>
            </a:r>
            <a:r>
              <a:rPr lang="en-US" sz="2400" dirty="0"/>
              <a:t> </a:t>
            </a:r>
            <a:r>
              <a:rPr lang="en-US" sz="2400" dirty="0" err="1"/>
              <a:t>soát</a:t>
            </a:r>
            <a:r>
              <a:rPr lang="en-US" sz="2400" dirty="0"/>
              <a:t> </a:t>
            </a:r>
            <a:r>
              <a:rPr lang="en-US" sz="2400" dirty="0" err="1"/>
              <a:t>dù</a:t>
            </a:r>
            <a:r>
              <a:rPr lang="en-US" sz="2400" dirty="0"/>
              <a:t> </a:t>
            </a:r>
            <a:r>
              <a:rPr lang="en-US" sz="2400" dirty="0" err="1"/>
              <a:t>đã</a:t>
            </a:r>
            <a:r>
              <a:rPr lang="en-US" sz="2400" dirty="0"/>
              <a:t> </a:t>
            </a:r>
            <a:r>
              <a:rPr lang="en-US" sz="2400" dirty="0" err="1"/>
              <a:t>tuân</a:t>
            </a:r>
            <a:r>
              <a:rPr lang="en-US" sz="2400" dirty="0"/>
              <a:t> </a:t>
            </a:r>
            <a:r>
              <a:rPr lang="en-US" sz="2400" dirty="0" err="1"/>
              <a:t>thủ</a:t>
            </a:r>
            <a:r>
              <a:rPr lang="en-US" sz="2400" dirty="0"/>
              <a:t> </a:t>
            </a:r>
            <a:r>
              <a:rPr lang="en-US" sz="2400" dirty="0" err="1"/>
              <a:t>điều</a:t>
            </a:r>
            <a:r>
              <a:rPr lang="en-US" sz="2400" dirty="0"/>
              <a:t> </a:t>
            </a:r>
            <a:r>
              <a:rPr lang="en-US" sz="2400" dirty="0" err="1"/>
              <a:t>trị</a:t>
            </a:r>
            <a:r>
              <a:rPr lang="en-US" sz="2400" dirty="0"/>
              <a:t> </a:t>
            </a:r>
            <a:r>
              <a:rPr lang="en-US" sz="2400" dirty="0" err="1"/>
              <a:t>với</a:t>
            </a:r>
            <a:r>
              <a:rPr lang="en-US" sz="2400" dirty="0"/>
              <a:t> </a:t>
            </a:r>
            <a:r>
              <a:rPr lang="en-US" sz="2400" dirty="0" err="1"/>
              <a:t>liệu</a:t>
            </a:r>
            <a:r>
              <a:rPr lang="en-US" sz="2400" dirty="0"/>
              <a:t> </a:t>
            </a:r>
            <a:r>
              <a:rPr lang="en-US" sz="2400" dirty="0" err="1"/>
              <a:t>pháp</a:t>
            </a:r>
            <a:r>
              <a:rPr lang="en-US" sz="2400" dirty="0"/>
              <a:t> </a:t>
            </a:r>
            <a:r>
              <a:rPr lang="en-US" sz="2400" dirty="0" err="1"/>
              <a:t>tối</a:t>
            </a:r>
            <a:r>
              <a:rPr lang="en-US" sz="2400" dirty="0"/>
              <a:t> </a:t>
            </a:r>
            <a:r>
              <a:rPr lang="en-US" sz="2400" dirty="0" err="1"/>
              <a:t>ưu</a:t>
            </a:r>
            <a:r>
              <a:rPr lang="en-US" sz="2400" dirty="0"/>
              <a:t> ICS </a:t>
            </a:r>
            <a:r>
              <a:rPr lang="en-US" sz="2400" dirty="0" err="1"/>
              <a:t>liều</a:t>
            </a:r>
            <a:r>
              <a:rPr lang="en-US" sz="2400" dirty="0"/>
              <a:t> </a:t>
            </a:r>
            <a:r>
              <a:rPr lang="en-US" sz="2400" dirty="0" err="1"/>
              <a:t>cao</a:t>
            </a:r>
            <a:r>
              <a:rPr lang="en-US" sz="2400" dirty="0"/>
              <a:t>/LABA </a:t>
            </a:r>
            <a:r>
              <a:rPr lang="en-US" sz="2400" dirty="0" err="1"/>
              <a:t>và</a:t>
            </a:r>
            <a:r>
              <a:rPr lang="en-US" sz="2400" dirty="0"/>
              <a:t> </a:t>
            </a:r>
            <a:r>
              <a:rPr lang="en-US" sz="2400" dirty="0" err="1"/>
              <a:t>đã</a:t>
            </a:r>
            <a:r>
              <a:rPr lang="en-US" sz="2400" dirty="0"/>
              <a:t> đ</a:t>
            </a:r>
            <a:r>
              <a:rPr lang="vi-VN" sz="2400" dirty="0"/>
              <a:t>ư</a:t>
            </a:r>
            <a:r>
              <a:rPr lang="en-US" sz="2400" dirty="0" err="1"/>
              <a:t>ợc</a:t>
            </a:r>
            <a:r>
              <a:rPr lang="en-US" sz="2400" dirty="0"/>
              <a:t> </a:t>
            </a:r>
            <a:r>
              <a:rPr lang="en-US" sz="2400" dirty="0" err="1"/>
              <a:t>điều</a:t>
            </a:r>
            <a:r>
              <a:rPr lang="en-US" sz="2400" dirty="0"/>
              <a:t> </a:t>
            </a:r>
            <a:r>
              <a:rPr lang="en-US" sz="2400" dirty="0" err="1"/>
              <a:t>trị</a:t>
            </a:r>
            <a:r>
              <a:rPr lang="en-US" sz="2400" dirty="0"/>
              <a:t> </a:t>
            </a:r>
            <a:r>
              <a:rPr lang="en-US" sz="2400" dirty="0" err="1"/>
              <a:t>các</a:t>
            </a:r>
            <a:r>
              <a:rPr lang="en-US" sz="2400" dirty="0"/>
              <a:t> </a:t>
            </a:r>
            <a:r>
              <a:rPr lang="en-US" sz="2400" dirty="0" err="1"/>
              <a:t>yếu</a:t>
            </a:r>
            <a:r>
              <a:rPr lang="en-US" sz="2400" dirty="0"/>
              <a:t> </a:t>
            </a:r>
            <a:r>
              <a:rPr lang="en-US" sz="2400" dirty="0" err="1"/>
              <a:t>tố</a:t>
            </a:r>
            <a:r>
              <a:rPr lang="en-US" sz="2400" dirty="0"/>
              <a:t> </a:t>
            </a:r>
            <a:r>
              <a:rPr lang="en-US" sz="2400" dirty="0" err="1"/>
              <a:t>kèm</a:t>
            </a:r>
            <a:r>
              <a:rPr lang="en-US" sz="2400" dirty="0"/>
              <a:t> </a:t>
            </a:r>
            <a:r>
              <a:rPr lang="en-US" sz="2400" dirty="0" err="1"/>
              <a:t>theo</a:t>
            </a:r>
            <a:r>
              <a:rPr lang="en-US" sz="2400" dirty="0"/>
              <a:t>; </a:t>
            </a:r>
            <a:r>
              <a:rPr lang="en-US" sz="2400" dirty="0" err="1"/>
              <a:t>hoặc</a:t>
            </a:r>
            <a:r>
              <a:rPr lang="en-US" sz="2400" dirty="0"/>
              <a:t> </a:t>
            </a:r>
            <a:r>
              <a:rPr lang="en-US" sz="2400" dirty="0" err="1"/>
              <a:t>trở</a:t>
            </a:r>
            <a:r>
              <a:rPr lang="en-US" sz="2400" dirty="0"/>
              <a:t> </a:t>
            </a:r>
            <a:r>
              <a:rPr lang="en-US" sz="2400" dirty="0" err="1"/>
              <a:t>nặng</a:t>
            </a:r>
            <a:r>
              <a:rPr lang="en-US" sz="2400" dirty="0"/>
              <a:t> </a:t>
            </a:r>
            <a:r>
              <a:rPr lang="en-US" sz="2400" dirty="0" err="1"/>
              <a:t>khi</a:t>
            </a:r>
            <a:r>
              <a:rPr lang="en-US" sz="2400" dirty="0"/>
              <a:t> </a:t>
            </a:r>
            <a:r>
              <a:rPr lang="en-US" sz="2400" dirty="0" err="1"/>
              <a:t>giảm</a:t>
            </a:r>
            <a:r>
              <a:rPr lang="en-US" sz="2400" dirty="0"/>
              <a:t> </a:t>
            </a:r>
            <a:r>
              <a:rPr lang="en-US" sz="2400" dirty="0" err="1"/>
              <a:t>liều</a:t>
            </a:r>
            <a:r>
              <a:rPr lang="en-US" sz="2400" dirty="0"/>
              <a:t> </a:t>
            </a:r>
            <a:r>
              <a:rPr lang="en-US" sz="2400" dirty="0" err="1"/>
              <a:t>điều</a:t>
            </a:r>
            <a:r>
              <a:rPr lang="en-US" sz="2400" dirty="0"/>
              <a:t> </a:t>
            </a:r>
            <a:r>
              <a:rPr lang="en-US" sz="2400" dirty="0" err="1"/>
              <a:t>trị</a:t>
            </a:r>
            <a:r>
              <a:rPr lang="en-US" sz="2400" dirty="0"/>
              <a:t>.</a:t>
            </a:r>
            <a:endParaRPr lang="vi-VN" sz="2400" dirty="0"/>
          </a:p>
          <a:p>
            <a:pPr>
              <a:spcBef>
                <a:spcPts val="1200"/>
              </a:spcBef>
            </a:pPr>
            <a:endParaRPr lang="en-US" sz="2400" dirty="0"/>
          </a:p>
        </p:txBody>
      </p:sp>
    </p:spTree>
    <p:extLst>
      <p:ext uri="{BB962C8B-B14F-4D97-AF65-F5344CB8AC3E}">
        <p14:creationId xmlns:p14="http://schemas.microsoft.com/office/powerpoint/2010/main" val="1199831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57B30E-2831-4526-9C6D-1E1C376B7C07}"/>
              </a:ext>
            </a:extLst>
          </p:cNvPr>
          <p:cNvSpPr>
            <a:spLocks noGrp="1"/>
          </p:cNvSpPr>
          <p:nvPr>
            <p:ph type="title"/>
          </p:nvPr>
        </p:nvSpPr>
        <p:spPr>
          <a:xfrm>
            <a:off x="506352" y="333796"/>
            <a:ext cx="10972800" cy="715687"/>
          </a:xfrm>
        </p:spPr>
        <p:txBody>
          <a:bodyPr>
            <a:normAutofit/>
          </a:bodyPr>
          <a:lstStyle/>
          <a:p>
            <a:pPr algn="ctr"/>
            <a:r>
              <a:rPr lang="en-US" sz="3200" b="1" dirty="0">
                <a:latin typeface="+mn-lt"/>
                <a:ea typeface="+mn-ea"/>
                <a:cs typeface="+mn-cs"/>
              </a:rPr>
              <a:t>Hen </a:t>
            </a:r>
            <a:r>
              <a:rPr lang="en-US" sz="3200" b="1" dirty="0" err="1">
                <a:latin typeface="+mn-lt"/>
                <a:ea typeface="+mn-ea"/>
                <a:cs typeface="+mn-cs"/>
              </a:rPr>
              <a:t>không</a:t>
            </a:r>
            <a:r>
              <a:rPr lang="en-US" sz="3200" b="1" dirty="0">
                <a:latin typeface="+mn-lt"/>
                <a:ea typeface="+mn-ea"/>
                <a:cs typeface="+mn-cs"/>
              </a:rPr>
              <a:t> </a:t>
            </a:r>
            <a:r>
              <a:rPr lang="en-US" sz="3200" b="1" dirty="0" err="1">
                <a:latin typeface="+mn-lt"/>
                <a:ea typeface="+mn-ea"/>
                <a:cs typeface="+mn-cs"/>
              </a:rPr>
              <a:t>kiểm</a:t>
            </a:r>
            <a:r>
              <a:rPr lang="en-US" sz="3200" b="1" dirty="0">
                <a:latin typeface="+mn-lt"/>
                <a:ea typeface="+mn-ea"/>
                <a:cs typeface="+mn-cs"/>
              </a:rPr>
              <a:t> </a:t>
            </a:r>
            <a:r>
              <a:rPr lang="en-US" sz="3200" b="1" dirty="0" err="1">
                <a:latin typeface="+mn-lt"/>
                <a:ea typeface="+mn-ea"/>
                <a:cs typeface="+mn-cs"/>
              </a:rPr>
              <a:t>soát</a:t>
            </a:r>
            <a:r>
              <a:rPr lang="en-US" sz="3200" b="1" dirty="0">
                <a:latin typeface="+mn-lt"/>
                <a:ea typeface="+mn-ea"/>
                <a:cs typeface="+mn-cs"/>
              </a:rPr>
              <a:t> </a:t>
            </a:r>
            <a:r>
              <a:rPr lang="en-US" sz="3200" b="1" dirty="0" err="1">
                <a:latin typeface="+mn-lt"/>
                <a:ea typeface="+mn-ea"/>
                <a:cs typeface="+mn-cs"/>
              </a:rPr>
              <a:t>kèm</a:t>
            </a:r>
            <a:r>
              <a:rPr lang="en-US" sz="3200" b="1" dirty="0">
                <a:latin typeface="+mn-lt"/>
                <a:ea typeface="+mn-ea"/>
                <a:cs typeface="+mn-cs"/>
              </a:rPr>
              <a:t> </a:t>
            </a:r>
            <a:r>
              <a:rPr lang="en-US" sz="3200" b="1" dirty="0" err="1">
                <a:latin typeface="+mn-lt"/>
                <a:ea typeface="+mn-ea"/>
                <a:cs typeface="+mn-cs"/>
              </a:rPr>
              <a:t>tăng</a:t>
            </a:r>
            <a:r>
              <a:rPr lang="en-US" sz="3200" b="1" dirty="0">
                <a:latin typeface="+mn-lt"/>
                <a:ea typeface="+mn-ea"/>
                <a:cs typeface="+mn-cs"/>
              </a:rPr>
              <a:t> BCAT </a:t>
            </a:r>
            <a:r>
              <a:rPr lang="en-US" sz="3200" b="1" dirty="0" err="1">
                <a:latin typeface="+mn-lt"/>
                <a:ea typeface="+mn-ea"/>
                <a:cs typeface="+mn-cs"/>
              </a:rPr>
              <a:t>và</a:t>
            </a:r>
            <a:r>
              <a:rPr lang="en-US" sz="3200" b="1" dirty="0">
                <a:latin typeface="+mn-lt"/>
                <a:ea typeface="+mn-ea"/>
                <a:cs typeface="+mn-cs"/>
              </a:rPr>
              <a:t> </a:t>
            </a:r>
            <a:r>
              <a:rPr lang="en-US" sz="3200" b="1" dirty="0" err="1">
                <a:latin typeface="+mn-lt"/>
                <a:ea typeface="+mn-ea"/>
                <a:cs typeface="+mn-cs"/>
              </a:rPr>
              <a:t>FeNO</a:t>
            </a:r>
            <a:endParaRPr lang="vi-VN" sz="3200" b="1" dirty="0">
              <a:latin typeface="+mn-lt"/>
              <a:ea typeface="+mn-ea"/>
              <a:cs typeface="+mn-cs"/>
            </a:endParaRPr>
          </a:p>
        </p:txBody>
      </p:sp>
      <p:pic>
        <p:nvPicPr>
          <p:cNvPr id="10" name="Picture 9">
            <a:extLst>
              <a:ext uri="{FF2B5EF4-FFF2-40B4-BE49-F238E27FC236}">
                <a16:creationId xmlns:a16="http://schemas.microsoft.com/office/drawing/2014/main" id="{A59EF92F-A87A-4D31-91B8-63D35A70F818}"/>
              </a:ext>
            </a:extLst>
          </p:cNvPr>
          <p:cNvPicPr>
            <a:picLocks noChangeAspect="1"/>
          </p:cNvPicPr>
          <p:nvPr/>
        </p:nvPicPr>
        <p:blipFill rotWithShape="1">
          <a:blip r:embed="rId2"/>
          <a:srcRect l="22725" t="36267" r="45775" b="19334"/>
          <a:stretch/>
        </p:blipFill>
        <p:spPr>
          <a:xfrm>
            <a:off x="1605528" y="2747453"/>
            <a:ext cx="4886712" cy="3874464"/>
          </a:xfrm>
          <a:prstGeom prst="rect">
            <a:avLst/>
          </a:prstGeom>
        </p:spPr>
      </p:pic>
      <p:sp>
        <p:nvSpPr>
          <p:cNvPr id="11" name="TextBox 10">
            <a:extLst>
              <a:ext uri="{FF2B5EF4-FFF2-40B4-BE49-F238E27FC236}">
                <a16:creationId xmlns:a16="http://schemas.microsoft.com/office/drawing/2014/main" id="{C57EEE94-54A5-413A-B879-7F16B6254B13}"/>
              </a:ext>
            </a:extLst>
          </p:cNvPr>
          <p:cNvSpPr txBox="1"/>
          <p:nvPr/>
        </p:nvSpPr>
        <p:spPr>
          <a:xfrm>
            <a:off x="6533010" y="4196504"/>
            <a:ext cx="4996428" cy="738664"/>
          </a:xfrm>
          <a:prstGeom prst="rect">
            <a:avLst/>
          </a:prstGeom>
          <a:noFill/>
        </p:spPr>
        <p:txBody>
          <a:bodyPr wrap="square" rtlCol="0">
            <a:spAutoFit/>
          </a:bodyPr>
          <a:lstStyle/>
          <a:p>
            <a:pPr algn="just"/>
            <a:r>
              <a:rPr lang="en-US" sz="1400" dirty="0" err="1"/>
              <a:t>Bảng</a:t>
            </a:r>
            <a:r>
              <a:rPr lang="en-US" sz="1400" dirty="0"/>
              <a:t> </a:t>
            </a:r>
            <a:r>
              <a:rPr lang="en-US" sz="1400" dirty="0" err="1"/>
              <a:t>phân</a:t>
            </a:r>
            <a:r>
              <a:rPr lang="en-US" sz="1400" dirty="0"/>
              <a:t> </a:t>
            </a:r>
            <a:r>
              <a:rPr lang="en-US" sz="1400" dirty="0" err="1"/>
              <a:t>tích</a:t>
            </a:r>
            <a:r>
              <a:rPr lang="en-US" sz="1400" dirty="0"/>
              <a:t> </a:t>
            </a:r>
            <a:r>
              <a:rPr lang="en-US" sz="1400" dirty="0" err="1"/>
              <a:t>đa</a:t>
            </a:r>
            <a:r>
              <a:rPr lang="en-US" sz="1400" dirty="0"/>
              <a:t> </a:t>
            </a:r>
            <a:r>
              <a:rPr lang="en-US" sz="1400" dirty="0" err="1"/>
              <a:t>biến</a:t>
            </a:r>
            <a:r>
              <a:rPr lang="en-US" sz="1400" dirty="0"/>
              <a:t> </a:t>
            </a:r>
            <a:r>
              <a:rPr lang="en-US" sz="1400" dirty="0" err="1"/>
              <a:t>của</a:t>
            </a:r>
            <a:r>
              <a:rPr lang="en-US" sz="1400" dirty="0"/>
              <a:t> </a:t>
            </a:r>
            <a:r>
              <a:rPr lang="en-US" sz="1400" dirty="0" err="1"/>
              <a:t>nồng</a:t>
            </a:r>
            <a:r>
              <a:rPr lang="en-US" sz="1400" dirty="0"/>
              <a:t> </a:t>
            </a:r>
            <a:r>
              <a:rPr lang="en-US" sz="1400" dirty="0" err="1"/>
              <a:t>độ</a:t>
            </a:r>
            <a:r>
              <a:rPr lang="en-US" sz="1400" dirty="0"/>
              <a:t> </a:t>
            </a:r>
            <a:r>
              <a:rPr lang="en-US" sz="1400" dirty="0" err="1"/>
              <a:t>FeNO</a:t>
            </a:r>
            <a:r>
              <a:rPr lang="en-US" sz="1400" dirty="0"/>
              <a:t> ban </a:t>
            </a:r>
            <a:r>
              <a:rPr lang="en-US" sz="1400" dirty="0" err="1"/>
              <a:t>đầu</a:t>
            </a:r>
            <a:r>
              <a:rPr lang="en-US" sz="1400" dirty="0"/>
              <a:t> </a:t>
            </a:r>
            <a:r>
              <a:rPr lang="en-US" sz="1400" dirty="0" err="1"/>
              <a:t>và</a:t>
            </a:r>
            <a:r>
              <a:rPr lang="en-US" sz="1400" dirty="0"/>
              <a:t> </a:t>
            </a:r>
            <a:r>
              <a:rPr lang="en-US" sz="1400" b="1" dirty="0" err="1"/>
              <a:t>tỉ</a:t>
            </a:r>
            <a:r>
              <a:rPr lang="en-US" sz="1400" b="1" dirty="0"/>
              <a:t> </a:t>
            </a:r>
            <a:r>
              <a:rPr lang="en-US" sz="1400" b="1" dirty="0" err="1"/>
              <a:t>lệ</a:t>
            </a:r>
            <a:r>
              <a:rPr lang="en-US" sz="1400" b="1" dirty="0"/>
              <a:t> </a:t>
            </a:r>
            <a:r>
              <a:rPr lang="en-US" sz="1400" b="1" dirty="0" err="1"/>
              <a:t>đợt</a:t>
            </a:r>
            <a:r>
              <a:rPr lang="en-US" sz="1400" b="1" dirty="0"/>
              <a:t> </a:t>
            </a:r>
            <a:r>
              <a:rPr lang="en-US" sz="1400" b="1" dirty="0" err="1"/>
              <a:t>cấp</a:t>
            </a:r>
            <a:r>
              <a:rPr lang="en-US" sz="1400" b="1" dirty="0"/>
              <a:t> </a:t>
            </a:r>
            <a:r>
              <a:rPr lang="en-US" sz="1400" b="1" dirty="0" err="1"/>
              <a:t>nặng</a:t>
            </a:r>
            <a:r>
              <a:rPr lang="en-US" sz="1400" b="1" dirty="0"/>
              <a:t> </a:t>
            </a:r>
            <a:r>
              <a:rPr lang="en-US" sz="1400" b="1" dirty="0" err="1"/>
              <a:t>ước</a:t>
            </a:r>
            <a:r>
              <a:rPr lang="en-US" sz="1400" b="1" dirty="0"/>
              <a:t> </a:t>
            </a:r>
            <a:r>
              <a:rPr lang="en-US" sz="1400" b="1" dirty="0" err="1"/>
              <a:t>tính</a:t>
            </a:r>
            <a:r>
              <a:rPr lang="en-US" sz="1400" b="1" dirty="0"/>
              <a:t> </a:t>
            </a:r>
            <a:r>
              <a:rPr lang="en-US" sz="1400" b="1" dirty="0" err="1"/>
              <a:t>hằng</a:t>
            </a:r>
            <a:r>
              <a:rPr lang="en-US" sz="1400" b="1" dirty="0"/>
              <a:t> </a:t>
            </a:r>
            <a:r>
              <a:rPr lang="en-US" sz="1400" b="1" dirty="0" err="1"/>
              <a:t>năm</a:t>
            </a:r>
            <a:r>
              <a:rPr lang="en-US" sz="1400" dirty="0"/>
              <a:t> </a:t>
            </a:r>
            <a:r>
              <a:rPr lang="en-US" sz="1400" dirty="0" err="1"/>
              <a:t>trong</a:t>
            </a:r>
            <a:r>
              <a:rPr lang="en-US" sz="1400" dirty="0"/>
              <a:t> 52 </a:t>
            </a:r>
            <a:r>
              <a:rPr lang="en-US" sz="1400" dirty="0" err="1"/>
              <a:t>tuần</a:t>
            </a:r>
            <a:r>
              <a:rPr lang="en-US" sz="1400" dirty="0"/>
              <a:t> </a:t>
            </a:r>
            <a:r>
              <a:rPr lang="en-US" sz="1400" dirty="0" err="1"/>
              <a:t>theo</a:t>
            </a:r>
            <a:r>
              <a:rPr lang="en-US" sz="1400" dirty="0"/>
              <a:t> </a:t>
            </a:r>
            <a:r>
              <a:rPr lang="en-US" sz="1400" dirty="0" err="1"/>
              <a:t>dõi</a:t>
            </a:r>
            <a:r>
              <a:rPr lang="en-US" sz="1400" dirty="0"/>
              <a:t> </a:t>
            </a:r>
            <a:r>
              <a:rPr lang="en-US" sz="1400" dirty="0" err="1"/>
              <a:t>và</a:t>
            </a:r>
            <a:r>
              <a:rPr lang="en-US" sz="1400" dirty="0"/>
              <a:t> </a:t>
            </a:r>
            <a:r>
              <a:rPr lang="en-US" sz="1400" dirty="0" err="1"/>
              <a:t>phân</a:t>
            </a:r>
            <a:r>
              <a:rPr lang="en-US" sz="1400" dirty="0"/>
              <a:t> </a:t>
            </a:r>
            <a:r>
              <a:rPr lang="en-US" sz="1400" dirty="0" err="1"/>
              <a:t>tầng</a:t>
            </a:r>
            <a:r>
              <a:rPr lang="en-US" sz="1400" dirty="0"/>
              <a:t> </a:t>
            </a:r>
            <a:r>
              <a:rPr lang="en-US" sz="1400" dirty="0" err="1"/>
              <a:t>theo</a:t>
            </a:r>
            <a:r>
              <a:rPr lang="en-US" sz="1400" dirty="0"/>
              <a:t> </a:t>
            </a:r>
            <a:r>
              <a:rPr lang="en-US" sz="1400" dirty="0" err="1"/>
              <a:t>số</a:t>
            </a:r>
            <a:r>
              <a:rPr lang="en-US" sz="1400" dirty="0"/>
              <a:t> </a:t>
            </a:r>
            <a:r>
              <a:rPr lang="en-US" sz="1400" dirty="0" err="1"/>
              <a:t>lượng</a:t>
            </a:r>
            <a:r>
              <a:rPr lang="en-US" sz="1400" dirty="0"/>
              <a:t> </a:t>
            </a:r>
            <a:r>
              <a:rPr lang="en-US" sz="1400" dirty="0" err="1"/>
              <a:t>bạch</a:t>
            </a:r>
            <a:r>
              <a:rPr lang="en-US" sz="1400" dirty="0"/>
              <a:t> </a:t>
            </a:r>
            <a:r>
              <a:rPr lang="en-US" sz="1400" dirty="0" err="1"/>
              <a:t>cầu</a:t>
            </a:r>
            <a:r>
              <a:rPr lang="en-US" sz="1400" dirty="0"/>
              <a:t> </a:t>
            </a:r>
            <a:r>
              <a:rPr lang="en-US" sz="1400" dirty="0" err="1"/>
              <a:t>ái</a:t>
            </a:r>
            <a:r>
              <a:rPr lang="en-US" sz="1400" dirty="0"/>
              <a:t> </a:t>
            </a:r>
            <a:r>
              <a:rPr lang="en-US" sz="1400" dirty="0" err="1"/>
              <a:t>toan</a:t>
            </a:r>
            <a:r>
              <a:rPr lang="en-US" sz="1400" dirty="0"/>
              <a:t> </a:t>
            </a:r>
            <a:r>
              <a:rPr lang="en-US" sz="1400" dirty="0" err="1"/>
              <a:t>máu</a:t>
            </a:r>
            <a:endParaRPr lang="en-US" sz="1400" dirty="0"/>
          </a:p>
        </p:txBody>
      </p:sp>
      <p:sp>
        <p:nvSpPr>
          <p:cNvPr id="12" name="TextBox 11">
            <a:extLst>
              <a:ext uri="{FF2B5EF4-FFF2-40B4-BE49-F238E27FC236}">
                <a16:creationId xmlns:a16="http://schemas.microsoft.com/office/drawing/2014/main" id="{47EB71B7-E55C-4175-B7DE-8CB85C6B34E1}"/>
              </a:ext>
            </a:extLst>
          </p:cNvPr>
          <p:cNvSpPr txBox="1"/>
          <p:nvPr/>
        </p:nvSpPr>
        <p:spPr>
          <a:xfrm>
            <a:off x="9031224" y="6611779"/>
            <a:ext cx="3051048" cy="246221"/>
          </a:xfrm>
          <a:prstGeom prst="rect">
            <a:avLst/>
          </a:prstGeom>
          <a:noFill/>
        </p:spPr>
        <p:txBody>
          <a:bodyPr wrap="square" rtlCol="0">
            <a:spAutoFit/>
          </a:bodyPr>
          <a:lstStyle/>
          <a:p>
            <a:r>
              <a:rPr lang="en-US" sz="1000" dirty="0">
                <a:solidFill>
                  <a:schemeClr val="bg1">
                    <a:lumMod val="50000"/>
                  </a:schemeClr>
                </a:solidFill>
              </a:rPr>
              <a:t>Lancet Respir Med 2021;9: 1165–73</a:t>
            </a:r>
          </a:p>
        </p:txBody>
      </p:sp>
      <p:sp>
        <p:nvSpPr>
          <p:cNvPr id="13" name="Rechteck">
            <a:extLst>
              <a:ext uri="{FF2B5EF4-FFF2-40B4-BE49-F238E27FC236}">
                <a16:creationId xmlns:a16="http://schemas.microsoft.com/office/drawing/2014/main" id="{1015F8FD-2E2E-4DFB-9867-2F939F6370A5}"/>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14" name="GOLD® 2020">
            <a:extLst>
              <a:ext uri="{FF2B5EF4-FFF2-40B4-BE49-F238E27FC236}">
                <a16:creationId xmlns:a16="http://schemas.microsoft.com/office/drawing/2014/main" id="{90A5171E-FCB3-4E99-B547-CA9A71E9D684}"/>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
        <p:nvSpPr>
          <p:cNvPr id="15" name="TextBox 14">
            <a:extLst>
              <a:ext uri="{FF2B5EF4-FFF2-40B4-BE49-F238E27FC236}">
                <a16:creationId xmlns:a16="http://schemas.microsoft.com/office/drawing/2014/main" id="{E521FEF0-75FC-41D0-90F6-7171C226FE54}"/>
              </a:ext>
            </a:extLst>
          </p:cNvPr>
          <p:cNvSpPr txBox="1"/>
          <p:nvPr/>
        </p:nvSpPr>
        <p:spPr>
          <a:xfrm>
            <a:off x="593976" y="1504230"/>
            <a:ext cx="11060808" cy="1015663"/>
          </a:xfrm>
          <a:prstGeom prst="rect">
            <a:avLst/>
          </a:prstGeom>
          <a:noFill/>
        </p:spPr>
        <p:txBody>
          <a:bodyPr wrap="square" rtlCol="0">
            <a:spAutoFit/>
          </a:bodyPr>
          <a:lstStyle/>
          <a:p>
            <a:pPr algn="just"/>
            <a:r>
              <a:rPr lang="en-US" sz="2000" dirty="0" err="1"/>
              <a:t>Với</a:t>
            </a:r>
            <a:r>
              <a:rPr lang="en-US" sz="2000" dirty="0"/>
              <a:t> </a:t>
            </a:r>
            <a:r>
              <a:rPr lang="en-US" sz="2000" dirty="0" err="1"/>
              <a:t>bệnh</a:t>
            </a:r>
            <a:r>
              <a:rPr lang="en-US" sz="2000" dirty="0"/>
              <a:t> </a:t>
            </a:r>
            <a:r>
              <a:rPr lang="en-US" sz="2000" dirty="0" err="1"/>
              <a:t>nhân</a:t>
            </a:r>
            <a:r>
              <a:rPr lang="en-US" sz="2000" dirty="0"/>
              <a:t> </a:t>
            </a:r>
            <a:r>
              <a:rPr lang="en-US" sz="2000" dirty="0" err="1"/>
              <a:t>trưởng</a:t>
            </a:r>
            <a:r>
              <a:rPr lang="en-US" sz="2000" dirty="0"/>
              <a:t> </a:t>
            </a:r>
            <a:r>
              <a:rPr lang="en-US" sz="2000" dirty="0" err="1"/>
              <a:t>thành</a:t>
            </a:r>
            <a:r>
              <a:rPr lang="en-US" sz="2000" dirty="0"/>
              <a:t> hen </a:t>
            </a:r>
            <a:r>
              <a:rPr lang="en-US" sz="2000" dirty="0" err="1"/>
              <a:t>không</a:t>
            </a:r>
            <a:r>
              <a:rPr lang="en-US" sz="2000" dirty="0"/>
              <a:t> </a:t>
            </a:r>
            <a:r>
              <a:rPr lang="en-US" sz="2000" dirty="0" err="1"/>
              <a:t>kiểm</a:t>
            </a:r>
            <a:r>
              <a:rPr lang="en-US" sz="2000" dirty="0"/>
              <a:t> </a:t>
            </a:r>
            <a:r>
              <a:rPr lang="en-US" sz="2000" dirty="0" err="1"/>
              <a:t>soát</a:t>
            </a:r>
            <a:r>
              <a:rPr lang="en-US" sz="2000" dirty="0"/>
              <a:t> </a:t>
            </a:r>
            <a:r>
              <a:rPr lang="en-US" sz="2000" dirty="0" err="1"/>
              <a:t>dù</a:t>
            </a:r>
            <a:r>
              <a:rPr lang="en-US" sz="2000" dirty="0"/>
              <a:t> </a:t>
            </a:r>
            <a:r>
              <a:rPr lang="en-US" sz="2000" dirty="0" err="1"/>
              <a:t>đã</a:t>
            </a:r>
            <a:r>
              <a:rPr lang="en-US" sz="2000" dirty="0"/>
              <a:t> </a:t>
            </a:r>
            <a:r>
              <a:rPr lang="en-US" sz="2000" dirty="0" err="1"/>
              <a:t>dùng</a:t>
            </a:r>
            <a:r>
              <a:rPr lang="en-US" sz="2000" dirty="0"/>
              <a:t> </a:t>
            </a:r>
            <a:r>
              <a:rPr lang="en-US" sz="2000" dirty="0" err="1"/>
              <a:t>liều</a:t>
            </a:r>
            <a:r>
              <a:rPr lang="en-US" sz="2000" dirty="0"/>
              <a:t> </a:t>
            </a:r>
            <a:r>
              <a:rPr lang="en-US" sz="2000" dirty="0" err="1"/>
              <a:t>trung</a:t>
            </a:r>
            <a:r>
              <a:rPr lang="en-US" sz="2000" dirty="0"/>
              <a:t> </a:t>
            </a:r>
            <a:r>
              <a:rPr lang="en-US" sz="2000" dirty="0" err="1"/>
              <a:t>bình</a:t>
            </a:r>
            <a:r>
              <a:rPr lang="en-US" sz="2000" dirty="0"/>
              <a:t>/</a:t>
            </a:r>
            <a:r>
              <a:rPr lang="en-US" sz="2000" dirty="0" err="1"/>
              <a:t>cao</a:t>
            </a:r>
            <a:r>
              <a:rPr lang="en-US" sz="2000" dirty="0"/>
              <a:t> ICS </a:t>
            </a:r>
            <a:r>
              <a:rPr lang="en-US" sz="2000" dirty="0" err="1"/>
              <a:t>và</a:t>
            </a:r>
            <a:r>
              <a:rPr lang="en-US" sz="2000" dirty="0"/>
              <a:t> LABA </a:t>
            </a:r>
            <a:r>
              <a:rPr lang="en-US" sz="2000" dirty="0" err="1"/>
              <a:t>hoặc</a:t>
            </a:r>
            <a:r>
              <a:rPr lang="en-US" sz="2000" dirty="0"/>
              <a:t> </a:t>
            </a:r>
            <a:r>
              <a:rPr lang="en-US" sz="2000" dirty="0" err="1"/>
              <a:t>thuốc</a:t>
            </a:r>
            <a:r>
              <a:rPr lang="en-US" sz="2000" dirty="0"/>
              <a:t> </a:t>
            </a:r>
            <a:r>
              <a:rPr lang="en-US" sz="2000" dirty="0" err="1"/>
              <a:t>điều</a:t>
            </a:r>
            <a:r>
              <a:rPr lang="en-US" sz="2000" dirty="0"/>
              <a:t> </a:t>
            </a:r>
            <a:r>
              <a:rPr lang="en-US" sz="2000" dirty="0" err="1"/>
              <a:t>trị</a:t>
            </a:r>
            <a:r>
              <a:rPr lang="en-US" sz="2000" dirty="0"/>
              <a:t> duy </a:t>
            </a:r>
            <a:r>
              <a:rPr lang="en-US" sz="2000" dirty="0" err="1"/>
              <a:t>trì</a:t>
            </a:r>
            <a:r>
              <a:rPr lang="en-US" sz="2000" dirty="0"/>
              <a:t> </a:t>
            </a:r>
            <a:r>
              <a:rPr lang="en-US" sz="2000" dirty="0" err="1"/>
              <a:t>khác</a:t>
            </a:r>
            <a:r>
              <a:rPr lang="en-US" sz="2000" dirty="0"/>
              <a:t>, </a:t>
            </a:r>
            <a:r>
              <a:rPr lang="en-US" sz="2000" dirty="0" err="1"/>
              <a:t>có</a:t>
            </a:r>
            <a:r>
              <a:rPr lang="en-US" sz="2000" dirty="0"/>
              <a:t> </a:t>
            </a:r>
            <a:r>
              <a:rPr lang="en-US" sz="2000" dirty="0" err="1"/>
              <a:t>tiền</a:t>
            </a:r>
            <a:r>
              <a:rPr lang="en-US" sz="2000" dirty="0"/>
              <a:t> </a:t>
            </a:r>
            <a:r>
              <a:rPr lang="en-US" sz="2000" dirty="0" err="1"/>
              <a:t>căn</a:t>
            </a:r>
            <a:r>
              <a:rPr lang="en-US" sz="2000" dirty="0"/>
              <a:t> </a:t>
            </a:r>
            <a:r>
              <a:rPr lang="en-US" sz="2000" dirty="0" err="1"/>
              <a:t>đợt</a:t>
            </a:r>
            <a:r>
              <a:rPr lang="en-US" sz="2000" dirty="0"/>
              <a:t> </a:t>
            </a:r>
            <a:r>
              <a:rPr lang="en-US" sz="2000" dirty="0" err="1"/>
              <a:t>cấp</a:t>
            </a:r>
            <a:r>
              <a:rPr lang="en-US" sz="2000" dirty="0"/>
              <a:t> </a:t>
            </a:r>
            <a:r>
              <a:rPr lang="en-US" sz="2000" dirty="0" err="1"/>
              <a:t>trong</a:t>
            </a:r>
            <a:r>
              <a:rPr lang="en-US" sz="2000" dirty="0"/>
              <a:t> </a:t>
            </a:r>
            <a:r>
              <a:rPr lang="en-US" sz="2000" dirty="0" err="1"/>
              <a:t>những</a:t>
            </a:r>
            <a:r>
              <a:rPr lang="en-US" sz="2000" dirty="0"/>
              <a:t> </a:t>
            </a:r>
            <a:r>
              <a:rPr lang="en-US" sz="2000" dirty="0" err="1"/>
              <a:t>năm</a:t>
            </a:r>
            <a:r>
              <a:rPr lang="en-US" sz="2000" dirty="0"/>
              <a:t> </a:t>
            </a:r>
            <a:r>
              <a:rPr lang="en-US" sz="2000" dirty="0" err="1"/>
              <a:t>trước</a:t>
            </a:r>
            <a:r>
              <a:rPr lang="en-US" sz="2000" dirty="0"/>
              <a:t>, </a:t>
            </a:r>
            <a:r>
              <a:rPr lang="en-US" sz="2000" dirty="0" err="1"/>
              <a:t>nếu</a:t>
            </a:r>
            <a:r>
              <a:rPr lang="en-US" sz="2000" dirty="0"/>
              <a:t> </a:t>
            </a:r>
            <a:r>
              <a:rPr lang="en-US" sz="2000" dirty="0" err="1"/>
              <a:t>số</a:t>
            </a:r>
            <a:r>
              <a:rPr lang="en-US" sz="2000" dirty="0"/>
              <a:t> </a:t>
            </a:r>
            <a:r>
              <a:rPr lang="en-US" sz="2000" dirty="0" err="1"/>
              <a:t>lượng</a:t>
            </a:r>
            <a:r>
              <a:rPr lang="en-US" sz="2000" dirty="0"/>
              <a:t> </a:t>
            </a:r>
            <a:r>
              <a:rPr lang="en-US" sz="2000" dirty="0" err="1"/>
              <a:t>bạch</a:t>
            </a:r>
            <a:r>
              <a:rPr lang="en-US" sz="2000" dirty="0"/>
              <a:t> </a:t>
            </a:r>
            <a:r>
              <a:rPr lang="en-US" sz="2000" dirty="0" err="1"/>
              <a:t>cầu</a:t>
            </a:r>
            <a:r>
              <a:rPr lang="en-US" sz="2000" dirty="0"/>
              <a:t> </a:t>
            </a:r>
            <a:r>
              <a:rPr lang="en-US" sz="2000" dirty="0" err="1"/>
              <a:t>ái</a:t>
            </a:r>
            <a:r>
              <a:rPr lang="en-US" sz="2000" dirty="0"/>
              <a:t> </a:t>
            </a:r>
            <a:r>
              <a:rPr lang="en-US" sz="2000" dirty="0" err="1"/>
              <a:t>toan</a:t>
            </a:r>
            <a:r>
              <a:rPr lang="en-US" sz="2000" dirty="0"/>
              <a:t> </a:t>
            </a:r>
            <a:r>
              <a:rPr lang="en-US" sz="2000" dirty="0" err="1"/>
              <a:t>máu</a:t>
            </a:r>
            <a:r>
              <a:rPr lang="en-US" sz="2000" dirty="0"/>
              <a:t> </a:t>
            </a:r>
            <a:r>
              <a:rPr lang="en-US" sz="2000" dirty="0" err="1"/>
              <a:t>và</a:t>
            </a:r>
            <a:r>
              <a:rPr lang="en-US" sz="2000" dirty="0"/>
              <a:t> </a:t>
            </a:r>
            <a:r>
              <a:rPr lang="en-US" sz="2000" dirty="0" err="1"/>
              <a:t>mức</a:t>
            </a:r>
            <a:r>
              <a:rPr lang="en-US" sz="2000" dirty="0"/>
              <a:t> </a:t>
            </a:r>
            <a:r>
              <a:rPr lang="en-US" sz="2000" dirty="0" err="1"/>
              <a:t>FeNO</a:t>
            </a:r>
            <a:r>
              <a:rPr lang="en-US" sz="2000" dirty="0"/>
              <a:t> </a:t>
            </a:r>
            <a:r>
              <a:rPr lang="en-US" sz="2000" dirty="0" err="1"/>
              <a:t>càng</a:t>
            </a:r>
            <a:r>
              <a:rPr lang="en-US" sz="2000" dirty="0"/>
              <a:t> </a:t>
            </a:r>
            <a:r>
              <a:rPr lang="en-US" sz="2000" dirty="0" err="1"/>
              <a:t>cao</a:t>
            </a:r>
            <a:r>
              <a:rPr lang="en-US" sz="2000" dirty="0"/>
              <a:t> </a:t>
            </a:r>
            <a:r>
              <a:rPr lang="en-US" sz="2000" dirty="0" err="1"/>
              <a:t>thì</a:t>
            </a:r>
            <a:r>
              <a:rPr lang="en-US" sz="2000" dirty="0"/>
              <a:t> </a:t>
            </a:r>
            <a:r>
              <a:rPr lang="en-US" sz="2000" dirty="0" err="1"/>
              <a:t>càng</a:t>
            </a:r>
            <a:r>
              <a:rPr lang="en-US" sz="2000" dirty="0"/>
              <a:t> </a:t>
            </a:r>
            <a:r>
              <a:rPr lang="en-US" sz="2000" dirty="0" err="1"/>
              <a:t>tăng</a:t>
            </a:r>
            <a:r>
              <a:rPr lang="en-US" sz="2000" dirty="0"/>
              <a:t> </a:t>
            </a:r>
            <a:r>
              <a:rPr lang="en-US" sz="2000" dirty="0" err="1"/>
              <a:t>nguy</a:t>
            </a:r>
            <a:r>
              <a:rPr lang="en-US" sz="2000" dirty="0"/>
              <a:t> </a:t>
            </a:r>
            <a:r>
              <a:rPr lang="en-US" sz="2000" dirty="0" err="1"/>
              <a:t>cơ</a:t>
            </a:r>
            <a:r>
              <a:rPr lang="en-US" sz="2000" dirty="0"/>
              <a:t> </a:t>
            </a:r>
            <a:r>
              <a:rPr lang="en-US" sz="2000" dirty="0" err="1"/>
              <a:t>đợt</a:t>
            </a:r>
            <a:r>
              <a:rPr lang="en-US" sz="2000" dirty="0"/>
              <a:t> </a:t>
            </a:r>
            <a:r>
              <a:rPr lang="en-US" sz="2000" dirty="0" err="1"/>
              <a:t>kịch</a:t>
            </a:r>
            <a:r>
              <a:rPr lang="en-US" sz="2000" dirty="0"/>
              <a:t> </a:t>
            </a:r>
            <a:r>
              <a:rPr lang="en-US" sz="2000" dirty="0" err="1"/>
              <a:t>phát</a:t>
            </a:r>
            <a:r>
              <a:rPr lang="en-US" sz="2000" dirty="0"/>
              <a:t> </a:t>
            </a:r>
            <a:r>
              <a:rPr lang="en-US" sz="2000" dirty="0" err="1"/>
              <a:t>nghiêm</a:t>
            </a:r>
            <a:r>
              <a:rPr lang="en-US" sz="2000" dirty="0"/>
              <a:t> </a:t>
            </a:r>
            <a:r>
              <a:rPr lang="en-US" sz="2000" dirty="0" err="1"/>
              <a:t>trọng</a:t>
            </a:r>
            <a:endParaRPr lang="en-US" sz="2000" dirty="0"/>
          </a:p>
        </p:txBody>
      </p:sp>
      <p:sp>
        <p:nvSpPr>
          <p:cNvPr id="17" name="Oval 16">
            <a:extLst>
              <a:ext uri="{FF2B5EF4-FFF2-40B4-BE49-F238E27FC236}">
                <a16:creationId xmlns:a16="http://schemas.microsoft.com/office/drawing/2014/main" id="{48679204-9EFB-4D3D-8D52-DCF4D29501F8}"/>
              </a:ext>
            </a:extLst>
          </p:cNvPr>
          <p:cNvSpPr/>
          <p:nvPr/>
        </p:nvSpPr>
        <p:spPr>
          <a:xfrm>
            <a:off x="3818949" y="2806184"/>
            <a:ext cx="2628522" cy="117310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023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88301-683D-43C0-AF96-A0C7BF7CE7BD}"/>
              </a:ext>
            </a:extLst>
          </p:cNvPr>
          <p:cNvSpPr/>
          <p:nvPr/>
        </p:nvSpPr>
        <p:spPr>
          <a:xfrm>
            <a:off x="8134350" y="6210300"/>
            <a:ext cx="3914775" cy="46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101A774A-A3FA-4AB3-A74B-C703059102F4}"/>
              </a:ext>
            </a:extLst>
          </p:cNvPr>
          <p:cNvSpPr txBox="1"/>
          <p:nvPr/>
        </p:nvSpPr>
        <p:spPr>
          <a:xfrm>
            <a:off x="1585912" y="2505670"/>
            <a:ext cx="92344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
              </a:rPr>
              <a:t>Điều</a:t>
            </a:r>
            <a:r>
              <a:rPr lang="en-US" sz="5400" b="1" dirty="0">
                <a:solidFill>
                  <a:srgbClr val="0070C0"/>
                </a:solidFill>
                <a:latin typeface="Arial"/>
              </a:rPr>
              <a:t> </a:t>
            </a:r>
            <a:r>
              <a:rPr lang="en-US" sz="5400" b="1" dirty="0" err="1">
                <a:solidFill>
                  <a:srgbClr val="0070C0"/>
                </a:solidFill>
                <a:latin typeface="Arial"/>
              </a:rPr>
              <a:t>trị</a:t>
            </a:r>
            <a:r>
              <a:rPr lang="en-US" sz="5400" b="1" dirty="0">
                <a:solidFill>
                  <a:srgbClr val="0070C0"/>
                </a:solidFill>
                <a:latin typeface="Arial"/>
              </a:rPr>
              <a:t> </a:t>
            </a:r>
            <a:r>
              <a:rPr lang="en-US" sz="5400" b="1" dirty="0" err="1">
                <a:solidFill>
                  <a:srgbClr val="0070C0"/>
                </a:solidFill>
                <a:latin typeface="Arial"/>
              </a:rPr>
              <a:t>duy</a:t>
            </a:r>
            <a:r>
              <a:rPr lang="en-US" sz="5400" b="1" dirty="0">
                <a:solidFill>
                  <a:srgbClr val="0070C0"/>
                </a:solidFill>
                <a:latin typeface="Arial"/>
              </a:rPr>
              <a:t> </a:t>
            </a:r>
            <a:r>
              <a:rPr lang="en-US" sz="5400" b="1" dirty="0" err="1">
                <a:solidFill>
                  <a:srgbClr val="0070C0"/>
                </a:solidFill>
                <a:latin typeface="Arial"/>
              </a:rPr>
              <a:t>trì</a:t>
            </a:r>
            <a:r>
              <a:rPr lang="en-US" sz="5400" b="1" dirty="0">
                <a:solidFill>
                  <a:srgbClr val="0070C0"/>
                </a:solidFill>
                <a:latin typeface="Arial"/>
              </a:rPr>
              <a:t> </a:t>
            </a:r>
            <a:r>
              <a:rPr kumimoji="0" lang="en-US" sz="5400" b="1" i="0" u="none" strike="noStrike" kern="1200" cap="none" spc="0" normalizeH="0" baseline="0" noProof="0" dirty="0">
                <a:ln>
                  <a:noFill/>
                </a:ln>
                <a:solidFill>
                  <a:srgbClr val="0070C0"/>
                </a:solidFill>
                <a:effectLst/>
                <a:uLnTx/>
                <a:uFillTx/>
                <a:latin typeface="Arial"/>
                <a:ea typeface="+mn-ea"/>
                <a:cs typeface="+mn-cs"/>
              </a:rPr>
              <a:t>hen</a:t>
            </a:r>
          </a:p>
        </p:txBody>
      </p:sp>
    </p:spTree>
    <p:extLst>
      <p:ext uri="{BB962C8B-B14F-4D97-AF65-F5344CB8AC3E}">
        <p14:creationId xmlns:p14="http://schemas.microsoft.com/office/powerpoint/2010/main" val="2520977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C48B21-B36E-4ACD-AEF6-34E705CFD49B}"/>
              </a:ext>
            </a:extLst>
          </p:cNvPr>
          <p:cNvSpPr txBox="1"/>
          <p:nvPr/>
        </p:nvSpPr>
        <p:spPr>
          <a:xfrm>
            <a:off x="1052512" y="259520"/>
            <a:ext cx="10086975" cy="584775"/>
          </a:xfrm>
          <a:prstGeom prst="rect">
            <a:avLst/>
          </a:prstGeom>
          <a:noFill/>
        </p:spPr>
        <p:txBody>
          <a:bodyPr wrap="square" rtlCol="0">
            <a:spAutoFit/>
          </a:bodyPr>
          <a:lstStyle/>
          <a:p>
            <a:pPr algn="ctr"/>
            <a:r>
              <a:rPr lang="en-US" sz="3200" b="1" dirty="0" err="1">
                <a:solidFill>
                  <a:srgbClr val="002060"/>
                </a:solidFill>
              </a:rPr>
              <a:t>Điều</a:t>
            </a:r>
            <a:r>
              <a:rPr lang="en-US" sz="3200" b="1" dirty="0">
                <a:solidFill>
                  <a:srgbClr val="002060"/>
                </a:solidFill>
              </a:rPr>
              <a:t> </a:t>
            </a:r>
            <a:r>
              <a:rPr lang="en-US" sz="3200" b="1" dirty="0" err="1">
                <a:solidFill>
                  <a:srgbClr val="002060"/>
                </a:solidFill>
              </a:rPr>
              <a:t>trị</a:t>
            </a:r>
            <a:r>
              <a:rPr lang="en-US" sz="3200" b="1" dirty="0">
                <a:solidFill>
                  <a:srgbClr val="002060"/>
                </a:solidFill>
              </a:rPr>
              <a:t> </a:t>
            </a:r>
            <a:r>
              <a:rPr lang="en-US" sz="3200" b="1" dirty="0" err="1">
                <a:solidFill>
                  <a:srgbClr val="002060"/>
                </a:solidFill>
              </a:rPr>
              <a:t>duy</a:t>
            </a:r>
            <a:r>
              <a:rPr lang="en-US" sz="3200" b="1" dirty="0">
                <a:solidFill>
                  <a:srgbClr val="002060"/>
                </a:solidFill>
              </a:rPr>
              <a:t> </a:t>
            </a:r>
            <a:r>
              <a:rPr lang="en-US" sz="3200" b="1" dirty="0" err="1">
                <a:solidFill>
                  <a:srgbClr val="002060"/>
                </a:solidFill>
              </a:rPr>
              <a:t>trì</a:t>
            </a:r>
            <a:r>
              <a:rPr lang="en-US" sz="3200" b="1" dirty="0">
                <a:solidFill>
                  <a:srgbClr val="002060"/>
                </a:solidFill>
              </a:rPr>
              <a:t> BN hen </a:t>
            </a:r>
            <a:r>
              <a:rPr lang="en-US" sz="3200" b="1" dirty="0" err="1">
                <a:solidFill>
                  <a:srgbClr val="002060"/>
                </a:solidFill>
              </a:rPr>
              <a:t>người</a:t>
            </a:r>
            <a:r>
              <a:rPr lang="en-US" sz="3200" b="1" dirty="0">
                <a:solidFill>
                  <a:srgbClr val="002060"/>
                </a:solidFill>
              </a:rPr>
              <a:t> </a:t>
            </a:r>
            <a:r>
              <a:rPr lang="en-US" sz="3200" b="1" dirty="0" err="1">
                <a:solidFill>
                  <a:srgbClr val="002060"/>
                </a:solidFill>
              </a:rPr>
              <a:t>lớn</a:t>
            </a:r>
            <a:r>
              <a:rPr lang="en-US" sz="3200" b="1" dirty="0">
                <a:solidFill>
                  <a:srgbClr val="002060"/>
                </a:solidFill>
              </a:rPr>
              <a:t>, </a:t>
            </a:r>
            <a:r>
              <a:rPr lang="en-US" sz="3200" b="1" dirty="0" err="1">
                <a:solidFill>
                  <a:srgbClr val="002060"/>
                </a:solidFill>
              </a:rPr>
              <a:t>thiếu</a:t>
            </a:r>
            <a:r>
              <a:rPr lang="en-US" sz="3200" b="1" dirty="0">
                <a:solidFill>
                  <a:srgbClr val="002060"/>
                </a:solidFill>
              </a:rPr>
              <a:t> </a:t>
            </a:r>
            <a:r>
              <a:rPr lang="en-US" sz="3200" b="1" dirty="0" err="1">
                <a:solidFill>
                  <a:srgbClr val="002060"/>
                </a:solidFill>
              </a:rPr>
              <a:t>niên</a:t>
            </a:r>
            <a:endParaRPr lang="en-US" sz="3200" b="1" dirty="0">
              <a:solidFill>
                <a:srgbClr val="002060"/>
              </a:solidFill>
            </a:endParaRPr>
          </a:p>
        </p:txBody>
      </p:sp>
      <p:pic>
        <p:nvPicPr>
          <p:cNvPr id="7" name="Picture 2" descr="Global Initiative for Asthma – GINA">
            <a:extLst>
              <a:ext uri="{FF2B5EF4-FFF2-40B4-BE49-F238E27FC236}">
                <a16:creationId xmlns:a16="http://schemas.microsoft.com/office/drawing/2014/main" id="{0265B3A4-6451-42D4-850C-301830FDF2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547F010-C6F6-4B6D-A278-3FBFC2973602}"/>
              </a:ext>
            </a:extLst>
          </p:cNvPr>
          <p:cNvGrpSpPr/>
          <p:nvPr/>
        </p:nvGrpSpPr>
        <p:grpSpPr>
          <a:xfrm>
            <a:off x="1750285" y="1227111"/>
            <a:ext cx="8896350" cy="5383820"/>
            <a:chOff x="1733550" y="1263856"/>
            <a:chExt cx="8896350" cy="5383820"/>
          </a:xfrm>
        </p:grpSpPr>
        <p:grpSp>
          <p:nvGrpSpPr>
            <p:cNvPr id="9" name="Group 8">
              <a:extLst>
                <a:ext uri="{FF2B5EF4-FFF2-40B4-BE49-F238E27FC236}">
                  <a16:creationId xmlns:a16="http://schemas.microsoft.com/office/drawing/2014/main" id="{8E99AE82-7EDA-44B6-807B-9E541844733C}"/>
                </a:ext>
              </a:extLst>
            </p:cNvPr>
            <p:cNvGrpSpPr/>
            <p:nvPr/>
          </p:nvGrpSpPr>
          <p:grpSpPr>
            <a:xfrm>
              <a:off x="1733550" y="1263856"/>
              <a:ext cx="8896350" cy="5383820"/>
              <a:chOff x="1772527" y="1263856"/>
              <a:chExt cx="8896350" cy="5383820"/>
            </a:xfrm>
          </p:grpSpPr>
          <p:pic>
            <p:nvPicPr>
              <p:cNvPr id="11" name="Picture 10">
                <a:extLst>
                  <a:ext uri="{FF2B5EF4-FFF2-40B4-BE49-F238E27FC236}">
                    <a16:creationId xmlns:a16="http://schemas.microsoft.com/office/drawing/2014/main" id="{7071A500-9F46-4CB9-A702-3BFED673B987}"/>
                  </a:ext>
                </a:extLst>
              </p:cNvPr>
              <p:cNvPicPr>
                <a:picLocks noChangeAspect="1"/>
              </p:cNvPicPr>
              <p:nvPr/>
            </p:nvPicPr>
            <p:blipFill rotWithShape="1">
              <a:blip r:embed="rId3"/>
              <a:srcRect l="26172" t="17357" r="6953" b="10695"/>
              <a:stretch/>
            </p:blipFill>
            <p:spPr>
              <a:xfrm>
                <a:off x="1772527" y="1263856"/>
                <a:ext cx="8896350" cy="5383820"/>
              </a:xfrm>
              <a:prstGeom prst="rect">
                <a:avLst/>
              </a:prstGeom>
            </p:spPr>
          </p:pic>
          <p:sp>
            <p:nvSpPr>
              <p:cNvPr id="12" name="Rectangle 11">
                <a:extLst>
                  <a:ext uri="{FF2B5EF4-FFF2-40B4-BE49-F238E27FC236}">
                    <a16:creationId xmlns:a16="http://schemas.microsoft.com/office/drawing/2014/main" id="{1801C358-CFDC-41E4-9AD6-DA67761AC58C}"/>
                  </a:ext>
                </a:extLst>
              </p:cNvPr>
              <p:cNvSpPr/>
              <p:nvPr/>
            </p:nvSpPr>
            <p:spPr>
              <a:xfrm>
                <a:off x="7658100" y="1905001"/>
                <a:ext cx="1571625"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C380288-E1C7-434F-8D8E-F5007EA6636B}"/>
                  </a:ext>
                </a:extLst>
              </p:cNvPr>
              <p:cNvGrpSpPr/>
              <p:nvPr/>
            </p:nvGrpSpPr>
            <p:grpSpPr>
              <a:xfrm>
                <a:off x="4133850" y="3005009"/>
                <a:ext cx="3219450" cy="2500441"/>
                <a:chOff x="4133850" y="3005009"/>
                <a:chExt cx="3219450" cy="2500441"/>
              </a:xfrm>
            </p:grpSpPr>
            <p:sp>
              <p:nvSpPr>
                <p:cNvPr id="14" name="Rectangle 13">
                  <a:extLst>
                    <a:ext uri="{FF2B5EF4-FFF2-40B4-BE49-F238E27FC236}">
                      <a16:creationId xmlns:a16="http://schemas.microsoft.com/office/drawing/2014/main" id="{32F35232-819E-4015-844F-3C655A362199}"/>
                    </a:ext>
                  </a:extLst>
                </p:cNvPr>
                <p:cNvSpPr/>
                <p:nvPr/>
              </p:nvSpPr>
              <p:spPr>
                <a:xfrm>
                  <a:off x="4610100" y="4210051"/>
                  <a:ext cx="1571625"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849ED8-BDE9-4063-A237-A51DFA24D7A9}"/>
                    </a:ext>
                  </a:extLst>
                </p:cNvPr>
                <p:cNvSpPr/>
                <p:nvPr/>
              </p:nvSpPr>
              <p:spPr>
                <a:xfrm>
                  <a:off x="6400800" y="3005009"/>
                  <a:ext cx="952500" cy="2430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8DABE9-82F3-4E29-B427-662C2DF2F377}"/>
                    </a:ext>
                  </a:extLst>
                </p:cNvPr>
                <p:cNvSpPr/>
                <p:nvPr/>
              </p:nvSpPr>
              <p:spPr>
                <a:xfrm>
                  <a:off x="4133850" y="5326184"/>
                  <a:ext cx="952500" cy="179266"/>
                </a:xfrm>
                <a:prstGeom prst="rect">
                  <a:avLst/>
                </a:prstGeom>
                <a:solidFill>
                  <a:srgbClr val="DEEB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3974FF6-1A68-44B6-9E92-7243081EE590}"/>
                    </a:ext>
                  </a:extLst>
                </p:cNvPr>
                <p:cNvSpPr/>
                <p:nvPr/>
              </p:nvSpPr>
              <p:spPr>
                <a:xfrm>
                  <a:off x="4672451" y="5152023"/>
                  <a:ext cx="299599" cy="131685"/>
                </a:xfrm>
                <a:prstGeom prst="rect">
                  <a:avLst/>
                </a:prstGeom>
                <a:solidFill>
                  <a:srgbClr val="F9D9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D07F16D8-A2B6-4C2C-A5D8-285561A6BFDD}"/>
                </a:ext>
              </a:extLst>
            </p:cNvPr>
            <p:cNvSpPr/>
            <p:nvPr/>
          </p:nvSpPr>
          <p:spPr>
            <a:xfrm>
              <a:off x="5882126" y="3824081"/>
              <a:ext cx="299599" cy="131685"/>
            </a:xfrm>
            <a:prstGeom prst="rect">
              <a:avLst/>
            </a:prstGeom>
            <a:solidFill>
              <a:srgbClr val="F9D9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Speech Bubble: Rectangle with Corners Rounded 3">
            <a:extLst>
              <a:ext uri="{FF2B5EF4-FFF2-40B4-BE49-F238E27FC236}">
                <a16:creationId xmlns:a16="http://schemas.microsoft.com/office/drawing/2014/main" id="{60F5B400-3876-4C39-8FBD-7119A8264FB0}"/>
              </a:ext>
            </a:extLst>
          </p:cNvPr>
          <p:cNvSpPr/>
          <p:nvPr/>
        </p:nvSpPr>
        <p:spPr>
          <a:xfrm>
            <a:off x="10014774" y="3044953"/>
            <a:ext cx="1214057" cy="698340"/>
          </a:xfrm>
          <a:prstGeom prst="wedgeRoundRectCallout">
            <a:avLst>
              <a:gd name="adj1" fmla="val -77744"/>
              <a:gd name="adj2" fmla="val 64064"/>
              <a:gd name="adj3" fmla="val 16667"/>
            </a:avLst>
          </a:prstGeom>
          <a:solidFill>
            <a:srgbClr val="C6EDF2"/>
          </a:solidFill>
          <a:ln>
            <a:solidFill>
              <a:srgbClr val="C6EDF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solidFill>
              </a:rPr>
              <a:t>Thêm</a:t>
            </a:r>
            <a:r>
              <a:rPr lang="en-US" sz="1400" dirty="0">
                <a:solidFill>
                  <a:schemeClr val="tx1"/>
                </a:solidFill>
              </a:rPr>
              <a:t> </a:t>
            </a:r>
            <a:r>
              <a:rPr lang="en-US" sz="1400" dirty="0" err="1">
                <a:solidFill>
                  <a:schemeClr val="tx1"/>
                </a:solidFill>
              </a:rPr>
              <a:t>nhóm</a:t>
            </a:r>
            <a:r>
              <a:rPr lang="en-US" sz="1400" dirty="0">
                <a:solidFill>
                  <a:schemeClr val="tx1"/>
                </a:solidFill>
              </a:rPr>
              <a:t> anti-TSLP </a:t>
            </a:r>
            <a:r>
              <a:rPr lang="en-US" sz="1400" dirty="0" err="1">
                <a:solidFill>
                  <a:schemeClr val="tx1"/>
                </a:solidFill>
              </a:rPr>
              <a:t>vào</a:t>
            </a:r>
            <a:r>
              <a:rPr lang="en-US" sz="1400" dirty="0">
                <a:solidFill>
                  <a:schemeClr val="tx1"/>
                </a:solidFill>
              </a:rPr>
              <a:t> </a:t>
            </a:r>
            <a:r>
              <a:rPr lang="en-US" sz="1400" dirty="0" err="1">
                <a:solidFill>
                  <a:schemeClr val="tx1"/>
                </a:solidFill>
              </a:rPr>
              <a:t>bước</a:t>
            </a:r>
            <a:r>
              <a:rPr lang="en-US" sz="1400" dirty="0">
                <a:solidFill>
                  <a:schemeClr val="tx1"/>
                </a:solidFill>
              </a:rPr>
              <a:t> 5</a:t>
            </a:r>
          </a:p>
        </p:txBody>
      </p:sp>
      <p:sp>
        <p:nvSpPr>
          <p:cNvPr id="20" name="Rechteck">
            <a:extLst>
              <a:ext uri="{FF2B5EF4-FFF2-40B4-BE49-F238E27FC236}">
                <a16:creationId xmlns:a16="http://schemas.microsoft.com/office/drawing/2014/main" id="{F49C4159-7713-4D24-AD63-16FE1B22AE7C}"/>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21" name="GOLD® 2020">
            <a:extLst>
              <a:ext uri="{FF2B5EF4-FFF2-40B4-BE49-F238E27FC236}">
                <a16:creationId xmlns:a16="http://schemas.microsoft.com/office/drawing/2014/main" id="{54D34BCD-B514-40E6-85CB-ED57F2DBAF36}"/>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Tree>
    <p:extLst>
      <p:ext uri="{BB962C8B-B14F-4D97-AF65-F5344CB8AC3E}">
        <p14:creationId xmlns:p14="http://schemas.microsoft.com/office/powerpoint/2010/main" val="3074430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EC18D1-BE3D-40A6-89D8-6154F27F4B6F}"/>
              </a:ext>
            </a:extLst>
          </p:cNvPr>
          <p:cNvSpPr txBox="1"/>
          <p:nvPr/>
        </p:nvSpPr>
        <p:spPr>
          <a:xfrm>
            <a:off x="955738" y="341376"/>
            <a:ext cx="10086975" cy="584775"/>
          </a:xfrm>
          <a:prstGeom prst="rect">
            <a:avLst/>
          </a:prstGeom>
          <a:noFill/>
        </p:spPr>
        <p:txBody>
          <a:bodyPr wrap="square" rtlCol="0">
            <a:spAutoFit/>
          </a:bodyPr>
          <a:lstStyle/>
          <a:p>
            <a:pPr algn="ctr"/>
            <a:r>
              <a:rPr lang="en-US" sz="3200" b="1" dirty="0" err="1">
                <a:solidFill>
                  <a:srgbClr val="002060"/>
                </a:solidFill>
              </a:rPr>
              <a:t>Kết</a:t>
            </a:r>
            <a:r>
              <a:rPr lang="en-US" sz="3200" b="1" dirty="0">
                <a:solidFill>
                  <a:srgbClr val="002060"/>
                </a:solidFill>
              </a:rPr>
              <a:t> </a:t>
            </a:r>
            <a:r>
              <a:rPr lang="en-US" sz="3200" b="1" dirty="0" err="1">
                <a:solidFill>
                  <a:srgbClr val="002060"/>
                </a:solidFill>
              </a:rPr>
              <a:t>hợp</a:t>
            </a:r>
            <a:r>
              <a:rPr lang="en-US" sz="3200" b="1" dirty="0">
                <a:solidFill>
                  <a:srgbClr val="002060"/>
                </a:solidFill>
              </a:rPr>
              <a:t> </a:t>
            </a:r>
            <a:r>
              <a:rPr lang="en-US" sz="3200" b="1" dirty="0" err="1">
                <a:solidFill>
                  <a:srgbClr val="002060"/>
                </a:solidFill>
              </a:rPr>
              <a:t>với</a:t>
            </a:r>
            <a:r>
              <a:rPr lang="en-US" sz="3200" b="1" dirty="0">
                <a:solidFill>
                  <a:srgbClr val="002060"/>
                </a:solidFill>
              </a:rPr>
              <a:t> LAMA </a:t>
            </a:r>
            <a:r>
              <a:rPr lang="en-US" sz="3200" b="1" dirty="0" err="1">
                <a:solidFill>
                  <a:srgbClr val="002060"/>
                </a:solidFill>
              </a:rPr>
              <a:t>nếu</a:t>
            </a:r>
            <a:r>
              <a:rPr lang="en-US" sz="3200" b="1" dirty="0">
                <a:solidFill>
                  <a:srgbClr val="002060"/>
                </a:solidFill>
              </a:rPr>
              <a:t> hen </a:t>
            </a:r>
            <a:r>
              <a:rPr lang="en-US" sz="3200" b="1" dirty="0" err="1">
                <a:solidFill>
                  <a:srgbClr val="002060"/>
                </a:solidFill>
              </a:rPr>
              <a:t>không</a:t>
            </a:r>
            <a:r>
              <a:rPr lang="en-US" sz="3200" b="1" dirty="0">
                <a:solidFill>
                  <a:srgbClr val="002060"/>
                </a:solidFill>
              </a:rPr>
              <a:t> </a:t>
            </a:r>
            <a:r>
              <a:rPr lang="en-US" sz="3200" b="1" dirty="0" err="1">
                <a:solidFill>
                  <a:srgbClr val="002060"/>
                </a:solidFill>
              </a:rPr>
              <a:t>kiểm</a:t>
            </a:r>
            <a:r>
              <a:rPr lang="en-US" sz="3200" b="1" dirty="0">
                <a:solidFill>
                  <a:srgbClr val="002060"/>
                </a:solidFill>
              </a:rPr>
              <a:t> </a:t>
            </a:r>
            <a:r>
              <a:rPr lang="en-US" sz="3200" b="1" dirty="0" err="1">
                <a:solidFill>
                  <a:srgbClr val="002060"/>
                </a:solidFill>
              </a:rPr>
              <a:t>soát</a:t>
            </a:r>
            <a:endParaRPr lang="en-US" sz="3200" b="1" dirty="0">
              <a:solidFill>
                <a:srgbClr val="002060"/>
              </a:solidFill>
            </a:endParaRPr>
          </a:p>
        </p:txBody>
      </p:sp>
      <p:pic>
        <p:nvPicPr>
          <p:cNvPr id="7" name="Picture 2" descr="Global Initiative for Asthma – GINA">
            <a:extLst>
              <a:ext uri="{FF2B5EF4-FFF2-40B4-BE49-F238E27FC236}">
                <a16:creationId xmlns:a16="http://schemas.microsoft.com/office/drawing/2014/main" id="{32D66F87-7C6B-4E28-AB4B-1D34EB32F8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5240F8-B14E-4D94-B17E-AA0DE8D5AA59}"/>
              </a:ext>
            </a:extLst>
          </p:cNvPr>
          <p:cNvSpPr txBox="1"/>
          <p:nvPr/>
        </p:nvSpPr>
        <p:spPr>
          <a:xfrm>
            <a:off x="914095" y="1481087"/>
            <a:ext cx="10363810" cy="4724370"/>
          </a:xfrm>
          <a:prstGeom prst="rect">
            <a:avLst/>
          </a:prstGeom>
          <a:noFill/>
        </p:spPr>
        <p:txBody>
          <a:bodyPr wrap="square" rtlCol="0">
            <a:spAutoFit/>
          </a:bodyPr>
          <a:lstStyle/>
          <a:p>
            <a:pPr algn="just">
              <a:spcBef>
                <a:spcPts val="1200"/>
              </a:spcBef>
            </a:pPr>
            <a:r>
              <a:rPr lang="en-US" sz="2400" b="1" i="1" dirty="0" err="1">
                <a:solidFill>
                  <a:srgbClr val="1B91E1"/>
                </a:solidFill>
              </a:rPr>
              <a:t>Điều</a:t>
            </a:r>
            <a:r>
              <a:rPr lang="en-US" sz="2400" b="1" i="1" dirty="0">
                <a:solidFill>
                  <a:srgbClr val="1B91E1"/>
                </a:solidFill>
              </a:rPr>
              <a:t> </a:t>
            </a:r>
            <a:r>
              <a:rPr lang="en-US" sz="2400" b="1" i="1" dirty="0" err="1">
                <a:solidFill>
                  <a:srgbClr val="1B91E1"/>
                </a:solidFill>
              </a:rPr>
              <a:t>trị</a:t>
            </a:r>
            <a:r>
              <a:rPr lang="en-US" sz="2400" b="1" i="1" dirty="0">
                <a:solidFill>
                  <a:srgbClr val="1B91E1"/>
                </a:solidFill>
              </a:rPr>
              <a:t> hen b</a:t>
            </a:r>
            <a:r>
              <a:rPr lang="vi-VN" sz="2400" b="1" i="1" dirty="0">
                <a:solidFill>
                  <a:srgbClr val="1B91E1"/>
                </a:solidFill>
              </a:rPr>
              <a:t>ư</a:t>
            </a:r>
            <a:r>
              <a:rPr lang="en-US" sz="2400" b="1" i="1" dirty="0" err="1">
                <a:solidFill>
                  <a:srgbClr val="1B91E1"/>
                </a:solidFill>
              </a:rPr>
              <a:t>ớc</a:t>
            </a:r>
            <a:r>
              <a:rPr lang="en-US" sz="2400" b="1" i="1" dirty="0">
                <a:solidFill>
                  <a:srgbClr val="1B91E1"/>
                </a:solidFill>
              </a:rPr>
              <a:t> 4</a:t>
            </a:r>
          </a:p>
          <a:p>
            <a:pPr marL="285750" indent="-285750" algn="just">
              <a:spcBef>
                <a:spcPts val="1200"/>
              </a:spcBef>
              <a:buFont typeface="Wingdings" panose="05000000000000000000" pitchFamily="2" charset="2"/>
              <a:buChar char="q"/>
            </a:pPr>
            <a:r>
              <a:rPr lang="en-US" sz="2000" dirty="0" err="1"/>
              <a:t>Thêm</a:t>
            </a:r>
            <a:r>
              <a:rPr lang="en-US" sz="2000" dirty="0"/>
              <a:t> LAMA </a:t>
            </a:r>
            <a:r>
              <a:rPr lang="en-US" sz="2000" dirty="0" err="1"/>
              <a:t>vào</a:t>
            </a:r>
            <a:r>
              <a:rPr lang="en-US" sz="2000" dirty="0"/>
              <a:t> ICS </a:t>
            </a:r>
            <a:r>
              <a:rPr lang="en-US" sz="2000" dirty="0" err="1"/>
              <a:t>liều</a:t>
            </a:r>
            <a:r>
              <a:rPr lang="en-US" sz="2000" dirty="0"/>
              <a:t> </a:t>
            </a:r>
            <a:r>
              <a:rPr lang="en-US" sz="2000" dirty="0" err="1"/>
              <a:t>thấp</a:t>
            </a:r>
            <a:r>
              <a:rPr lang="en-US" sz="2000" dirty="0"/>
              <a:t>-LABA </a:t>
            </a:r>
            <a:r>
              <a:rPr lang="en-US" sz="2000" dirty="0" err="1"/>
              <a:t>có</a:t>
            </a:r>
            <a:r>
              <a:rPr lang="en-US" sz="2000" dirty="0"/>
              <a:t> </a:t>
            </a:r>
            <a:r>
              <a:rPr lang="en-US" sz="2000" dirty="0" err="1"/>
              <a:t>thể</a:t>
            </a:r>
            <a:r>
              <a:rPr lang="en-US" sz="2000" dirty="0"/>
              <a:t> </a:t>
            </a:r>
            <a:r>
              <a:rPr lang="en-US" sz="2000" dirty="0" err="1"/>
              <a:t>cải</a:t>
            </a:r>
            <a:r>
              <a:rPr lang="en-US" sz="2000" dirty="0"/>
              <a:t> </a:t>
            </a:r>
            <a:r>
              <a:rPr lang="en-US" sz="2000" dirty="0" err="1"/>
              <a:t>thiện</a:t>
            </a:r>
            <a:r>
              <a:rPr lang="en-US" sz="2000" dirty="0"/>
              <a:t> </a:t>
            </a:r>
            <a:r>
              <a:rPr lang="en-US" sz="2000" dirty="0" err="1"/>
              <a:t>chức</a:t>
            </a:r>
            <a:r>
              <a:rPr lang="en-US" sz="2000" dirty="0"/>
              <a:t> </a:t>
            </a:r>
            <a:r>
              <a:rPr lang="en-US" sz="2000" dirty="0" err="1"/>
              <a:t>năng</a:t>
            </a:r>
            <a:r>
              <a:rPr lang="en-US" sz="2000" dirty="0"/>
              <a:t> </a:t>
            </a:r>
            <a:r>
              <a:rPr lang="en-US" sz="2000" dirty="0" err="1"/>
              <a:t>phổi</a:t>
            </a:r>
            <a:r>
              <a:rPr lang="en-US" sz="2000" dirty="0"/>
              <a:t> </a:t>
            </a:r>
            <a:r>
              <a:rPr lang="en-US" sz="2000" b="1" dirty="0"/>
              <a:t>(</a:t>
            </a:r>
            <a:r>
              <a:rPr lang="en-US" sz="2000" b="1" dirty="0" err="1"/>
              <a:t>Bằng</a:t>
            </a:r>
            <a:r>
              <a:rPr lang="en-US" sz="2000" b="1" dirty="0"/>
              <a:t> </a:t>
            </a:r>
            <a:r>
              <a:rPr lang="en-US" sz="2000" b="1" dirty="0" err="1"/>
              <a:t>chứng</a:t>
            </a:r>
            <a:r>
              <a:rPr lang="en-US" sz="2000" b="1" dirty="0"/>
              <a:t> A) </a:t>
            </a:r>
            <a:r>
              <a:rPr lang="en-US" sz="2000" dirty="0" err="1"/>
              <a:t>nhưng</a:t>
            </a:r>
            <a:r>
              <a:rPr lang="en-US" sz="2000" dirty="0"/>
              <a:t> </a:t>
            </a:r>
            <a:r>
              <a:rPr lang="en-US" sz="2000" dirty="0" err="1"/>
              <a:t>không</a:t>
            </a:r>
            <a:r>
              <a:rPr lang="en-US" sz="2000" dirty="0"/>
              <a:t> </a:t>
            </a:r>
            <a:r>
              <a:rPr lang="en-US" sz="2000" dirty="0" err="1"/>
              <a:t>thay</a:t>
            </a:r>
            <a:r>
              <a:rPr lang="en-US" sz="2000" dirty="0"/>
              <a:t> </a:t>
            </a:r>
            <a:r>
              <a:rPr lang="en-US" sz="2000" dirty="0" err="1"/>
              <a:t>đổi</a:t>
            </a:r>
            <a:r>
              <a:rPr lang="en-US" sz="2000" dirty="0"/>
              <a:t> </a:t>
            </a:r>
            <a:r>
              <a:rPr lang="en-US" sz="2000" dirty="0" err="1"/>
              <a:t>về</a:t>
            </a:r>
            <a:r>
              <a:rPr lang="en-US" sz="2000" dirty="0"/>
              <a:t> </a:t>
            </a:r>
            <a:r>
              <a:rPr lang="en-US" sz="2000" dirty="0" err="1"/>
              <a:t>triệu</a:t>
            </a:r>
            <a:r>
              <a:rPr lang="en-US" sz="2000" dirty="0"/>
              <a:t> </a:t>
            </a:r>
            <a:r>
              <a:rPr lang="en-US" sz="2000" dirty="0" err="1"/>
              <a:t>chứng</a:t>
            </a:r>
            <a:r>
              <a:rPr lang="en-US" sz="2000" dirty="0"/>
              <a:t>. </a:t>
            </a:r>
            <a:r>
              <a:rPr lang="en-US" sz="2000" dirty="0" err="1"/>
              <a:t>Phối</a:t>
            </a:r>
            <a:r>
              <a:rPr lang="en-US" sz="2000" dirty="0"/>
              <a:t> </a:t>
            </a:r>
            <a:r>
              <a:rPr lang="en-US" sz="2000" dirty="0" err="1"/>
              <a:t>hợp</a:t>
            </a:r>
            <a:r>
              <a:rPr lang="en-US" sz="2000" dirty="0"/>
              <a:t> LAMA </a:t>
            </a:r>
            <a:r>
              <a:rPr lang="en-US" sz="2000" dirty="0" err="1"/>
              <a:t>với</a:t>
            </a:r>
            <a:r>
              <a:rPr lang="en-US" sz="2000" dirty="0"/>
              <a:t> ICS-LABA </a:t>
            </a:r>
            <a:r>
              <a:rPr lang="en-US" sz="2000" dirty="0" err="1"/>
              <a:t>làm</a:t>
            </a:r>
            <a:r>
              <a:rPr lang="en-US" sz="2000" dirty="0"/>
              <a:t> </a:t>
            </a:r>
            <a:r>
              <a:rPr lang="en-US" sz="2000" dirty="0" err="1"/>
              <a:t>giảm</a:t>
            </a:r>
            <a:r>
              <a:rPr lang="en-US" sz="2000" dirty="0"/>
              <a:t> </a:t>
            </a:r>
            <a:r>
              <a:rPr lang="en-US" sz="2000" dirty="0" err="1"/>
              <a:t>đợt</a:t>
            </a:r>
            <a:r>
              <a:rPr lang="en-US" sz="2000" dirty="0"/>
              <a:t> </a:t>
            </a:r>
            <a:r>
              <a:rPr lang="en-US" sz="2000" dirty="0" err="1"/>
              <a:t>cấp</a:t>
            </a:r>
            <a:r>
              <a:rPr lang="en-US" sz="2000" dirty="0"/>
              <a:t> so </a:t>
            </a:r>
            <a:r>
              <a:rPr lang="en-US" sz="2000" dirty="0" err="1"/>
              <a:t>với</a:t>
            </a:r>
            <a:r>
              <a:rPr lang="en-US" sz="2000" dirty="0"/>
              <a:t> ICS </a:t>
            </a:r>
            <a:r>
              <a:rPr lang="en-US" sz="2000" dirty="0" err="1"/>
              <a:t>liều</a:t>
            </a:r>
            <a:r>
              <a:rPr lang="en-US" sz="2000" dirty="0"/>
              <a:t> </a:t>
            </a:r>
            <a:r>
              <a:rPr lang="en-US" sz="2000" dirty="0" err="1"/>
              <a:t>thấp</a:t>
            </a:r>
            <a:r>
              <a:rPr lang="en-US" sz="2000" dirty="0"/>
              <a:t>/</a:t>
            </a:r>
            <a:r>
              <a:rPr lang="en-US" sz="2000" dirty="0" err="1"/>
              <a:t>trung</a:t>
            </a:r>
            <a:r>
              <a:rPr lang="en-US" sz="2000" dirty="0"/>
              <a:t> </a:t>
            </a:r>
            <a:r>
              <a:rPr lang="en-US" sz="2000" dirty="0" err="1"/>
              <a:t>bình</a:t>
            </a:r>
            <a:r>
              <a:rPr lang="en-US" sz="2000" dirty="0"/>
              <a:t>-LABA.</a:t>
            </a:r>
          </a:p>
          <a:p>
            <a:pPr algn="just">
              <a:spcBef>
                <a:spcPts val="1800"/>
              </a:spcBef>
            </a:pPr>
            <a:r>
              <a:rPr lang="en-US" sz="2400" b="1" i="1" dirty="0" err="1">
                <a:solidFill>
                  <a:srgbClr val="1B91E1"/>
                </a:solidFill>
              </a:rPr>
              <a:t>Điều</a:t>
            </a:r>
            <a:r>
              <a:rPr lang="en-US" sz="2400" b="1" i="1" dirty="0">
                <a:solidFill>
                  <a:srgbClr val="1B91E1"/>
                </a:solidFill>
              </a:rPr>
              <a:t> </a:t>
            </a:r>
            <a:r>
              <a:rPr lang="en-US" sz="2400" b="1" i="1" dirty="0" err="1">
                <a:solidFill>
                  <a:srgbClr val="1B91E1"/>
                </a:solidFill>
              </a:rPr>
              <a:t>trị</a:t>
            </a:r>
            <a:r>
              <a:rPr lang="en-US" sz="2400" b="1" i="1" dirty="0">
                <a:solidFill>
                  <a:srgbClr val="1B91E1"/>
                </a:solidFill>
              </a:rPr>
              <a:t> hen b</a:t>
            </a:r>
            <a:r>
              <a:rPr lang="vi-VN" sz="2400" b="1" i="1" dirty="0">
                <a:solidFill>
                  <a:srgbClr val="1B91E1"/>
                </a:solidFill>
              </a:rPr>
              <a:t>ư</a:t>
            </a:r>
            <a:r>
              <a:rPr lang="en-US" sz="2400" b="1" i="1" dirty="0" err="1">
                <a:solidFill>
                  <a:srgbClr val="1B91E1"/>
                </a:solidFill>
              </a:rPr>
              <a:t>ớc</a:t>
            </a:r>
            <a:r>
              <a:rPr lang="en-US" sz="2400" b="1" i="1" dirty="0">
                <a:solidFill>
                  <a:srgbClr val="1B91E1"/>
                </a:solidFill>
              </a:rPr>
              <a:t> 5</a:t>
            </a:r>
          </a:p>
          <a:p>
            <a:pPr marL="285750" indent="-285750" algn="just">
              <a:spcBef>
                <a:spcPts val="1200"/>
              </a:spcBef>
              <a:buFont typeface="Wingdings" panose="05000000000000000000" pitchFamily="2" charset="2"/>
              <a:buChar char="q"/>
            </a:pPr>
            <a:r>
              <a:rPr lang="en-US" sz="2000" dirty="0" err="1"/>
              <a:t>Có</a:t>
            </a:r>
            <a:r>
              <a:rPr lang="en-US" sz="2000" dirty="0"/>
              <a:t> </a:t>
            </a:r>
            <a:r>
              <a:rPr lang="en-US" sz="2000" dirty="0" err="1"/>
              <a:t>thể</a:t>
            </a:r>
            <a:r>
              <a:rPr lang="en-US" sz="2000" dirty="0"/>
              <a:t> </a:t>
            </a:r>
            <a:r>
              <a:rPr lang="en-US" sz="2000" dirty="0" err="1"/>
              <a:t>thêm</a:t>
            </a:r>
            <a:r>
              <a:rPr lang="en-US" sz="2000" dirty="0"/>
              <a:t> LAMA </a:t>
            </a:r>
            <a:r>
              <a:rPr lang="en-US" sz="2000" dirty="0" err="1"/>
              <a:t>vào</a:t>
            </a:r>
            <a:r>
              <a:rPr lang="en-US" sz="2000" dirty="0"/>
              <a:t> </a:t>
            </a:r>
            <a:r>
              <a:rPr lang="en-US" sz="2000" dirty="0" err="1"/>
              <a:t>phác</a:t>
            </a:r>
            <a:r>
              <a:rPr lang="en-US" sz="2000" dirty="0"/>
              <a:t> </a:t>
            </a:r>
            <a:r>
              <a:rPr lang="en-US" sz="2000" dirty="0" err="1"/>
              <a:t>đồ</a:t>
            </a:r>
            <a:r>
              <a:rPr lang="en-US" sz="2000" dirty="0"/>
              <a:t> </a:t>
            </a:r>
            <a:r>
              <a:rPr lang="en-US" sz="2000" dirty="0" err="1"/>
              <a:t>điều</a:t>
            </a:r>
            <a:r>
              <a:rPr lang="en-US" sz="2000" dirty="0"/>
              <a:t> </a:t>
            </a:r>
            <a:r>
              <a:rPr lang="en-US" sz="2000" dirty="0" err="1"/>
              <a:t>trị</a:t>
            </a:r>
            <a:r>
              <a:rPr lang="en-US" sz="2000" dirty="0"/>
              <a:t> </a:t>
            </a:r>
            <a:r>
              <a:rPr lang="en-US" sz="2000" dirty="0" err="1"/>
              <a:t>nếu</a:t>
            </a:r>
            <a:r>
              <a:rPr lang="en-US" sz="2000" dirty="0"/>
              <a:t> hen </a:t>
            </a:r>
            <a:r>
              <a:rPr lang="en-US" sz="2000" dirty="0" err="1"/>
              <a:t>ch</a:t>
            </a:r>
            <a:r>
              <a:rPr lang="vi-VN" sz="2000" dirty="0"/>
              <a:t>ư</a:t>
            </a:r>
            <a:r>
              <a:rPr lang="en-US" sz="2000" dirty="0"/>
              <a:t>a đ</a:t>
            </a:r>
            <a:r>
              <a:rPr lang="vi-VN" sz="2000" dirty="0"/>
              <a:t>ư</a:t>
            </a:r>
            <a:r>
              <a:rPr lang="en-US" sz="2000" dirty="0" err="1"/>
              <a:t>ợc</a:t>
            </a:r>
            <a:r>
              <a:rPr lang="en-US" sz="2000" dirty="0"/>
              <a:t> </a:t>
            </a:r>
            <a:r>
              <a:rPr lang="en-US" sz="2000" dirty="0" err="1"/>
              <a:t>kiểm</a:t>
            </a:r>
            <a:r>
              <a:rPr lang="en-US" sz="2000" dirty="0"/>
              <a:t> </a:t>
            </a:r>
            <a:r>
              <a:rPr lang="en-US" sz="2000" dirty="0" err="1"/>
              <a:t>soát</a:t>
            </a:r>
            <a:r>
              <a:rPr lang="en-US" sz="2000" dirty="0"/>
              <a:t> </a:t>
            </a:r>
            <a:r>
              <a:rPr lang="en-US" sz="2000" dirty="0" err="1"/>
              <a:t>với</a:t>
            </a:r>
            <a:r>
              <a:rPr lang="en-US" sz="2000" dirty="0"/>
              <a:t> ICS </a:t>
            </a:r>
            <a:r>
              <a:rPr lang="en-US" sz="2000" dirty="0" err="1"/>
              <a:t>liều</a:t>
            </a:r>
            <a:r>
              <a:rPr lang="en-US" sz="2000" dirty="0"/>
              <a:t> </a:t>
            </a:r>
            <a:r>
              <a:rPr lang="en-US" sz="2000" dirty="0" err="1"/>
              <a:t>trung</a:t>
            </a:r>
            <a:r>
              <a:rPr lang="en-US" sz="2000" dirty="0"/>
              <a:t> </a:t>
            </a:r>
            <a:r>
              <a:rPr lang="en-US" sz="2000" dirty="0" err="1"/>
              <a:t>bình</a:t>
            </a:r>
            <a:r>
              <a:rPr lang="en-US" sz="2000" dirty="0"/>
              <a:t>/</a:t>
            </a:r>
            <a:r>
              <a:rPr lang="en-US" sz="2000" dirty="0" err="1"/>
              <a:t>cao</a:t>
            </a:r>
            <a:r>
              <a:rPr lang="en-US" sz="2000" dirty="0"/>
              <a:t>-LABA.</a:t>
            </a:r>
          </a:p>
          <a:p>
            <a:pPr marL="285750" indent="-285750" algn="just">
              <a:spcBef>
                <a:spcPts val="1200"/>
              </a:spcBef>
              <a:buFont typeface="Wingdings" panose="05000000000000000000" pitchFamily="2" charset="2"/>
              <a:buChar char="q"/>
            </a:pPr>
            <a:r>
              <a:rPr lang="en-US" sz="2000" dirty="0" err="1"/>
              <a:t>Thêm</a:t>
            </a:r>
            <a:r>
              <a:rPr lang="en-US" sz="2000" dirty="0"/>
              <a:t> LAMA </a:t>
            </a:r>
            <a:r>
              <a:rPr lang="en-US" sz="2000" dirty="0" err="1"/>
              <a:t>vào</a:t>
            </a:r>
            <a:r>
              <a:rPr lang="en-US" sz="2000" dirty="0"/>
              <a:t> ICS/LABA </a:t>
            </a:r>
            <a:r>
              <a:rPr lang="en-US" sz="2000" dirty="0" err="1"/>
              <a:t>giúp</a:t>
            </a:r>
            <a:r>
              <a:rPr lang="en-US" sz="2000" dirty="0"/>
              <a:t> </a:t>
            </a:r>
            <a:r>
              <a:rPr lang="en-US" sz="2000" dirty="0" err="1"/>
              <a:t>giảm</a:t>
            </a:r>
            <a:r>
              <a:rPr lang="en-US" sz="2000" dirty="0"/>
              <a:t> </a:t>
            </a:r>
            <a:r>
              <a:rPr lang="en-US" sz="2000" dirty="0" err="1"/>
              <a:t>nguy</a:t>
            </a:r>
            <a:r>
              <a:rPr lang="en-US" sz="2000" dirty="0"/>
              <a:t> </a:t>
            </a:r>
            <a:r>
              <a:rPr lang="en-US" sz="2000" dirty="0" err="1"/>
              <a:t>cơ</a:t>
            </a:r>
            <a:r>
              <a:rPr lang="en-US" sz="2000" dirty="0"/>
              <a:t> </a:t>
            </a:r>
            <a:r>
              <a:rPr lang="en-US" sz="2000" dirty="0" err="1"/>
              <a:t>đợt</a:t>
            </a:r>
            <a:r>
              <a:rPr lang="en-US" sz="2000" dirty="0"/>
              <a:t> </a:t>
            </a:r>
            <a:r>
              <a:rPr lang="en-US" sz="2000" dirty="0" err="1"/>
              <a:t>cấp</a:t>
            </a:r>
            <a:r>
              <a:rPr lang="en-US" sz="2000" dirty="0"/>
              <a:t>, </a:t>
            </a:r>
            <a:r>
              <a:rPr lang="en-US" sz="2000" dirty="0" err="1"/>
              <a:t>cụ</a:t>
            </a:r>
            <a:r>
              <a:rPr lang="en-US" sz="2000" dirty="0"/>
              <a:t> </a:t>
            </a:r>
            <a:r>
              <a:rPr lang="en-US" sz="2000" dirty="0" err="1"/>
              <a:t>thể</a:t>
            </a:r>
            <a:r>
              <a:rPr lang="en-US" sz="2000" dirty="0"/>
              <a:t> </a:t>
            </a:r>
            <a:r>
              <a:rPr lang="en-US" sz="2000" dirty="0" err="1"/>
              <a:t>trong</a:t>
            </a:r>
            <a:r>
              <a:rPr lang="en-US" sz="2000" dirty="0"/>
              <a:t> </a:t>
            </a:r>
            <a:r>
              <a:rPr lang="en-US" sz="2000" dirty="0" err="1"/>
              <a:t>phân</a:t>
            </a:r>
            <a:r>
              <a:rPr lang="en-US" sz="2000" dirty="0"/>
              <a:t> </a:t>
            </a:r>
            <a:r>
              <a:rPr lang="en-US" sz="2000" dirty="0" err="1"/>
              <a:t>tích</a:t>
            </a:r>
            <a:r>
              <a:rPr lang="en-US" sz="2000" dirty="0"/>
              <a:t> </a:t>
            </a:r>
            <a:r>
              <a:rPr lang="en-US" sz="2000" dirty="0" err="1"/>
              <a:t>gộp</a:t>
            </a:r>
            <a:r>
              <a:rPr lang="en-US" sz="2000" dirty="0"/>
              <a:t> </a:t>
            </a:r>
            <a:r>
              <a:rPr lang="en-US" sz="2000" dirty="0" err="1"/>
              <a:t>giảm</a:t>
            </a:r>
            <a:r>
              <a:rPr lang="en-US" sz="2000" dirty="0"/>
              <a:t> 17% </a:t>
            </a:r>
            <a:r>
              <a:rPr lang="en-US" sz="2000" dirty="0" err="1"/>
              <a:t>đợt</a:t>
            </a:r>
            <a:r>
              <a:rPr lang="en-US" sz="2000" dirty="0"/>
              <a:t> </a:t>
            </a:r>
            <a:r>
              <a:rPr lang="en-US" sz="2000" dirty="0" err="1"/>
              <a:t>cấp</a:t>
            </a:r>
            <a:r>
              <a:rPr lang="en-US" sz="2000" dirty="0"/>
              <a:t> </a:t>
            </a:r>
            <a:r>
              <a:rPr lang="en-US" sz="2000" dirty="0" err="1"/>
              <a:t>nặng</a:t>
            </a:r>
            <a:r>
              <a:rPr lang="en-US" sz="2000" dirty="0"/>
              <a:t> </a:t>
            </a:r>
            <a:r>
              <a:rPr lang="en-US" sz="2000" dirty="0" err="1"/>
              <a:t>cần</a:t>
            </a:r>
            <a:r>
              <a:rPr lang="en-US" sz="2000" dirty="0"/>
              <a:t> </a:t>
            </a:r>
            <a:r>
              <a:rPr lang="en-US" sz="2000" dirty="0" err="1"/>
              <a:t>dùng</a:t>
            </a:r>
            <a:r>
              <a:rPr lang="en-US" sz="2000" dirty="0"/>
              <a:t> corticosteroid đ</a:t>
            </a:r>
            <a:r>
              <a:rPr lang="vi-VN" sz="2000" dirty="0"/>
              <a:t>ư</a:t>
            </a:r>
            <a:r>
              <a:rPr lang="en-US" sz="2000" dirty="0" err="1"/>
              <a:t>ờng</a:t>
            </a:r>
            <a:r>
              <a:rPr lang="en-US" sz="2000" dirty="0"/>
              <a:t> </a:t>
            </a:r>
            <a:r>
              <a:rPr lang="en-US" sz="2000" dirty="0" err="1"/>
              <a:t>uống</a:t>
            </a:r>
            <a:r>
              <a:rPr lang="en-US" sz="2000" dirty="0"/>
              <a:t> </a:t>
            </a:r>
            <a:r>
              <a:rPr lang="en-US" sz="2000" b="1" dirty="0"/>
              <a:t>(</a:t>
            </a:r>
            <a:r>
              <a:rPr lang="en-US" sz="2000" b="1" dirty="0" err="1"/>
              <a:t>Bằng</a:t>
            </a:r>
            <a:r>
              <a:rPr lang="en-US" sz="2000" b="1" dirty="0"/>
              <a:t> </a:t>
            </a:r>
            <a:r>
              <a:rPr lang="en-US" sz="2000" b="1" dirty="0" err="1"/>
              <a:t>chứng</a:t>
            </a:r>
            <a:r>
              <a:rPr lang="en-US" sz="2000" b="1" dirty="0"/>
              <a:t> A)</a:t>
            </a:r>
            <a:r>
              <a:rPr lang="en-US" sz="2000" dirty="0"/>
              <a:t>;</a:t>
            </a:r>
          </a:p>
          <a:p>
            <a:pPr marL="285750" indent="-285750" algn="just">
              <a:spcBef>
                <a:spcPts val="1200"/>
              </a:spcBef>
              <a:buFont typeface="Wingdings" panose="05000000000000000000" pitchFamily="2" charset="2"/>
              <a:buChar char="q"/>
            </a:pPr>
            <a:r>
              <a:rPr lang="en-US" sz="2000" dirty="0" err="1"/>
              <a:t>Cải</a:t>
            </a:r>
            <a:r>
              <a:rPr lang="en-US" sz="2000" dirty="0"/>
              <a:t> </a:t>
            </a:r>
            <a:r>
              <a:rPr lang="en-US" sz="2000" dirty="0" err="1"/>
              <a:t>thiện</a:t>
            </a:r>
            <a:r>
              <a:rPr lang="en-US" sz="2000" dirty="0"/>
              <a:t> </a:t>
            </a:r>
            <a:r>
              <a:rPr lang="en-US" sz="2000" dirty="0" err="1"/>
              <a:t>chức</a:t>
            </a:r>
            <a:r>
              <a:rPr lang="en-US" sz="2000" dirty="0"/>
              <a:t> </a:t>
            </a:r>
            <a:r>
              <a:rPr lang="en-US" sz="2000" dirty="0" err="1"/>
              <a:t>năng</a:t>
            </a:r>
            <a:r>
              <a:rPr lang="en-US" sz="2000" dirty="0"/>
              <a:t> </a:t>
            </a:r>
            <a:r>
              <a:rPr lang="en-US" sz="2000" dirty="0" err="1"/>
              <a:t>phổi</a:t>
            </a:r>
            <a:r>
              <a:rPr lang="en-US" sz="2000" dirty="0"/>
              <a:t> </a:t>
            </a:r>
            <a:r>
              <a:rPr lang="en-US" sz="2000" b="1" dirty="0"/>
              <a:t>(</a:t>
            </a:r>
            <a:r>
              <a:rPr lang="en-US" sz="2000" b="1" dirty="0" err="1"/>
              <a:t>Bằng</a:t>
            </a:r>
            <a:r>
              <a:rPr lang="en-US" sz="2000" b="1" dirty="0"/>
              <a:t> </a:t>
            </a:r>
            <a:r>
              <a:rPr lang="en-US" sz="2000" b="1" dirty="0" err="1"/>
              <a:t>chứng</a:t>
            </a:r>
            <a:r>
              <a:rPr lang="en-US" sz="2000" b="1" dirty="0"/>
              <a:t> A) </a:t>
            </a:r>
            <a:r>
              <a:rPr lang="en-US" sz="2000" dirty="0" err="1"/>
              <a:t>nhưng</a:t>
            </a:r>
            <a:r>
              <a:rPr lang="en-US" sz="2000" dirty="0"/>
              <a:t> </a:t>
            </a:r>
            <a:r>
              <a:rPr lang="en-US" sz="2000" dirty="0" err="1"/>
              <a:t>không</a:t>
            </a:r>
            <a:r>
              <a:rPr lang="en-US" sz="2000" dirty="0"/>
              <a:t> </a:t>
            </a:r>
            <a:r>
              <a:rPr lang="en-US" sz="2000" dirty="0" err="1"/>
              <a:t>thay</a:t>
            </a:r>
            <a:r>
              <a:rPr lang="en-US" sz="2000" dirty="0"/>
              <a:t> </a:t>
            </a:r>
            <a:r>
              <a:rPr lang="en-US" sz="2000" dirty="0" err="1"/>
              <a:t>đổi</a:t>
            </a:r>
            <a:r>
              <a:rPr lang="en-US" sz="2000" dirty="0"/>
              <a:t> </a:t>
            </a:r>
            <a:r>
              <a:rPr lang="en-US" sz="2000" dirty="0" err="1"/>
              <a:t>có</a:t>
            </a:r>
            <a:r>
              <a:rPr lang="en-US" sz="2000" dirty="0"/>
              <a:t> ý </a:t>
            </a:r>
            <a:r>
              <a:rPr lang="en-US" sz="2000" dirty="0" err="1"/>
              <a:t>nghĩa</a:t>
            </a:r>
            <a:r>
              <a:rPr lang="en-US" sz="2000" dirty="0"/>
              <a:t> </a:t>
            </a:r>
            <a:r>
              <a:rPr lang="en-US" sz="2000" dirty="0" err="1"/>
              <a:t>về</a:t>
            </a:r>
            <a:r>
              <a:rPr lang="en-US" sz="2000" dirty="0"/>
              <a:t> </a:t>
            </a:r>
            <a:r>
              <a:rPr lang="en-US" sz="2000" dirty="0" err="1"/>
              <a:t>triệu</a:t>
            </a:r>
            <a:r>
              <a:rPr lang="en-US" sz="2000" dirty="0"/>
              <a:t> </a:t>
            </a:r>
            <a:r>
              <a:rPr lang="en-US" sz="2000" dirty="0" err="1"/>
              <a:t>chứng</a:t>
            </a:r>
            <a:r>
              <a:rPr lang="en-US" sz="2000" dirty="0"/>
              <a:t>. </a:t>
            </a:r>
          </a:p>
          <a:p>
            <a:pPr algn="just"/>
            <a:endParaRPr lang="en-US" dirty="0"/>
          </a:p>
        </p:txBody>
      </p:sp>
    </p:spTree>
    <p:extLst>
      <p:ext uri="{BB962C8B-B14F-4D97-AF65-F5344CB8AC3E}">
        <p14:creationId xmlns:p14="http://schemas.microsoft.com/office/powerpoint/2010/main" val="4129100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0B5FE-EF3B-4B9D-B3D5-F285E73CDAE0}"/>
              </a:ext>
            </a:extLst>
          </p:cNvPr>
          <p:cNvSpPr txBox="1"/>
          <p:nvPr/>
        </p:nvSpPr>
        <p:spPr>
          <a:xfrm>
            <a:off x="416718" y="377202"/>
            <a:ext cx="11358563" cy="584775"/>
          </a:xfrm>
          <a:prstGeom prst="rect">
            <a:avLst/>
          </a:prstGeom>
          <a:noFill/>
        </p:spPr>
        <p:txBody>
          <a:bodyPr wrap="square" rtlCol="0">
            <a:spAutoFit/>
          </a:bodyPr>
          <a:lstStyle/>
          <a:p>
            <a:pPr algn="ctr"/>
            <a:r>
              <a:rPr lang="en-US" sz="3200" b="1" dirty="0" err="1">
                <a:solidFill>
                  <a:srgbClr val="002060"/>
                </a:solidFill>
              </a:rPr>
              <a:t>Phân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gộp</a:t>
            </a:r>
            <a:r>
              <a:rPr lang="en-US" sz="3200" b="1" dirty="0">
                <a:solidFill>
                  <a:srgbClr val="002060"/>
                </a:solidFill>
              </a:rPr>
              <a:t> LAMA + ICS/LABA </a:t>
            </a:r>
            <a:r>
              <a:rPr lang="en-US" sz="3200" b="1" dirty="0" err="1">
                <a:solidFill>
                  <a:srgbClr val="002060"/>
                </a:solidFill>
              </a:rPr>
              <a:t>giúp</a:t>
            </a:r>
            <a:r>
              <a:rPr lang="en-US" sz="3200" b="1" dirty="0">
                <a:solidFill>
                  <a:srgbClr val="002060"/>
                </a:solidFill>
              </a:rPr>
              <a:t> </a:t>
            </a:r>
            <a:r>
              <a:rPr lang="en-US" sz="3200" b="1" dirty="0" err="1">
                <a:solidFill>
                  <a:srgbClr val="002060"/>
                </a:solidFill>
              </a:rPr>
              <a:t>giảm</a:t>
            </a:r>
            <a:r>
              <a:rPr lang="en-US" sz="3200" b="1" dirty="0">
                <a:solidFill>
                  <a:srgbClr val="002060"/>
                </a:solidFill>
              </a:rPr>
              <a:t> </a:t>
            </a:r>
            <a:r>
              <a:rPr lang="en-US" sz="3200" b="1" dirty="0" err="1">
                <a:solidFill>
                  <a:srgbClr val="002060"/>
                </a:solidFill>
              </a:rPr>
              <a:t>đợt</a:t>
            </a:r>
            <a:r>
              <a:rPr lang="en-US" sz="3200" b="1" dirty="0">
                <a:solidFill>
                  <a:srgbClr val="002060"/>
                </a:solidFill>
              </a:rPr>
              <a:t> </a:t>
            </a:r>
            <a:r>
              <a:rPr lang="en-US" sz="3200" b="1" dirty="0" err="1">
                <a:solidFill>
                  <a:srgbClr val="002060"/>
                </a:solidFill>
              </a:rPr>
              <a:t>cấp</a:t>
            </a:r>
            <a:r>
              <a:rPr lang="en-US" sz="3200" b="1" dirty="0">
                <a:solidFill>
                  <a:srgbClr val="002060"/>
                </a:solidFill>
              </a:rPr>
              <a:t> hen</a:t>
            </a:r>
          </a:p>
        </p:txBody>
      </p:sp>
      <p:pic>
        <p:nvPicPr>
          <p:cNvPr id="9" name="Picture 8">
            <a:extLst>
              <a:ext uri="{FF2B5EF4-FFF2-40B4-BE49-F238E27FC236}">
                <a16:creationId xmlns:a16="http://schemas.microsoft.com/office/drawing/2014/main" id="{FC2C69FC-CDA0-4520-82E3-49650726D5C6}"/>
              </a:ext>
            </a:extLst>
          </p:cNvPr>
          <p:cNvPicPr>
            <a:picLocks noChangeAspect="1"/>
          </p:cNvPicPr>
          <p:nvPr/>
        </p:nvPicPr>
        <p:blipFill rotWithShape="1">
          <a:blip r:embed="rId2"/>
          <a:srcRect l="23125" t="32210" r="50703" b="39035"/>
          <a:stretch/>
        </p:blipFill>
        <p:spPr>
          <a:xfrm>
            <a:off x="2478024" y="2621466"/>
            <a:ext cx="5655707" cy="3495478"/>
          </a:xfrm>
          <a:prstGeom prst="rect">
            <a:avLst/>
          </a:prstGeom>
        </p:spPr>
      </p:pic>
      <p:sp>
        <p:nvSpPr>
          <p:cNvPr id="11" name="TextBox 10">
            <a:extLst>
              <a:ext uri="{FF2B5EF4-FFF2-40B4-BE49-F238E27FC236}">
                <a16:creationId xmlns:a16="http://schemas.microsoft.com/office/drawing/2014/main" id="{B11CF49B-06A2-42DF-A12F-2AF2005CBC3D}"/>
              </a:ext>
            </a:extLst>
          </p:cNvPr>
          <p:cNvSpPr txBox="1"/>
          <p:nvPr/>
        </p:nvSpPr>
        <p:spPr>
          <a:xfrm>
            <a:off x="7325010" y="6611779"/>
            <a:ext cx="4188333" cy="246221"/>
          </a:xfrm>
          <a:prstGeom prst="rect">
            <a:avLst/>
          </a:prstGeom>
          <a:noFill/>
        </p:spPr>
        <p:txBody>
          <a:bodyPr wrap="square" rtlCol="0">
            <a:spAutoFit/>
          </a:bodyPr>
          <a:lstStyle/>
          <a:p>
            <a:r>
              <a:rPr lang="en-US" sz="1000" b="0" i="1" dirty="0">
                <a:solidFill>
                  <a:schemeClr val="bg1">
                    <a:lumMod val="50000"/>
                  </a:schemeClr>
                </a:solidFill>
                <a:effectLst/>
                <a:latin typeface="+mj-lt"/>
              </a:rPr>
              <a:t>JAMA. </a:t>
            </a:r>
            <a:r>
              <a:rPr lang="en-US" sz="1000" b="0" i="0" dirty="0">
                <a:solidFill>
                  <a:schemeClr val="bg1">
                    <a:lumMod val="50000"/>
                  </a:schemeClr>
                </a:solidFill>
                <a:effectLst/>
                <a:latin typeface="+mj-lt"/>
              </a:rPr>
              <a:t>2021;325(24):2466-2479. doi:10.1001/jama.2021.7872</a:t>
            </a:r>
            <a:endParaRPr lang="en-US" sz="1000" dirty="0">
              <a:solidFill>
                <a:schemeClr val="bg1">
                  <a:lumMod val="50000"/>
                </a:schemeClr>
              </a:solidFill>
              <a:latin typeface="+mj-lt"/>
            </a:endParaRPr>
          </a:p>
        </p:txBody>
      </p:sp>
      <p:sp>
        <p:nvSpPr>
          <p:cNvPr id="2" name="TextBox 1">
            <a:extLst>
              <a:ext uri="{FF2B5EF4-FFF2-40B4-BE49-F238E27FC236}">
                <a16:creationId xmlns:a16="http://schemas.microsoft.com/office/drawing/2014/main" id="{B51FA375-EF03-4EAD-8CA8-B1C00BF14FCB}"/>
              </a:ext>
            </a:extLst>
          </p:cNvPr>
          <p:cNvSpPr txBox="1"/>
          <p:nvPr/>
        </p:nvSpPr>
        <p:spPr>
          <a:xfrm>
            <a:off x="1602486" y="1425035"/>
            <a:ext cx="9077706" cy="646331"/>
          </a:xfrm>
          <a:prstGeom prst="rect">
            <a:avLst/>
          </a:prstGeom>
          <a:noFill/>
        </p:spPr>
        <p:txBody>
          <a:bodyPr wrap="square" rtlCol="0">
            <a:spAutoFit/>
          </a:bodyPr>
          <a:lstStyle/>
          <a:p>
            <a:pPr marL="285750" indent="-285750">
              <a:buFont typeface="Arial" panose="020B0604020202020204" pitchFamily="34" charset="0"/>
              <a:buChar char="•"/>
            </a:pPr>
            <a:r>
              <a:rPr lang="en-US" dirty="0"/>
              <a:t>Meta-analysis, 20 RCT</a:t>
            </a:r>
          </a:p>
          <a:p>
            <a:pPr marL="285750" indent="-285750">
              <a:buFont typeface="Arial" panose="020B0604020202020204" pitchFamily="34" charset="0"/>
              <a:buChar char="•"/>
            </a:pPr>
            <a:r>
              <a:rPr lang="en-US" dirty="0"/>
              <a:t>LAMA + ICS/LABA </a:t>
            </a:r>
            <a:r>
              <a:rPr lang="en-US" dirty="0" err="1"/>
              <a:t>giảm</a:t>
            </a:r>
            <a:r>
              <a:rPr lang="en-US" dirty="0"/>
              <a:t> </a:t>
            </a:r>
            <a:r>
              <a:rPr lang="en-US" dirty="0" err="1"/>
              <a:t>nguy</a:t>
            </a:r>
            <a:r>
              <a:rPr lang="en-US" dirty="0"/>
              <a:t> </a:t>
            </a:r>
            <a:r>
              <a:rPr lang="en-US" dirty="0" err="1"/>
              <a:t>cơ</a:t>
            </a:r>
            <a:r>
              <a:rPr lang="en-US" dirty="0"/>
              <a:t> </a:t>
            </a:r>
            <a:r>
              <a:rPr lang="en-US" dirty="0" err="1"/>
              <a:t>đợt</a:t>
            </a:r>
            <a:r>
              <a:rPr lang="en-US" dirty="0"/>
              <a:t> </a:t>
            </a:r>
            <a:r>
              <a:rPr lang="en-US" dirty="0" err="1"/>
              <a:t>cấp</a:t>
            </a:r>
            <a:r>
              <a:rPr lang="en-US" dirty="0"/>
              <a:t> </a:t>
            </a:r>
            <a:r>
              <a:rPr lang="en-US" dirty="0" err="1"/>
              <a:t>nặng</a:t>
            </a:r>
            <a:r>
              <a:rPr lang="en-US" dirty="0"/>
              <a:t> HR 0.84 (95% Cl, 0.77-0.92)</a:t>
            </a:r>
          </a:p>
        </p:txBody>
      </p:sp>
      <p:sp>
        <p:nvSpPr>
          <p:cNvPr id="3" name="TextBox 2">
            <a:extLst>
              <a:ext uri="{FF2B5EF4-FFF2-40B4-BE49-F238E27FC236}">
                <a16:creationId xmlns:a16="http://schemas.microsoft.com/office/drawing/2014/main" id="{6540342F-6F97-4177-8C23-50E6AFC8B9D5}"/>
              </a:ext>
            </a:extLst>
          </p:cNvPr>
          <p:cNvSpPr txBox="1"/>
          <p:nvPr/>
        </p:nvSpPr>
        <p:spPr>
          <a:xfrm>
            <a:off x="2848285" y="6210473"/>
            <a:ext cx="7351776" cy="307777"/>
          </a:xfrm>
          <a:prstGeom prst="rect">
            <a:avLst/>
          </a:prstGeom>
          <a:noFill/>
        </p:spPr>
        <p:txBody>
          <a:bodyPr wrap="square" rtlCol="0">
            <a:spAutoFit/>
          </a:bodyPr>
          <a:lstStyle/>
          <a:p>
            <a:r>
              <a:rPr lang="en-US" sz="1400" dirty="0" err="1"/>
              <a:t>Đợt</a:t>
            </a:r>
            <a:r>
              <a:rPr lang="en-US" sz="1400" dirty="0"/>
              <a:t> </a:t>
            </a:r>
            <a:r>
              <a:rPr lang="en-US" sz="1400" dirty="0" err="1"/>
              <a:t>cấp</a:t>
            </a:r>
            <a:r>
              <a:rPr lang="en-US" sz="1400" dirty="0"/>
              <a:t> </a:t>
            </a:r>
            <a:r>
              <a:rPr lang="en-US" sz="1400" dirty="0" err="1"/>
              <a:t>nặng</a:t>
            </a:r>
            <a:r>
              <a:rPr lang="en-US" sz="1400" dirty="0"/>
              <a:t>: </a:t>
            </a:r>
            <a:r>
              <a:rPr lang="en-US" sz="1400" dirty="0" err="1"/>
              <a:t>cần</a:t>
            </a:r>
            <a:r>
              <a:rPr lang="en-US" sz="1400" dirty="0"/>
              <a:t> </a:t>
            </a:r>
            <a:r>
              <a:rPr lang="en-US" sz="1400" dirty="0" err="1"/>
              <a:t>dùng</a:t>
            </a:r>
            <a:r>
              <a:rPr lang="en-US" sz="1400" dirty="0"/>
              <a:t> steroid </a:t>
            </a:r>
            <a:r>
              <a:rPr lang="en-US" sz="1400" dirty="0" err="1"/>
              <a:t>toàn</a:t>
            </a:r>
            <a:r>
              <a:rPr lang="en-US" sz="1400" dirty="0"/>
              <a:t> </a:t>
            </a:r>
            <a:r>
              <a:rPr lang="en-US" sz="1400" dirty="0" err="1"/>
              <a:t>thân</a:t>
            </a:r>
            <a:r>
              <a:rPr lang="en-US" sz="1400" dirty="0"/>
              <a:t> ≥ 3 </a:t>
            </a:r>
            <a:r>
              <a:rPr lang="en-US" sz="1400" dirty="0" err="1"/>
              <a:t>ngày</a:t>
            </a:r>
            <a:r>
              <a:rPr lang="en-US" sz="1400" dirty="0"/>
              <a:t>, </a:t>
            </a:r>
            <a:r>
              <a:rPr lang="en-US" sz="1400" dirty="0" err="1"/>
              <a:t>cần</a:t>
            </a:r>
            <a:r>
              <a:rPr lang="en-US" sz="1400" dirty="0"/>
              <a:t> </a:t>
            </a:r>
            <a:r>
              <a:rPr lang="en-US" sz="1400" dirty="0" err="1"/>
              <a:t>nhập</a:t>
            </a:r>
            <a:r>
              <a:rPr lang="en-US" sz="1400" dirty="0"/>
              <a:t> </a:t>
            </a:r>
            <a:r>
              <a:rPr lang="en-US" sz="1400" dirty="0" err="1"/>
              <a:t>viện</a:t>
            </a:r>
            <a:r>
              <a:rPr lang="en-US" sz="1400" dirty="0"/>
              <a:t>, ICU </a:t>
            </a:r>
            <a:r>
              <a:rPr lang="en-US" sz="1400" dirty="0" err="1"/>
              <a:t>hoặc</a:t>
            </a:r>
            <a:r>
              <a:rPr lang="en-US" sz="1400" dirty="0"/>
              <a:t> </a:t>
            </a:r>
            <a:r>
              <a:rPr lang="en-US" sz="1400" dirty="0" err="1"/>
              <a:t>cấp</a:t>
            </a:r>
            <a:r>
              <a:rPr lang="en-US" sz="1400" dirty="0"/>
              <a:t> </a:t>
            </a:r>
            <a:r>
              <a:rPr lang="en-US" sz="1400" dirty="0" err="1"/>
              <a:t>cứu</a:t>
            </a:r>
            <a:endParaRPr lang="en-US" sz="1400" dirty="0"/>
          </a:p>
        </p:txBody>
      </p:sp>
      <p:sp>
        <p:nvSpPr>
          <p:cNvPr id="5" name="TextBox 4">
            <a:extLst>
              <a:ext uri="{FF2B5EF4-FFF2-40B4-BE49-F238E27FC236}">
                <a16:creationId xmlns:a16="http://schemas.microsoft.com/office/drawing/2014/main" id="{EE95810A-C5BF-46F7-91B5-8D01C7C3B9CD}"/>
              </a:ext>
            </a:extLst>
          </p:cNvPr>
          <p:cNvSpPr txBox="1"/>
          <p:nvPr/>
        </p:nvSpPr>
        <p:spPr>
          <a:xfrm>
            <a:off x="3919347" y="2205370"/>
            <a:ext cx="4443984" cy="369332"/>
          </a:xfrm>
          <a:prstGeom prst="rect">
            <a:avLst/>
          </a:prstGeom>
          <a:noFill/>
        </p:spPr>
        <p:txBody>
          <a:bodyPr wrap="square" rtlCol="0">
            <a:spAutoFit/>
          </a:bodyPr>
          <a:lstStyle/>
          <a:p>
            <a:r>
              <a:rPr lang="en-US" b="1" dirty="0" err="1"/>
              <a:t>Thời</a:t>
            </a:r>
            <a:r>
              <a:rPr lang="en-US" b="1" dirty="0"/>
              <a:t> </a:t>
            </a:r>
            <a:r>
              <a:rPr lang="en-US" b="1" dirty="0" err="1"/>
              <a:t>gian</a:t>
            </a:r>
            <a:r>
              <a:rPr lang="en-US" b="1" dirty="0"/>
              <a:t> </a:t>
            </a:r>
            <a:r>
              <a:rPr lang="en-US" b="1" dirty="0" err="1"/>
              <a:t>đến</a:t>
            </a:r>
            <a:r>
              <a:rPr lang="en-US" b="1" dirty="0"/>
              <a:t> </a:t>
            </a:r>
            <a:r>
              <a:rPr lang="en-US" b="1" dirty="0" err="1"/>
              <a:t>đợt</a:t>
            </a:r>
            <a:r>
              <a:rPr lang="en-US" b="1" dirty="0"/>
              <a:t> </a:t>
            </a:r>
            <a:r>
              <a:rPr lang="en-US" b="1" dirty="0" err="1"/>
              <a:t>cấp</a:t>
            </a:r>
            <a:r>
              <a:rPr lang="en-US" b="1" dirty="0"/>
              <a:t> </a:t>
            </a:r>
            <a:r>
              <a:rPr lang="en-US" b="1" dirty="0" err="1"/>
              <a:t>nặng</a:t>
            </a:r>
            <a:r>
              <a:rPr lang="en-US" b="1" dirty="0"/>
              <a:t> </a:t>
            </a:r>
            <a:r>
              <a:rPr lang="en-US" b="1" dirty="0" err="1"/>
              <a:t>đầu</a:t>
            </a:r>
            <a:r>
              <a:rPr lang="en-US" b="1" dirty="0"/>
              <a:t> </a:t>
            </a:r>
            <a:r>
              <a:rPr lang="en-US" b="1" dirty="0" err="1"/>
              <a:t>tiên</a:t>
            </a:r>
            <a:endParaRPr lang="en-US" b="1" dirty="0"/>
          </a:p>
        </p:txBody>
      </p:sp>
      <p:sp>
        <p:nvSpPr>
          <p:cNvPr id="13" name="Rechteck">
            <a:extLst>
              <a:ext uri="{FF2B5EF4-FFF2-40B4-BE49-F238E27FC236}">
                <a16:creationId xmlns:a16="http://schemas.microsoft.com/office/drawing/2014/main" id="{9FC16132-0006-4A07-8F85-7F4341D23379}"/>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14" name="GOLD® 2020">
            <a:extLst>
              <a:ext uri="{FF2B5EF4-FFF2-40B4-BE49-F238E27FC236}">
                <a16:creationId xmlns:a16="http://schemas.microsoft.com/office/drawing/2014/main" id="{9DD051E9-1DBE-4656-8775-185F56B0F635}"/>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Tree>
    <p:extLst>
      <p:ext uri="{BB962C8B-B14F-4D97-AF65-F5344CB8AC3E}">
        <p14:creationId xmlns:p14="http://schemas.microsoft.com/office/powerpoint/2010/main" val="2112232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laceholder 1"/>
          <p:cNvSpPr txBox="1">
            <a:spLocks/>
          </p:cNvSpPr>
          <p:nvPr/>
        </p:nvSpPr>
        <p:spPr>
          <a:xfrm>
            <a:off x="2246109" y="1092073"/>
            <a:ext cx="7704418" cy="732488"/>
          </a:xfrm>
          <a:prstGeom prst="rect">
            <a:avLst/>
          </a:prstGeom>
        </p:spPr>
        <p:txBody>
          <a:bodyPr vert="horz" lIns="68580" tIns="34290" rIns="68580" bIns="34290" rtlCol="0" anchor="b" anchorCtr="0">
            <a:noAutofit/>
          </a:bodyPr>
          <a:lstStyle>
            <a:lvl1pPr algn="l" defTabSz="914400" rtl="0" eaLnBrk="1" latinLnBrk="0" hangingPunct="1">
              <a:lnSpc>
                <a:spcPts val="2500"/>
              </a:lnSpc>
              <a:spcBef>
                <a:spcPct val="0"/>
              </a:spcBef>
              <a:buNone/>
              <a:defRPr sz="2400" b="1" kern="1200">
                <a:solidFill>
                  <a:schemeClr val="bg1"/>
                </a:solidFill>
                <a:latin typeface="Century Gothic" pitchFamily="34" charset="0"/>
                <a:ea typeface="+mj-ea"/>
                <a:cs typeface="Century Gothic" pitchFamily="34" charset="0"/>
              </a:defRPr>
            </a:lvl1pPr>
          </a:lstStyle>
          <a:p>
            <a:pPr marL="0" marR="0" lvl="0" indent="0" algn="ctr" defTabSz="685800" rtl="0" eaLnBrk="1" fontAlgn="auto" latinLnBrk="0" hangingPunct="1">
              <a:lnSpc>
                <a:spcPct val="15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 name="Group 1"/>
          <p:cNvGrpSpPr/>
          <p:nvPr/>
        </p:nvGrpSpPr>
        <p:grpSpPr>
          <a:xfrm>
            <a:off x="7244376" y="1770329"/>
            <a:ext cx="1194820" cy="1195363"/>
            <a:chOff x="7615803" y="359011"/>
            <a:chExt cx="1708726" cy="1709502"/>
          </a:xfrm>
        </p:grpSpPr>
        <p:grpSp>
          <p:nvGrpSpPr>
            <p:cNvPr id="3" name="Group 2"/>
            <p:cNvGrpSpPr/>
            <p:nvPr/>
          </p:nvGrpSpPr>
          <p:grpSpPr>
            <a:xfrm>
              <a:off x="7615803" y="359011"/>
              <a:ext cx="1708726" cy="1709502"/>
              <a:chOff x="5704661" y="1203598"/>
              <a:chExt cx="2252927" cy="2253953"/>
            </a:xfrm>
          </p:grpSpPr>
          <p:sp>
            <p:nvSpPr>
              <p:cNvPr id="5" name="Oval 4"/>
              <p:cNvSpPr/>
              <p:nvPr>
                <p:custDataLst>
                  <p:tags r:id="rId1"/>
                </p:custDataLst>
              </p:nvPr>
            </p:nvSpPr>
            <p:spPr bwMode="auto">
              <a:xfrm>
                <a:off x="5704661" y="1203598"/>
                <a:ext cx="2252927" cy="2253953"/>
              </a:xfrm>
              <a:prstGeom prst="ellipse">
                <a:avLst/>
              </a:prstGeom>
              <a:gradFill flip="none" rotWithShape="1">
                <a:gsLst>
                  <a:gs pos="0">
                    <a:srgbClr val="E46C0A"/>
                  </a:gs>
                  <a:gs pos="50000">
                    <a:srgbClr val="E46C0A">
                      <a:alpha val="95000"/>
                    </a:srgbClr>
                  </a:gs>
                  <a:gs pos="100000">
                    <a:sysClr val="window" lastClr="FFFFFF"/>
                  </a:gs>
                </a:gsLst>
                <a:path path="circle">
                  <a:fillToRect l="100000" t="100000"/>
                </a:path>
                <a:tileRect r="-100000" b="-100000"/>
              </a:gradFill>
              <a:ln w="12700" cap="flat" cmpd="sng" algn="ctr">
                <a:noFill/>
                <a:prstDash val="solid"/>
                <a:miter lim="800000"/>
                <a:headEnd type="none" w="med" len="med"/>
                <a:tailEnd type="none" w="med" len="med"/>
              </a:ln>
              <a:effectLst/>
            </p:spPr>
            <p:txBody>
              <a:bodyPr lIns="0" tIns="0" rIns="0" bIns="0" anchor="ctr" anchorCtr="0"/>
              <a:lstStyle/>
              <a:p>
                <a:pPr marL="0" marR="0" lvl="0" indent="0" algn="ctr" defTabSz="685800" rtl="0" eaLnBrk="1" fontAlgn="auto" latinLnBrk="0" hangingPunct="1">
                  <a:lnSpc>
                    <a:spcPct val="100000"/>
                  </a:lnSpc>
                  <a:spcBef>
                    <a:spcPts val="150"/>
                  </a:spcBef>
                  <a:spcAft>
                    <a:spcPts val="0"/>
                  </a:spcAft>
                  <a:buClr>
                    <a:srgbClr val="080808"/>
                  </a:buClr>
                  <a:buSzPct val="100000"/>
                  <a:buFontTx/>
                  <a:buNone/>
                  <a:tabLst/>
                  <a:defRPr/>
                </a:pPr>
                <a:endParaRPr kumimoji="0" lang="en-GB" sz="800" b="0" i="0" u="none" strike="noStrike" kern="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Oval 5"/>
              <p:cNvSpPr/>
              <p:nvPr>
                <p:custDataLst>
                  <p:tags r:id="rId2"/>
                </p:custDataLst>
              </p:nvPr>
            </p:nvSpPr>
            <p:spPr bwMode="auto">
              <a:xfrm>
                <a:off x="5840024" y="1339022"/>
                <a:ext cx="1982201" cy="1983104"/>
              </a:xfrm>
              <a:prstGeom prst="ellipse">
                <a:avLst/>
              </a:prstGeom>
              <a:solidFill>
                <a:srgbClr val="E46C0A"/>
              </a:solidFill>
              <a:ln w="19050" cap="flat" cmpd="sng" algn="ctr">
                <a:solidFill>
                  <a:sysClr val="window" lastClr="FFFFFF"/>
                </a:solidFill>
                <a:prstDash val="solid"/>
                <a:miter lim="800000"/>
                <a:headEnd type="none" w="med" len="med"/>
                <a:tailEnd type="none" w="med" len="med"/>
              </a:ln>
              <a:effectLst>
                <a:innerShdw blurRad="63500" dist="50800" dir="13500000">
                  <a:prstClr val="black">
                    <a:alpha val="30000"/>
                  </a:prstClr>
                </a:innerShdw>
              </a:effectLst>
            </p:spPr>
            <p:txBody>
              <a:bodyPr lIns="0" tIns="0" rIns="0" bIns="0" anchor="ctr" anchorCtr="0"/>
              <a:lstStyle/>
              <a:p>
                <a:pPr marL="0" marR="0" lvl="0" indent="0" algn="ctr" defTabSz="685800" rtl="0" eaLnBrk="1" fontAlgn="auto" latinLnBrk="0" hangingPunct="1">
                  <a:lnSpc>
                    <a:spcPct val="100000"/>
                  </a:lnSpc>
                  <a:spcBef>
                    <a:spcPts val="450"/>
                  </a:spcBef>
                  <a:spcAft>
                    <a:spcPts val="450"/>
                  </a:spcAft>
                  <a:buClrTx/>
                  <a:buSzTx/>
                  <a:buFontTx/>
                  <a:buNone/>
                  <a:tabLst/>
                  <a:defRPr/>
                </a:pPr>
                <a:endParaRPr kumimoji="0" lang="en-GB" sz="8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 name="Rectangle 3"/>
            <p:cNvSpPr/>
            <p:nvPr/>
          </p:nvSpPr>
          <p:spPr>
            <a:xfrm>
              <a:off x="7638112" y="680320"/>
              <a:ext cx="1674440" cy="1077218"/>
            </a:xfrm>
            <a:prstGeom prst="rect">
              <a:avLst/>
            </a:prstGeom>
          </p:spPr>
          <p:txBody>
            <a:bodyPr wrap="square" anchor="ctr" anchorCtr="0">
              <a:noAutofit/>
            </a:bodyPr>
            <a:lstStyle/>
            <a:p>
              <a:pPr marL="0" marR="0" lvl="0" indent="0" algn="ctr" defTabSz="685800" rtl="0" eaLnBrk="1" fontAlgn="base" latinLnBrk="0" hangingPunct="1">
                <a:lnSpc>
                  <a:spcPct val="100000"/>
                </a:lnSpc>
                <a:spcBef>
                  <a:spcPts val="450"/>
                </a:spcBef>
                <a:spcAft>
                  <a:spcPts val="450"/>
                </a:spcAft>
                <a:buClrTx/>
                <a:buSzTx/>
                <a:buFontTx/>
                <a:buNone/>
                <a:tabLst/>
                <a:defRPr/>
              </a:pPr>
              <a:r>
                <a:rPr kumimoji="0" lang="en-GB" sz="24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Giảm</a:t>
              </a:r>
              <a:b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31%</a:t>
              </a:r>
            </a:p>
          </p:txBody>
        </p:sp>
      </p:grpSp>
      <p:grpSp>
        <p:nvGrpSpPr>
          <p:cNvPr id="7" name="Group 6"/>
          <p:cNvGrpSpPr/>
          <p:nvPr/>
        </p:nvGrpSpPr>
        <p:grpSpPr>
          <a:xfrm>
            <a:off x="2096687" y="2361338"/>
            <a:ext cx="6801152" cy="2836526"/>
            <a:chOff x="4202841" y="585037"/>
            <a:chExt cx="6134974" cy="2456266"/>
          </a:xfrm>
        </p:grpSpPr>
        <p:sp>
          <p:nvSpPr>
            <p:cNvPr id="8" name="Rounded Rectangle 7"/>
            <p:cNvSpPr/>
            <p:nvPr/>
          </p:nvSpPr>
          <p:spPr>
            <a:xfrm>
              <a:off x="4210259" y="2512092"/>
              <a:ext cx="6119447" cy="246182"/>
            </a:xfrm>
            <a:prstGeom prst="roundRect">
              <a:avLst/>
            </a:prstGeom>
            <a:noFill/>
            <a:ln w="9525" cap="flat" cmpd="sng" algn="ctr">
              <a:solidFill>
                <a:srgbClr val="839FA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4210259" y="2795121"/>
              <a:ext cx="6119447" cy="246182"/>
            </a:xfrm>
            <a:prstGeom prst="roundRect">
              <a:avLst/>
            </a:prstGeom>
            <a:noFill/>
            <a:ln w="9525" cap="flat" cmpd="sng" algn="ctr">
              <a:solidFill>
                <a:srgbClr val="839FA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p:cNvGrpSpPr/>
            <p:nvPr/>
          </p:nvGrpSpPr>
          <p:grpSpPr>
            <a:xfrm>
              <a:off x="5100721" y="1521649"/>
              <a:ext cx="5216703" cy="757296"/>
              <a:chOff x="1804987" y="3629026"/>
              <a:chExt cx="6638926" cy="1393050"/>
            </a:xfrm>
          </p:grpSpPr>
          <p:grpSp>
            <p:nvGrpSpPr>
              <p:cNvPr id="104" name="Group 103"/>
              <p:cNvGrpSpPr/>
              <p:nvPr/>
            </p:nvGrpSpPr>
            <p:grpSpPr>
              <a:xfrm>
                <a:off x="1804987" y="3702859"/>
                <a:ext cx="5810249" cy="1319217"/>
                <a:chOff x="1804988" y="3702844"/>
                <a:chExt cx="5810250" cy="1319212"/>
              </a:xfrm>
            </p:grpSpPr>
            <p:grpSp>
              <p:nvGrpSpPr>
                <p:cNvPr id="106" name="Group 105"/>
                <p:cNvGrpSpPr/>
                <p:nvPr/>
              </p:nvGrpSpPr>
              <p:grpSpPr>
                <a:xfrm>
                  <a:off x="1804988" y="3971925"/>
                  <a:ext cx="3964781" cy="1050131"/>
                  <a:chOff x="1804988" y="3971925"/>
                  <a:chExt cx="3964781" cy="1050131"/>
                </a:xfrm>
              </p:grpSpPr>
              <p:grpSp>
                <p:nvGrpSpPr>
                  <p:cNvPr id="108" name="Group 107"/>
                  <p:cNvGrpSpPr/>
                  <p:nvPr/>
                </p:nvGrpSpPr>
                <p:grpSpPr>
                  <a:xfrm>
                    <a:off x="1804988" y="4379119"/>
                    <a:ext cx="1585912" cy="642937"/>
                    <a:chOff x="1804988" y="4379119"/>
                    <a:chExt cx="1585912" cy="642937"/>
                  </a:xfrm>
                </p:grpSpPr>
                <p:grpSp>
                  <p:nvGrpSpPr>
                    <p:cNvPr id="110" name="Group 109"/>
                    <p:cNvGrpSpPr/>
                    <p:nvPr/>
                  </p:nvGrpSpPr>
                  <p:grpSpPr>
                    <a:xfrm>
                      <a:off x="1804988" y="4457700"/>
                      <a:ext cx="1195387" cy="564356"/>
                      <a:chOff x="1804988" y="4457700"/>
                      <a:chExt cx="1195387" cy="564356"/>
                    </a:xfrm>
                  </p:grpSpPr>
                  <p:sp>
                    <p:nvSpPr>
                      <p:cNvPr id="112" name="Freeform 111"/>
                      <p:cNvSpPr/>
                      <p:nvPr/>
                    </p:nvSpPr>
                    <p:spPr bwMode="auto">
                      <a:xfrm>
                        <a:off x="1804988" y="4617244"/>
                        <a:ext cx="745331" cy="404812"/>
                      </a:xfrm>
                      <a:custGeom>
                        <a:avLst/>
                        <a:gdLst>
                          <a:gd name="connsiteX0" fmla="*/ 0 w 745331"/>
                          <a:gd name="connsiteY0" fmla="*/ 402431 h 404812"/>
                          <a:gd name="connsiteX1" fmla="*/ 54768 w 745331"/>
                          <a:gd name="connsiteY1" fmla="*/ 404812 h 404812"/>
                          <a:gd name="connsiteX2" fmla="*/ 54768 w 745331"/>
                          <a:gd name="connsiteY2" fmla="*/ 371475 h 404812"/>
                          <a:gd name="connsiteX3" fmla="*/ 66675 w 745331"/>
                          <a:gd name="connsiteY3" fmla="*/ 371475 h 404812"/>
                          <a:gd name="connsiteX4" fmla="*/ 66675 w 745331"/>
                          <a:gd name="connsiteY4" fmla="*/ 350044 h 404812"/>
                          <a:gd name="connsiteX5" fmla="*/ 85725 w 745331"/>
                          <a:gd name="connsiteY5" fmla="*/ 350044 h 404812"/>
                          <a:gd name="connsiteX6" fmla="*/ 97631 w 745331"/>
                          <a:gd name="connsiteY6" fmla="*/ 338138 h 404812"/>
                          <a:gd name="connsiteX7" fmla="*/ 114300 w 745331"/>
                          <a:gd name="connsiteY7" fmla="*/ 338138 h 404812"/>
                          <a:gd name="connsiteX8" fmla="*/ 114300 w 745331"/>
                          <a:gd name="connsiteY8" fmla="*/ 307181 h 404812"/>
                          <a:gd name="connsiteX9" fmla="*/ 130968 w 745331"/>
                          <a:gd name="connsiteY9" fmla="*/ 307181 h 404812"/>
                          <a:gd name="connsiteX10" fmla="*/ 130968 w 745331"/>
                          <a:gd name="connsiteY10" fmla="*/ 300037 h 404812"/>
                          <a:gd name="connsiteX11" fmla="*/ 135730 w 745331"/>
                          <a:gd name="connsiteY11" fmla="*/ 295275 h 404812"/>
                          <a:gd name="connsiteX12" fmla="*/ 142875 w 745331"/>
                          <a:gd name="connsiteY12" fmla="*/ 288130 h 404812"/>
                          <a:gd name="connsiteX13" fmla="*/ 159543 w 745331"/>
                          <a:gd name="connsiteY13" fmla="*/ 288130 h 404812"/>
                          <a:gd name="connsiteX14" fmla="*/ 159543 w 745331"/>
                          <a:gd name="connsiteY14" fmla="*/ 266700 h 404812"/>
                          <a:gd name="connsiteX15" fmla="*/ 202406 w 745331"/>
                          <a:gd name="connsiteY15" fmla="*/ 266700 h 404812"/>
                          <a:gd name="connsiteX16" fmla="*/ 202406 w 745331"/>
                          <a:gd name="connsiteY16" fmla="*/ 240506 h 404812"/>
                          <a:gd name="connsiteX17" fmla="*/ 235743 w 745331"/>
                          <a:gd name="connsiteY17" fmla="*/ 240506 h 404812"/>
                          <a:gd name="connsiteX18" fmla="*/ 235743 w 745331"/>
                          <a:gd name="connsiteY18" fmla="*/ 228600 h 404812"/>
                          <a:gd name="connsiteX19" fmla="*/ 250031 w 745331"/>
                          <a:gd name="connsiteY19" fmla="*/ 228600 h 404812"/>
                          <a:gd name="connsiteX20" fmla="*/ 259556 w 745331"/>
                          <a:gd name="connsiteY20" fmla="*/ 219075 h 404812"/>
                          <a:gd name="connsiteX21" fmla="*/ 259556 w 745331"/>
                          <a:gd name="connsiteY21" fmla="*/ 204787 h 404812"/>
                          <a:gd name="connsiteX22" fmla="*/ 288131 w 745331"/>
                          <a:gd name="connsiteY22" fmla="*/ 204787 h 404812"/>
                          <a:gd name="connsiteX23" fmla="*/ 288131 w 745331"/>
                          <a:gd name="connsiteY23" fmla="*/ 188119 h 404812"/>
                          <a:gd name="connsiteX24" fmla="*/ 326231 w 745331"/>
                          <a:gd name="connsiteY24" fmla="*/ 188119 h 404812"/>
                          <a:gd name="connsiteX25" fmla="*/ 326231 w 745331"/>
                          <a:gd name="connsiteY25" fmla="*/ 180975 h 404812"/>
                          <a:gd name="connsiteX26" fmla="*/ 345281 w 745331"/>
                          <a:gd name="connsiteY26" fmla="*/ 180975 h 404812"/>
                          <a:gd name="connsiteX27" fmla="*/ 345281 w 745331"/>
                          <a:gd name="connsiteY27" fmla="*/ 164306 h 404812"/>
                          <a:gd name="connsiteX28" fmla="*/ 371475 w 745331"/>
                          <a:gd name="connsiteY28" fmla="*/ 164306 h 404812"/>
                          <a:gd name="connsiteX29" fmla="*/ 371475 w 745331"/>
                          <a:gd name="connsiteY29" fmla="*/ 147637 h 404812"/>
                          <a:gd name="connsiteX30" fmla="*/ 400050 w 745331"/>
                          <a:gd name="connsiteY30" fmla="*/ 147637 h 404812"/>
                          <a:gd name="connsiteX31" fmla="*/ 411956 w 745331"/>
                          <a:gd name="connsiteY31" fmla="*/ 135731 h 404812"/>
                          <a:gd name="connsiteX32" fmla="*/ 431006 w 745331"/>
                          <a:gd name="connsiteY32" fmla="*/ 135731 h 404812"/>
                          <a:gd name="connsiteX33" fmla="*/ 447675 w 745331"/>
                          <a:gd name="connsiteY33" fmla="*/ 119062 h 404812"/>
                          <a:gd name="connsiteX34" fmla="*/ 469106 w 745331"/>
                          <a:gd name="connsiteY34" fmla="*/ 119062 h 404812"/>
                          <a:gd name="connsiteX35" fmla="*/ 469106 w 745331"/>
                          <a:gd name="connsiteY35" fmla="*/ 119062 h 404812"/>
                          <a:gd name="connsiteX36" fmla="*/ 500062 w 745331"/>
                          <a:gd name="connsiteY36" fmla="*/ 119062 h 404812"/>
                          <a:gd name="connsiteX37" fmla="*/ 500062 w 745331"/>
                          <a:gd name="connsiteY37" fmla="*/ 83344 h 404812"/>
                          <a:gd name="connsiteX38" fmla="*/ 511968 w 745331"/>
                          <a:gd name="connsiteY38" fmla="*/ 83344 h 404812"/>
                          <a:gd name="connsiteX39" fmla="*/ 511968 w 745331"/>
                          <a:gd name="connsiteY39" fmla="*/ 69056 h 404812"/>
                          <a:gd name="connsiteX40" fmla="*/ 550068 w 745331"/>
                          <a:gd name="connsiteY40" fmla="*/ 69056 h 404812"/>
                          <a:gd name="connsiteX41" fmla="*/ 552450 w 745331"/>
                          <a:gd name="connsiteY41" fmla="*/ 66674 h 404812"/>
                          <a:gd name="connsiteX42" fmla="*/ 578643 w 745331"/>
                          <a:gd name="connsiteY42" fmla="*/ 66674 h 404812"/>
                          <a:gd name="connsiteX43" fmla="*/ 578643 w 745331"/>
                          <a:gd name="connsiteY43" fmla="*/ 47625 h 404812"/>
                          <a:gd name="connsiteX44" fmla="*/ 595312 w 745331"/>
                          <a:gd name="connsiteY44" fmla="*/ 47625 h 404812"/>
                          <a:gd name="connsiteX45" fmla="*/ 602456 w 745331"/>
                          <a:gd name="connsiteY45" fmla="*/ 40481 h 404812"/>
                          <a:gd name="connsiteX46" fmla="*/ 671512 w 745331"/>
                          <a:gd name="connsiteY46" fmla="*/ 40481 h 404812"/>
                          <a:gd name="connsiteX47" fmla="*/ 678656 w 745331"/>
                          <a:gd name="connsiteY47" fmla="*/ 33337 h 404812"/>
                          <a:gd name="connsiteX48" fmla="*/ 707231 w 745331"/>
                          <a:gd name="connsiteY48" fmla="*/ 33337 h 404812"/>
                          <a:gd name="connsiteX49" fmla="*/ 707231 w 745331"/>
                          <a:gd name="connsiteY49" fmla="*/ 14287 h 404812"/>
                          <a:gd name="connsiteX50" fmla="*/ 745331 w 745331"/>
                          <a:gd name="connsiteY50" fmla="*/ 14287 h 404812"/>
                          <a:gd name="connsiteX51" fmla="*/ 745331 w 745331"/>
                          <a:gd name="connsiteY51" fmla="*/ 0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45331" h="404812">
                            <a:moveTo>
                              <a:pt x="0" y="402431"/>
                            </a:moveTo>
                            <a:lnTo>
                              <a:pt x="54768" y="404812"/>
                            </a:lnTo>
                            <a:lnTo>
                              <a:pt x="54768" y="371475"/>
                            </a:lnTo>
                            <a:lnTo>
                              <a:pt x="66675" y="371475"/>
                            </a:lnTo>
                            <a:lnTo>
                              <a:pt x="66675" y="350044"/>
                            </a:lnTo>
                            <a:lnTo>
                              <a:pt x="85725" y="350044"/>
                            </a:lnTo>
                            <a:lnTo>
                              <a:pt x="97631" y="338138"/>
                            </a:lnTo>
                            <a:lnTo>
                              <a:pt x="114300" y="338138"/>
                            </a:lnTo>
                            <a:lnTo>
                              <a:pt x="114300" y="307181"/>
                            </a:lnTo>
                            <a:lnTo>
                              <a:pt x="130968" y="307181"/>
                            </a:lnTo>
                            <a:lnTo>
                              <a:pt x="130968" y="300037"/>
                            </a:lnTo>
                            <a:lnTo>
                              <a:pt x="135730" y="295275"/>
                            </a:lnTo>
                            <a:lnTo>
                              <a:pt x="142875" y="288130"/>
                            </a:lnTo>
                            <a:lnTo>
                              <a:pt x="159543" y="288130"/>
                            </a:lnTo>
                            <a:lnTo>
                              <a:pt x="159543" y="266700"/>
                            </a:lnTo>
                            <a:lnTo>
                              <a:pt x="202406" y="266700"/>
                            </a:lnTo>
                            <a:lnTo>
                              <a:pt x="202406" y="240506"/>
                            </a:lnTo>
                            <a:lnTo>
                              <a:pt x="235743" y="240506"/>
                            </a:lnTo>
                            <a:lnTo>
                              <a:pt x="235743" y="228600"/>
                            </a:lnTo>
                            <a:lnTo>
                              <a:pt x="250031" y="228600"/>
                            </a:lnTo>
                            <a:lnTo>
                              <a:pt x="259556" y="219075"/>
                            </a:lnTo>
                            <a:lnTo>
                              <a:pt x="259556" y="204787"/>
                            </a:lnTo>
                            <a:lnTo>
                              <a:pt x="288131" y="204787"/>
                            </a:lnTo>
                            <a:lnTo>
                              <a:pt x="288131" y="188119"/>
                            </a:lnTo>
                            <a:lnTo>
                              <a:pt x="326231" y="188119"/>
                            </a:lnTo>
                            <a:lnTo>
                              <a:pt x="326231" y="180975"/>
                            </a:lnTo>
                            <a:lnTo>
                              <a:pt x="345281" y="180975"/>
                            </a:lnTo>
                            <a:lnTo>
                              <a:pt x="345281" y="164306"/>
                            </a:lnTo>
                            <a:lnTo>
                              <a:pt x="371475" y="164306"/>
                            </a:lnTo>
                            <a:lnTo>
                              <a:pt x="371475" y="147637"/>
                            </a:lnTo>
                            <a:lnTo>
                              <a:pt x="400050" y="147637"/>
                            </a:lnTo>
                            <a:lnTo>
                              <a:pt x="411956" y="135731"/>
                            </a:lnTo>
                            <a:lnTo>
                              <a:pt x="431006" y="135731"/>
                            </a:lnTo>
                            <a:lnTo>
                              <a:pt x="447675" y="119062"/>
                            </a:lnTo>
                            <a:lnTo>
                              <a:pt x="469106" y="119062"/>
                            </a:lnTo>
                            <a:lnTo>
                              <a:pt x="469106" y="119062"/>
                            </a:lnTo>
                            <a:lnTo>
                              <a:pt x="500062" y="119062"/>
                            </a:lnTo>
                            <a:lnTo>
                              <a:pt x="500062" y="83344"/>
                            </a:lnTo>
                            <a:lnTo>
                              <a:pt x="511968" y="83344"/>
                            </a:lnTo>
                            <a:lnTo>
                              <a:pt x="511968" y="69056"/>
                            </a:lnTo>
                            <a:lnTo>
                              <a:pt x="550068" y="69056"/>
                            </a:lnTo>
                            <a:lnTo>
                              <a:pt x="552450" y="66674"/>
                            </a:lnTo>
                            <a:lnTo>
                              <a:pt x="578643" y="66674"/>
                            </a:lnTo>
                            <a:lnTo>
                              <a:pt x="578643" y="47625"/>
                            </a:lnTo>
                            <a:lnTo>
                              <a:pt x="595312" y="47625"/>
                            </a:lnTo>
                            <a:lnTo>
                              <a:pt x="602456" y="40481"/>
                            </a:lnTo>
                            <a:lnTo>
                              <a:pt x="671512" y="40481"/>
                            </a:lnTo>
                            <a:lnTo>
                              <a:pt x="678656" y="33337"/>
                            </a:lnTo>
                            <a:lnTo>
                              <a:pt x="707231" y="33337"/>
                            </a:lnTo>
                            <a:lnTo>
                              <a:pt x="707231" y="14287"/>
                            </a:lnTo>
                            <a:lnTo>
                              <a:pt x="745331" y="14287"/>
                            </a:lnTo>
                            <a:lnTo>
                              <a:pt x="745331" y="0"/>
                            </a:lnTo>
                          </a:path>
                        </a:pathLst>
                      </a:custGeom>
                      <a:noFill/>
                      <a:ln w="28575" cap="flat" cmpd="sng" algn="ctr">
                        <a:solidFill>
                          <a:srgbClr val="006068"/>
                        </a:solidFill>
                        <a:prstDash val="solid"/>
                        <a:round/>
                        <a:headEnd type="none" w="med" len="med"/>
                        <a:tailEnd type="none" w="med" len="me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3" name="Freeform 112"/>
                      <p:cNvSpPr/>
                      <p:nvPr/>
                    </p:nvSpPr>
                    <p:spPr bwMode="auto">
                      <a:xfrm>
                        <a:off x="2547938" y="4457700"/>
                        <a:ext cx="452437" cy="157163"/>
                      </a:xfrm>
                      <a:custGeom>
                        <a:avLst/>
                        <a:gdLst>
                          <a:gd name="connsiteX0" fmla="*/ 0 w 452437"/>
                          <a:gd name="connsiteY0" fmla="*/ 157163 h 157163"/>
                          <a:gd name="connsiteX1" fmla="*/ 50006 w 452437"/>
                          <a:gd name="connsiteY1" fmla="*/ 157163 h 157163"/>
                          <a:gd name="connsiteX2" fmla="*/ 50006 w 452437"/>
                          <a:gd name="connsiteY2" fmla="*/ 123825 h 157163"/>
                          <a:gd name="connsiteX3" fmla="*/ 71437 w 452437"/>
                          <a:gd name="connsiteY3" fmla="*/ 123825 h 157163"/>
                          <a:gd name="connsiteX4" fmla="*/ 71437 w 452437"/>
                          <a:gd name="connsiteY4" fmla="*/ 123825 h 157163"/>
                          <a:gd name="connsiteX5" fmla="*/ 85724 w 452437"/>
                          <a:gd name="connsiteY5" fmla="*/ 109538 h 157163"/>
                          <a:gd name="connsiteX6" fmla="*/ 97631 w 452437"/>
                          <a:gd name="connsiteY6" fmla="*/ 97631 h 157163"/>
                          <a:gd name="connsiteX7" fmla="*/ 126206 w 452437"/>
                          <a:gd name="connsiteY7" fmla="*/ 97631 h 157163"/>
                          <a:gd name="connsiteX8" fmla="*/ 126206 w 452437"/>
                          <a:gd name="connsiteY8" fmla="*/ 80963 h 157163"/>
                          <a:gd name="connsiteX9" fmla="*/ 157162 w 452437"/>
                          <a:gd name="connsiteY9" fmla="*/ 80963 h 157163"/>
                          <a:gd name="connsiteX10" fmla="*/ 157162 w 452437"/>
                          <a:gd name="connsiteY10" fmla="*/ 61913 h 157163"/>
                          <a:gd name="connsiteX11" fmla="*/ 197643 w 452437"/>
                          <a:gd name="connsiteY11" fmla="*/ 61913 h 157163"/>
                          <a:gd name="connsiteX12" fmla="*/ 197643 w 452437"/>
                          <a:gd name="connsiteY12" fmla="*/ 61913 h 157163"/>
                          <a:gd name="connsiteX13" fmla="*/ 214312 w 452437"/>
                          <a:gd name="connsiteY13" fmla="*/ 61913 h 157163"/>
                          <a:gd name="connsiteX14" fmla="*/ 219075 w 452437"/>
                          <a:gd name="connsiteY14" fmla="*/ 57150 h 157163"/>
                          <a:gd name="connsiteX15" fmla="*/ 242887 w 452437"/>
                          <a:gd name="connsiteY15" fmla="*/ 57150 h 157163"/>
                          <a:gd name="connsiteX16" fmla="*/ 242887 w 452437"/>
                          <a:gd name="connsiteY16" fmla="*/ 30956 h 157163"/>
                          <a:gd name="connsiteX17" fmla="*/ 311943 w 452437"/>
                          <a:gd name="connsiteY17" fmla="*/ 30956 h 157163"/>
                          <a:gd name="connsiteX18" fmla="*/ 311943 w 452437"/>
                          <a:gd name="connsiteY18" fmla="*/ 16669 h 157163"/>
                          <a:gd name="connsiteX19" fmla="*/ 328612 w 452437"/>
                          <a:gd name="connsiteY19" fmla="*/ 16669 h 157163"/>
                          <a:gd name="connsiteX20" fmla="*/ 333375 w 452437"/>
                          <a:gd name="connsiteY20" fmla="*/ 11906 h 157163"/>
                          <a:gd name="connsiteX21" fmla="*/ 366712 w 452437"/>
                          <a:gd name="connsiteY21" fmla="*/ 11906 h 157163"/>
                          <a:gd name="connsiteX22" fmla="*/ 366712 w 452437"/>
                          <a:gd name="connsiteY22" fmla="*/ 0 h 157163"/>
                          <a:gd name="connsiteX23" fmla="*/ 438150 w 452437"/>
                          <a:gd name="connsiteY23" fmla="*/ 0 h 157163"/>
                          <a:gd name="connsiteX24" fmla="*/ 442912 w 452437"/>
                          <a:gd name="connsiteY24" fmla="*/ 0 h 157163"/>
                          <a:gd name="connsiteX25" fmla="*/ 452437 w 452437"/>
                          <a:gd name="connsiteY25" fmla="*/ 0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2437" h="157163">
                            <a:moveTo>
                              <a:pt x="0" y="157163"/>
                            </a:moveTo>
                            <a:lnTo>
                              <a:pt x="50006" y="157163"/>
                            </a:lnTo>
                            <a:lnTo>
                              <a:pt x="50006" y="123825"/>
                            </a:lnTo>
                            <a:lnTo>
                              <a:pt x="71437" y="123825"/>
                            </a:lnTo>
                            <a:lnTo>
                              <a:pt x="71437" y="123825"/>
                            </a:lnTo>
                            <a:lnTo>
                              <a:pt x="85724" y="109538"/>
                            </a:lnTo>
                            <a:lnTo>
                              <a:pt x="97631" y="97631"/>
                            </a:lnTo>
                            <a:lnTo>
                              <a:pt x="126206" y="97631"/>
                            </a:lnTo>
                            <a:lnTo>
                              <a:pt x="126206" y="80963"/>
                            </a:lnTo>
                            <a:lnTo>
                              <a:pt x="157162" y="80963"/>
                            </a:lnTo>
                            <a:lnTo>
                              <a:pt x="157162" y="61913"/>
                            </a:lnTo>
                            <a:lnTo>
                              <a:pt x="197643" y="61913"/>
                            </a:lnTo>
                            <a:lnTo>
                              <a:pt x="197643" y="61913"/>
                            </a:lnTo>
                            <a:lnTo>
                              <a:pt x="214312" y="61913"/>
                            </a:lnTo>
                            <a:lnTo>
                              <a:pt x="219075" y="57150"/>
                            </a:lnTo>
                            <a:lnTo>
                              <a:pt x="242887" y="57150"/>
                            </a:lnTo>
                            <a:lnTo>
                              <a:pt x="242887" y="30956"/>
                            </a:lnTo>
                            <a:lnTo>
                              <a:pt x="311943" y="30956"/>
                            </a:lnTo>
                            <a:lnTo>
                              <a:pt x="311943" y="16669"/>
                            </a:lnTo>
                            <a:lnTo>
                              <a:pt x="328612" y="16669"/>
                            </a:lnTo>
                            <a:lnTo>
                              <a:pt x="333375" y="11906"/>
                            </a:lnTo>
                            <a:lnTo>
                              <a:pt x="366712" y="11906"/>
                            </a:lnTo>
                            <a:lnTo>
                              <a:pt x="366712" y="0"/>
                            </a:lnTo>
                            <a:lnTo>
                              <a:pt x="438150" y="0"/>
                            </a:lnTo>
                            <a:lnTo>
                              <a:pt x="442912" y="0"/>
                            </a:lnTo>
                            <a:lnTo>
                              <a:pt x="452437" y="0"/>
                            </a:lnTo>
                          </a:path>
                        </a:pathLst>
                      </a:custGeom>
                      <a:noFill/>
                      <a:ln w="28575" cap="flat" cmpd="sng" algn="ctr">
                        <a:solidFill>
                          <a:srgbClr val="006068"/>
                        </a:solidFill>
                        <a:prstDash val="solid"/>
                        <a:round/>
                        <a:headEnd type="none" w="med" len="med"/>
                        <a:tailEnd type="none" w="med" len="me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11" name="Freeform 110"/>
                    <p:cNvSpPr/>
                    <p:nvPr/>
                  </p:nvSpPr>
                  <p:spPr bwMode="auto">
                    <a:xfrm>
                      <a:off x="2997994" y="4379119"/>
                      <a:ext cx="392906" cy="80962"/>
                    </a:xfrm>
                    <a:custGeom>
                      <a:avLst/>
                      <a:gdLst>
                        <a:gd name="connsiteX0" fmla="*/ 0 w 392906"/>
                        <a:gd name="connsiteY0" fmla="*/ 80962 h 80962"/>
                        <a:gd name="connsiteX1" fmla="*/ 64294 w 392906"/>
                        <a:gd name="connsiteY1" fmla="*/ 80962 h 80962"/>
                        <a:gd name="connsiteX2" fmla="*/ 64294 w 392906"/>
                        <a:gd name="connsiteY2" fmla="*/ 64294 h 80962"/>
                        <a:gd name="connsiteX3" fmla="*/ 169069 w 392906"/>
                        <a:gd name="connsiteY3" fmla="*/ 64294 h 80962"/>
                        <a:gd name="connsiteX4" fmla="*/ 169069 w 392906"/>
                        <a:gd name="connsiteY4" fmla="*/ 50006 h 80962"/>
                        <a:gd name="connsiteX5" fmla="*/ 228600 w 392906"/>
                        <a:gd name="connsiteY5" fmla="*/ 50006 h 80962"/>
                        <a:gd name="connsiteX6" fmla="*/ 228600 w 392906"/>
                        <a:gd name="connsiteY6" fmla="*/ 33337 h 80962"/>
                        <a:gd name="connsiteX7" fmla="*/ 300037 w 392906"/>
                        <a:gd name="connsiteY7" fmla="*/ 33337 h 80962"/>
                        <a:gd name="connsiteX8" fmla="*/ 300037 w 392906"/>
                        <a:gd name="connsiteY8" fmla="*/ 23812 h 80962"/>
                        <a:gd name="connsiteX9" fmla="*/ 319087 w 392906"/>
                        <a:gd name="connsiteY9" fmla="*/ 23812 h 80962"/>
                        <a:gd name="connsiteX10" fmla="*/ 319087 w 392906"/>
                        <a:gd name="connsiteY10" fmla="*/ 11906 h 80962"/>
                        <a:gd name="connsiteX11" fmla="*/ 357187 w 392906"/>
                        <a:gd name="connsiteY11" fmla="*/ 11906 h 80962"/>
                        <a:gd name="connsiteX12" fmla="*/ 357187 w 392906"/>
                        <a:gd name="connsiteY12" fmla="*/ 0 h 80962"/>
                        <a:gd name="connsiteX13" fmla="*/ 392906 w 392906"/>
                        <a:gd name="connsiteY13" fmla="*/ 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6" h="80962">
                          <a:moveTo>
                            <a:pt x="0" y="80962"/>
                          </a:moveTo>
                          <a:lnTo>
                            <a:pt x="64294" y="80962"/>
                          </a:lnTo>
                          <a:lnTo>
                            <a:pt x="64294" y="64294"/>
                          </a:lnTo>
                          <a:lnTo>
                            <a:pt x="169069" y="64294"/>
                          </a:lnTo>
                          <a:lnTo>
                            <a:pt x="169069" y="50006"/>
                          </a:lnTo>
                          <a:lnTo>
                            <a:pt x="228600" y="50006"/>
                          </a:lnTo>
                          <a:lnTo>
                            <a:pt x="228600" y="33337"/>
                          </a:lnTo>
                          <a:lnTo>
                            <a:pt x="300037" y="33337"/>
                          </a:lnTo>
                          <a:lnTo>
                            <a:pt x="300037" y="23812"/>
                          </a:lnTo>
                          <a:lnTo>
                            <a:pt x="319087" y="23812"/>
                          </a:lnTo>
                          <a:lnTo>
                            <a:pt x="319087" y="11906"/>
                          </a:lnTo>
                          <a:lnTo>
                            <a:pt x="357187" y="11906"/>
                          </a:lnTo>
                          <a:lnTo>
                            <a:pt x="357187" y="0"/>
                          </a:lnTo>
                          <a:lnTo>
                            <a:pt x="392906" y="0"/>
                          </a:lnTo>
                        </a:path>
                      </a:pathLst>
                    </a:custGeom>
                    <a:noFill/>
                    <a:ln w="28575" cap="flat" cmpd="sng" algn="ctr">
                      <a:solidFill>
                        <a:srgbClr val="006068"/>
                      </a:solidFill>
                      <a:prstDash val="solid"/>
                      <a:round/>
                      <a:headEnd type="none" w="med" len="med"/>
                      <a:tailEnd type="none" w="med" len="me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09" name="Freeform 108"/>
                  <p:cNvSpPr/>
                  <p:nvPr/>
                </p:nvSpPr>
                <p:spPr bwMode="auto">
                  <a:xfrm>
                    <a:off x="3383756" y="3971925"/>
                    <a:ext cx="2386013" cy="409575"/>
                  </a:xfrm>
                  <a:custGeom>
                    <a:avLst/>
                    <a:gdLst>
                      <a:gd name="connsiteX0" fmla="*/ 0 w 2386013"/>
                      <a:gd name="connsiteY0" fmla="*/ 409575 h 409575"/>
                      <a:gd name="connsiteX1" fmla="*/ 69057 w 2386013"/>
                      <a:gd name="connsiteY1" fmla="*/ 409575 h 409575"/>
                      <a:gd name="connsiteX2" fmla="*/ 69057 w 2386013"/>
                      <a:gd name="connsiteY2" fmla="*/ 385763 h 409575"/>
                      <a:gd name="connsiteX3" fmla="*/ 128588 w 2386013"/>
                      <a:gd name="connsiteY3" fmla="*/ 385763 h 409575"/>
                      <a:gd name="connsiteX4" fmla="*/ 128588 w 2386013"/>
                      <a:gd name="connsiteY4" fmla="*/ 381000 h 409575"/>
                      <a:gd name="connsiteX5" fmla="*/ 192882 w 2386013"/>
                      <a:gd name="connsiteY5" fmla="*/ 381000 h 409575"/>
                      <a:gd name="connsiteX6" fmla="*/ 192882 w 2386013"/>
                      <a:gd name="connsiteY6" fmla="*/ 371475 h 409575"/>
                      <a:gd name="connsiteX7" fmla="*/ 290513 w 2386013"/>
                      <a:gd name="connsiteY7" fmla="*/ 371475 h 409575"/>
                      <a:gd name="connsiteX8" fmla="*/ 290513 w 2386013"/>
                      <a:gd name="connsiteY8" fmla="*/ 354806 h 409575"/>
                      <a:gd name="connsiteX9" fmla="*/ 400050 w 2386013"/>
                      <a:gd name="connsiteY9" fmla="*/ 354806 h 409575"/>
                      <a:gd name="connsiteX10" fmla="*/ 400050 w 2386013"/>
                      <a:gd name="connsiteY10" fmla="*/ 345281 h 409575"/>
                      <a:gd name="connsiteX11" fmla="*/ 416719 w 2386013"/>
                      <a:gd name="connsiteY11" fmla="*/ 345281 h 409575"/>
                      <a:gd name="connsiteX12" fmla="*/ 416719 w 2386013"/>
                      <a:gd name="connsiteY12" fmla="*/ 328613 h 409575"/>
                      <a:gd name="connsiteX13" fmla="*/ 438150 w 2386013"/>
                      <a:gd name="connsiteY13" fmla="*/ 328613 h 409575"/>
                      <a:gd name="connsiteX14" fmla="*/ 509588 w 2386013"/>
                      <a:gd name="connsiteY14" fmla="*/ 328613 h 409575"/>
                      <a:gd name="connsiteX15" fmla="*/ 514351 w 2386013"/>
                      <a:gd name="connsiteY15" fmla="*/ 323850 h 409575"/>
                      <a:gd name="connsiteX16" fmla="*/ 528638 w 2386013"/>
                      <a:gd name="connsiteY16" fmla="*/ 323850 h 409575"/>
                      <a:gd name="connsiteX17" fmla="*/ 528638 w 2386013"/>
                      <a:gd name="connsiteY17" fmla="*/ 311944 h 409575"/>
                      <a:gd name="connsiteX18" fmla="*/ 602457 w 2386013"/>
                      <a:gd name="connsiteY18" fmla="*/ 311944 h 409575"/>
                      <a:gd name="connsiteX19" fmla="*/ 607219 w 2386013"/>
                      <a:gd name="connsiteY19" fmla="*/ 311944 h 409575"/>
                      <a:gd name="connsiteX20" fmla="*/ 688182 w 2386013"/>
                      <a:gd name="connsiteY20" fmla="*/ 311944 h 409575"/>
                      <a:gd name="connsiteX21" fmla="*/ 688182 w 2386013"/>
                      <a:gd name="connsiteY21" fmla="*/ 295275 h 409575"/>
                      <a:gd name="connsiteX22" fmla="*/ 778669 w 2386013"/>
                      <a:gd name="connsiteY22" fmla="*/ 295275 h 409575"/>
                      <a:gd name="connsiteX23" fmla="*/ 778669 w 2386013"/>
                      <a:gd name="connsiteY23" fmla="*/ 280988 h 409575"/>
                      <a:gd name="connsiteX24" fmla="*/ 833438 w 2386013"/>
                      <a:gd name="connsiteY24" fmla="*/ 280988 h 409575"/>
                      <a:gd name="connsiteX25" fmla="*/ 840582 w 2386013"/>
                      <a:gd name="connsiteY25" fmla="*/ 273844 h 409575"/>
                      <a:gd name="connsiteX26" fmla="*/ 900113 w 2386013"/>
                      <a:gd name="connsiteY26" fmla="*/ 273844 h 409575"/>
                      <a:gd name="connsiteX27" fmla="*/ 900113 w 2386013"/>
                      <a:gd name="connsiteY27" fmla="*/ 259556 h 409575"/>
                      <a:gd name="connsiteX28" fmla="*/ 1052513 w 2386013"/>
                      <a:gd name="connsiteY28" fmla="*/ 259556 h 409575"/>
                      <a:gd name="connsiteX29" fmla="*/ 1059657 w 2386013"/>
                      <a:gd name="connsiteY29" fmla="*/ 252412 h 409575"/>
                      <a:gd name="connsiteX30" fmla="*/ 1069182 w 2386013"/>
                      <a:gd name="connsiteY30" fmla="*/ 252412 h 409575"/>
                      <a:gd name="connsiteX31" fmla="*/ 1081088 w 2386013"/>
                      <a:gd name="connsiteY31" fmla="*/ 240506 h 409575"/>
                      <a:gd name="connsiteX32" fmla="*/ 1092994 w 2386013"/>
                      <a:gd name="connsiteY32" fmla="*/ 240506 h 409575"/>
                      <a:gd name="connsiteX33" fmla="*/ 1092994 w 2386013"/>
                      <a:gd name="connsiteY33" fmla="*/ 221456 h 409575"/>
                      <a:gd name="connsiteX34" fmla="*/ 1109663 w 2386013"/>
                      <a:gd name="connsiteY34" fmla="*/ 221456 h 409575"/>
                      <a:gd name="connsiteX35" fmla="*/ 1109663 w 2386013"/>
                      <a:gd name="connsiteY35" fmla="*/ 207169 h 409575"/>
                      <a:gd name="connsiteX36" fmla="*/ 1185863 w 2386013"/>
                      <a:gd name="connsiteY36" fmla="*/ 207169 h 409575"/>
                      <a:gd name="connsiteX37" fmla="*/ 1188244 w 2386013"/>
                      <a:gd name="connsiteY37" fmla="*/ 204788 h 409575"/>
                      <a:gd name="connsiteX38" fmla="*/ 1214438 w 2386013"/>
                      <a:gd name="connsiteY38" fmla="*/ 204788 h 409575"/>
                      <a:gd name="connsiteX39" fmla="*/ 1219200 w 2386013"/>
                      <a:gd name="connsiteY39" fmla="*/ 200026 h 409575"/>
                      <a:gd name="connsiteX40" fmla="*/ 1254919 w 2386013"/>
                      <a:gd name="connsiteY40" fmla="*/ 200026 h 409575"/>
                      <a:gd name="connsiteX41" fmla="*/ 1259682 w 2386013"/>
                      <a:gd name="connsiteY41" fmla="*/ 195263 h 409575"/>
                      <a:gd name="connsiteX42" fmla="*/ 1273969 w 2386013"/>
                      <a:gd name="connsiteY42" fmla="*/ 195263 h 409575"/>
                      <a:gd name="connsiteX43" fmla="*/ 1273969 w 2386013"/>
                      <a:gd name="connsiteY43" fmla="*/ 173831 h 409575"/>
                      <a:gd name="connsiteX44" fmla="*/ 1362075 w 2386013"/>
                      <a:gd name="connsiteY44" fmla="*/ 173831 h 409575"/>
                      <a:gd name="connsiteX45" fmla="*/ 1366837 w 2386013"/>
                      <a:gd name="connsiteY45" fmla="*/ 169069 h 409575"/>
                      <a:gd name="connsiteX46" fmla="*/ 1383507 w 2386013"/>
                      <a:gd name="connsiteY46" fmla="*/ 169069 h 409575"/>
                      <a:gd name="connsiteX47" fmla="*/ 1383507 w 2386013"/>
                      <a:gd name="connsiteY47" fmla="*/ 157163 h 409575"/>
                      <a:gd name="connsiteX48" fmla="*/ 1416844 w 2386013"/>
                      <a:gd name="connsiteY48" fmla="*/ 157163 h 409575"/>
                      <a:gd name="connsiteX49" fmla="*/ 1416844 w 2386013"/>
                      <a:gd name="connsiteY49" fmla="*/ 152400 h 409575"/>
                      <a:gd name="connsiteX50" fmla="*/ 1452563 w 2386013"/>
                      <a:gd name="connsiteY50" fmla="*/ 152400 h 409575"/>
                      <a:gd name="connsiteX51" fmla="*/ 1452563 w 2386013"/>
                      <a:gd name="connsiteY51" fmla="*/ 126206 h 409575"/>
                      <a:gd name="connsiteX52" fmla="*/ 1559719 w 2386013"/>
                      <a:gd name="connsiteY52" fmla="*/ 126206 h 409575"/>
                      <a:gd name="connsiteX53" fmla="*/ 1566863 w 2386013"/>
                      <a:gd name="connsiteY53" fmla="*/ 119062 h 409575"/>
                      <a:gd name="connsiteX54" fmla="*/ 1612107 w 2386013"/>
                      <a:gd name="connsiteY54" fmla="*/ 119062 h 409575"/>
                      <a:gd name="connsiteX55" fmla="*/ 1612107 w 2386013"/>
                      <a:gd name="connsiteY55" fmla="*/ 102394 h 409575"/>
                      <a:gd name="connsiteX56" fmla="*/ 1674019 w 2386013"/>
                      <a:gd name="connsiteY56" fmla="*/ 102394 h 409575"/>
                      <a:gd name="connsiteX57" fmla="*/ 1674019 w 2386013"/>
                      <a:gd name="connsiteY57" fmla="*/ 95250 h 409575"/>
                      <a:gd name="connsiteX58" fmla="*/ 1721644 w 2386013"/>
                      <a:gd name="connsiteY58" fmla="*/ 95250 h 409575"/>
                      <a:gd name="connsiteX59" fmla="*/ 1721644 w 2386013"/>
                      <a:gd name="connsiteY59" fmla="*/ 83344 h 409575"/>
                      <a:gd name="connsiteX60" fmla="*/ 1790700 w 2386013"/>
                      <a:gd name="connsiteY60" fmla="*/ 83344 h 409575"/>
                      <a:gd name="connsiteX61" fmla="*/ 1790700 w 2386013"/>
                      <a:gd name="connsiteY61" fmla="*/ 66675 h 409575"/>
                      <a:gd name="connsiteX62" fmla="*/ 1826419 w 2386013"/>
                      <a:gd name="connsiteY62" fmla="*/ 66675 h 409575"/>
                      <a:gd name="connsiteX63" fmla="*/ 1831182 w 2386013"/>
                      <a:gd name="connsiteY63" fmla="*/ 66675 h 409575"/>
                      <a:gd name="connsiteX64" fmla="*/ 1857375 w 2386013"/>
                      <a:gd name="connsiteY64" fmla="*/ 66675 h 409575"/>
                      <a:gd name="connsiteX65" fmla="*/ 1857375 w 2386013"/>
                      <a:gd name="connsiteY65" fmla="*/ 50006 h 409575"/>
                      <a:gd name="connsiteX66" fmla="*/ 1905000 w 2386013"/>
                      <a:gd name="connsiteY66" fmla="*/ 50006 h 409575"/>
                      <a:gd name="connsiteX67" fmla="*/ 1905000 w 2386013"/>
                      <a:gd name="connsiteY67" fmla="*/ 38100 h 409575"/>
                      <a:gd name="connsiteX68" fmla="*/ 1993107 w 2386013"/>
                      <a:gd name="connsiteY68" fmla="*/ 38100 h 409575"/>
                      <a:gd name="connsiteX69" fmla="*/ 1997870 w 2386013"/>
                      <a:gd name="connsiteY69" fmla="*/ 42863 h 409575"/>
                      <a:gd name="connsiteX70" fmla="*/ 2016919 w 2386013"/>
                      <a:gd name="connsiteY70" fmla="*/ 42863 h 409575"/>
                      <a:gd name="connsiteX71" fmla="*/ 2024063 w 2386013"/>
                      <a:gd name="connsiteY71" fmla="*/ 35719 h 409575"/>
                      <a:gd name="connsiteX72" fmla="*/ 2135982 w 2386013"/>
                      <a:gd name="connsiteY72" fmla="*/ 35719 h 409575"/>
                      <a:gd name="connsiteX73" fmla="*/ 2140745 w 2386013"/>
                      <a:gd name="connsiteY73" fmla="*/ 30956 h 409575"/>
                      <a:gd name="connsiteX74" fmla="*/ 2197894 w 2386013"/>
                      <a:gd name="connsiteY74" fmla="*/ 30956 h 409575"/>
                      <a:gd name="connsiteX75" fmla="*/ 2197894 w 2386013"/>
                      <a:gd name="connsiteY75" fmla="*/ 9525 h 409575"/>
                      <a:gd name="connsiteX76" fmla="*/ 2257425 w 2386013"/>
                      <a:gd name="connsiteY76" fmla="*/ 9525 h 409575"/>
                      <a:gd name="connsiteX77" fmla="*/ 2266950 w 2386013"/>
                      <a:gd name="connsiteY77" fmla="*/ 0 h 409575"/>
                      <a:gd name="connsiteX78" fmla="*/ 2364582 w 2386013"/>
                      <a:gd name="connsiteY78" fmla="*/ 0 h 409575"/>
                      <a:gd name="connsiteX79" fmla="*/ 2386013 w 2386013"/>
                      <a:gd name="connsiteY79"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86013" h="409575">
                        <a:moveTo>
                          <a:pt x="0" y="409575"/>
                        </a:moveTo>
                        <a:lnTo>
                          <a:pt x="69057" y="409575"/>
                        </a:lnTo>
                        <a:lnTo>
                          <a:pt x="69057" y="385763"/>
                        </a:lnTo>
                        <a:lnTo>
                          <a:pt x="128588" y="385763"/>
                        </a:lnTo>
                        <a:lnTo>
                          <a:pt x="128588" y="381000"/>
                        </a:lnTo>
                        <a:lnTo>
                          <a:pt x="192882" y="381000"/>
                        </a:lnTo>
                        <a:lnTo>
                          <a:pt x="192882" y="371475"/>
                        </a:lnTo>
                        <a:lnTo>
                          <a:pt x="290513" y="371475"/>
                        </a:lnTo>
                        <a:lnTo>
                          <a:pt x="290513" y="354806"/>
                        </a:lnTo>
                        <a:lnTo>
                          <a:pt x="400050" y="354806"/>
                        </a:lnTo>
                        <a:lnTo>
                          <a:pt x="400050" y="345281"/>
                        </a:lnTo>
                        <a:lnTo>
                          <a:pt x="416719" y="345281"/>
                        </a:lnTo>
                        <a:lnTo>
                          <a:pt x="416719" y="328613"/>
                        </a:lnTo>
                        <a:lnTo>
                          <a:pt x="438150" y="328613"/>
                        </a:lnTo>
                        <a:lnTo>
                          <a:pt x="509588" y="328613"/>
                        </a:lnTo>
                        <a:lnTo>
                          <a:pt x="514351" y="323850"/>
                        </a:lnTo>
                        <a:lnTo>
                          <a:pt x="528638" y="323850"/>
                        </a:lnTo>
                        <a:lnTo>
                          <a:pt x="528638" y="311944"/>
                        </a:lnTo>
                        <a:lnTo>
                          <a:pt x="602457" y="311944"/>
                        </a:lnTo>
                        <a:lnTo>
                          <a:pt x="607219" y="311944"/>
                        </a:lnTo>
                        <a:lnTo>
                          <a:pt x="688182" y="311944"/>
                        </a:lnTo>
                        <a:lnTo>
                          <a:pt x="688182" y="295275"/>
                        </a:lnTo>
                        <a:lnTo>
                          <a:pt x="778669" y="295275"/>
                        </a:lnTo>
                        <a:lnTo>
                          <a:pt x="778669" y="280988"/>
                        </a:lnTo>
                        <a:lnTo>
                          <a:pt x="833438" y="280988"/>
                        </a:lnTo>
                        <a:lnTo>
                          <a:pt x="840582" y="273844"/>
                        </a:lnTo>
                        <a:lnTo>
                          <a:pt x="900113" y="273844"/>
                        </a:lnTo>
                        <a:lnTo>
                          <a:pt x="900113" y="259556"/>
                        </a:lnTo>
                        <a:lnTo>
                          <a:pt x="1052513" y="259556"/>
                        </a:lnTo>
                        <a:lnTo>
                          <a:pt x="1059657" y="252412"/>
                        </a:lnTo>
                        <a:lnTo>
                          <a:pt x="1069182" y="252412"/>
                        </a:lnTo>
                        <a:lnTo>
                          <a:pt x="1081088" y="240506"/>
                        </a:lnTo>
                        <a:lnTo>
                          <a:pt x="1092994" y="240506"/>
                        </a:lnTo>
                        <a:lnTo>
                          <a:pt x="1092994" y="221456"/>
                        </a:lnTo>
                        <a:lnTo>
                          <a:pt x="1109663" y="221456"/>
                        </a:lnTo>
                        <a:lnTo>
                          <a:pt x="1109663" y="207169"/>
                        </a:lnTo>
                        <a:lnTo>
                          <a:pt x="1185863" y="207169"/>
                        </a:lnTo>
                        <a:lnTo>
                          <a:pt x="1188244" y="204788"/>
                        </a:lnTo>
                        <a:lnTo>
                          <a:pt x="1214438" y="204788"/>
                        </a:lnTo>
                        <a:lnTo>
                          <a:pt x="1219200" y="200026"/>
                        </a:lnTo>
                        <a:lnTo>
                          <a:pt x="1254919" y="200026"/>
                        </a:lnTo>
                        <a:lnTo>
                          <a:pt x="1259682" y="195263"/>
                        </a:lnTo>
                        <a:lnTo>
                          <a:pt x="1273969" y="195263"/>
                        </a:lnTo>
                        <a:lnTo>
                          <a:pt x="1273969" y="173831"/>
                        </a:lnTo>
                        <a:lnTo>
                          <a:pt x="1362075" y="173831"/>
                        </a:lnTo>
                        <a:lnTo>
                          <a:pt x="1366837" y="169069"/>
                        </a:lnTo>
                        <a:lnTo>
                          <a:pt x="1383507" y="169069"/>
                        </a:lnTo>
                        <a:lnTo>
                          <a:pt x="1383507" y="157163"/>
                        </a:lnTo>
                        <a:lnTo>
                          <a:pt x="1416844" y="157163"/>
                        </a:lnTo>
                        <a:lnTo>
                          <a:pt x="1416844" y="152400"/>
                        </a:lnTo>
                        <a:lnTo>
                          <a:pt x="1452563" y="152400"/>
                        </a:lnTo>
                        <a:lnTo>
                          <a:pt x="1452563" y="126206"/>
                        </a:lnTo>
                        <a:lnTo>
                          <a:pt x="1559719" y="126206"/>
                        </a:lnTo>
                        <a:lnTo>
                          <a:pt x="1566863" y="119062"/>
                        </a:lnTo>
                        <a:lnTo>
                          <a:pt x="1612107" y="119062"/>
                        </a:lnTo>
                        <a:lnTo>
                          <a:pt x="1612107" y="102394"/>
                        </a:lnTo>
                        <a:lnTo>
                          <a:pt x="1674019" y="102394"/>
                        </a:lnTo>
                        <a:lnTo>
                          <a:pt x="1674019" y="95250"/>
                        </a:lnTo>
                        <a:lnTo>
                          <a:pt x="1721644" y="95250"/>
                        </a:lnTo>
                        <a:lnTo>
                          <a:pt x="1721644" y="83344"/>
                        </a:lnTo>
                        <a:lnTo>
                          <a:pt x="1790700" y="83344"/>
                        </a:lnTo>
                        <a:lnTo>
                          <a:pt x="1790700" y="66675"/>
                        </a:lnTo>
                        <a:lnTo>
                          <a:pt x="1826419" y="66675"/>
                        </a:lnTo>
                        <a:lnTo>
                          <a:pt x="1831182" y="66675"/>
                        </a:lnTo>
                        <a:lnTo>
                          <a:pt x="1857375" y="66675"/>
                        </a:lnTo>
                        <a:lnTo>
                          <a:pt x="1857375" y="50006"/>
                        </a:lnTo>
                        <a:lnTo>
                          <a:pt x="1905000" y="50006"/>
                        </a:lnTo>
                        <a:lnTo>
                          <a:pt x="1905000" y="38100"/>
                        </a:lnTo>
                        <a:lnTo>
                          <a:pt x="1993107" y="38100"/>
                        </a:lnTo>
                        <a:lnTo>
                          <a:pt x="1997870" y="42863"/>
                        </a:lnTo>
                        <a:lnTo>
                          <a:pt x="2016919" y="42863"/>
                        </a:lnTo>
                        <a:lnTo>
                          <a:pt x="2024063" y="35719"/>
                        </a:lnTo>
                        <a:lnTo>
                          <a:pt x="2135982" y="35719"/>
                        </a:lnTo>
                        <a:lnTo>
                          <a:pt x="2140745" y="30956"/>
                        </a:lnTo>
                        <a:lnTo>
                          <a:pt x="2197894" y="30956"/>
                        </a:lnTo>
                        <a:lnTo>
                          <a:pt x="2197894" y="9525"/>
                        </a:lnTo>
                        <a:lnTo>
                          <a:pt x="2257425" y="9525"/>
                        </a:lnTo>
                        <a:lnTo>
                          <a:pt x="2266950" y="0"/>
                        </a:lnTo>
                        <a:lnTo>
                          <a:pt x="2364582" y="0"/>
                        </a:lnTo>
                        <a:lnTo>
                          <a:pt x="2386013" y="0"/>
                        </a:lnTo>
                      </a:path>
                    </a:pathLst>
                  </a:custGeom>
                  <a:noFill/>
                  <a:ln w="28575" cap="flat" cmpd="sng" algn="ctr">
                    <a:solidFill>
                      <a:srgbClr val="006068"/>
                    </a:solidFill>
                    <a:prstDash val="solid"/>
                    <a:round/>
                    <a:headEnd type="none" w="med" len="med"/>
                    <a:tailEnd type="none" w="med" len="me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07" name="Freeform 106"/>
                <p:cNvSpPr/>
                <p:nvPr/>
              </p:nvSpPr>
              <p:spPr bwMode="auto">
                <a:xfrm>
                  <a:off x="5762625" y="3702844"/>
                  <a:ext cx="1852613" cy="273844"/>
                </a:xfrm>
                <a:custGeom>
                  <a:avLst/>
                  <a:gdLst>
                    <a:gd name="connsiteX0" fmla="*/ 0 w 1852613"/>
                    <a:gd name="connsiteY0" fmla="*/ 273844 h 273844"/>
                    <a:gd name="connsiteX1" fmla="*/ 54769 w 1852613"/>
                    <a:gd name="connsiteY1" fmla="*/ 273844 h 273844"/>
                    <a:gd name="connsiteX2" fmla="*/ 54769 w 1852613"/>
                    <a:gd name="connsiteY2" fmla="*/ 250031 h 273844"/>
                    <a:gd name="connsiteX3" fmla="*/ 133350 w 1852613"/>
                    <a:gd name="connsiteY3" fmla="*/ 250031 h 273844"/>
                    <a:gd name="connsiteX4" fmla="*/ 133350 w 1852613"/>
                    <a:gd name="connsiteY4" fmla="*/ 223837 h 273844"/>
                    <a:gd name="connsiteX5" fmla="*/ 183356 w 1852613"/>
                    <a:gd name="connsiteY5" fmla="*/ 223837 h 273844"/>
                    <a:gd name="connsiteX6" fmla="*/ 197644 w 1852613"/>
                    <a:gd name="connsiteY6" fmla="*/ 223837 h 273844"/>
                    <a:gd name="connsiteX7" fmla="*/ 264319 w 1852613"/>
                    <a:gd name="connsiteY7" fmla="*/ 223837 h 273844"/>
                    <a:gd name="connsiteX8" fmla="*/ 264319 w 1852613"/>
                    <a:gd name="connsiteY8" fmla="*/ 204787 h 273844"/>
                    <a:gd name="connsiteX9" fmla="*/ 364331 w 1852613"/>
                    <a:gd name="connsiteY9" fmla="*/ 204787 h 273844"/>
                    <a:gd name="connsiteX10" fmla="*/ 369094 w 1852613"/>
                    <a:gd name="connsiteY10" fmla="*/ 200024 h 273844"/>
                    <a:gd name="connsiteX11" fmla="*/ 497681 w 1852613"/>
                    <a:gd name="connsiteY11" fmla="*/ 200024 h 273844"/>
                    <a:gd name="connsiteX12" fmla="*/ 507206 w 1852613"/>
                    <a:gd name="connsiteY12" fmla="*/ 200024 h 273844"/>
                    <a:gd name="connsiteX13" fmla="*/ 531019 w 1852613"/>
                    <a:gd name="connsiteY13" fmla="*/ 200024 h 273844"/>
                    <a:gd name="connsiteX14" fmla="*/ 531019 w 1852613"/>
                    <a:gd name="connsiteY14" fmla="*/ 188119 h 273844"/>
                    <a:gd name="connsiteX15" fmla="*/ 652463 w 1852613"/>
                    <a:gd name="connsiteY15" fmla="*/ 188119 h 273844"/>
                    <a:gd name="connsiteX16" fmla="*/ 661988 w 1852613"/>
                    <a:gd name="connsiteY16" fmla="*/ 178594 h 273844"/>
                    <a:gd name="connsiteX17" fmla="*/ 762000 w 1852613"/>
                    <a:gd name="connsiteY17" fmla="*/ 178594 h 273844"/>
                    <a:gd name="connsiteX18" fmla="*/ 762000 w 1852613"/>
                    <a:gd name="connsiteY18" fmla="*/ 178594 h 273844"/>
                    <a:gd name="connsiteX19" fmla="*/ 854869 w 1852613"/>
                    <a:gd name="connsiteY19" fmla="*/ 178594 h 273844"/>
                    <a:gd name="connsiteX20" fmla="*/ 854869 w 1852613"/>
                    <a:gd name="connsiteY20" fmla="*/ 154781 h 273844"/>
                    <a:gd name="connsiteX21" fmla="*/ 912019 w 1852613"/>
                    <a:gd name="connsiteY21" fmla="*/ 154781 h 273844"/>
                    <a:gd name="connsiteX22" fmla="*/ 912019 w 1852613"/>
                    <a:gd name="connsiteY22" fmla="*/ 154781 h 273844"/>
                    <a:gd name="connsiteX23" fmla="*/ 959644 w 1852613"/>
                    <a:gd name="connsiteY23" fmla="*/ 154781 h 273844"/>
                    <a:gd name="connsiteX24" fmla="*/ 959644 w 1852613"/>
                    <a:gd name="connsiteY24" fmla="*/ 140494 h 273844"/>
                    <a:gd name="connsiteX25" fmla="*/ 985838 w 1852613"/>
                    <a:gd name="connsiteY25" fmla="*/ 140494 h 273844"/>
                    <a:gd name="connsiteX26" fmla="*/ 985838 w 1852613"/>
                    <a:gd name="connsiteY26" fmla="*/ 140494 h 273844"/>
                    <a:gd name="connsiteX27" fmla="*/ 1052513 w 1852613"/>
                    <a:gd name="connsiteY27" fmla="*/ 140494 h 273844"/>
                    <a:gd name="connsiteX28" fmla="*/ 1052513 w 1852613"/>
                    <a:gd name="connsiteY28" fmla="*/ 126206 h 273844"/>
                    <a:gd name="connsiteX29" fmla="*/ 1116806 w 1852613"/>
                    <a:gd name="connsiteY29" fmla="*/ 126206 h 273844"/>
                    <a:gd name="connsiteX30" fmla="*/ 1123950 w 1852613"/>
                    <a:gd name="connsiteY30" fmla="*/ 119062 h 273844"/>
                    <a:gd name="connsiteX31" fmla="*/ 1164431 w 1852613"/>
                    <a:gd name="connsiteY31" fmla="*/ 119062 h 273844"/>
                    <a:gd name="connsiteX32" fmla="*/ 1183481 w 1852613"/>
                    <a:gd name="connsiteY32" fmla="*/ 119062 h 273844"/>
                    <a:gd name="connsiteX33" fmla="*/ 1245394 w 1852613"/>
                    <a:gd name="connsiteY33" fmla="*/ 119062 h 273844"/>
                    <a:gd name="connsiteX34" fmla="*/ 1252538 w 1852613"/>
                    <a:gd name="connsiteY34" fmla="*/ 111918 h 273844"/>
                    <a:gd name="connsiteX35" fmla="*/ 1288256 w 1852613"/>
                    <a:gd name="connsiteY35" fmla="*/ 111918 h 273844"/>
                    <a:gd name="connsiteX36" fmla="*/ 1297781 w 1852613"/>
                    <a:gd name="connsiteY36" fmla="*/ 102393 h 273844"/>
                    <a:gd name="connsiteX37" fmla="*/ 1338263 w 1852613"/>
                    <a:gd name="connsiteY37" fmla="*/ 102393 h 273844"/>
                    <a:gd name="connsiteX38" fmla="*/ 1338263 w 1852613"/>
                    <a:gd name="connsiteY38" fmla="*/ 80962 h 273844"/>
                    <a:gd name="connsiteX39" fmla="*/ 1378744 w 1852613"/>
                    <a:gd name="connsiteY39" fmla="*/ 80962 h 273844"/>
                    <a:gd name="connsiteX40" fmla="*/ 1390650 w 1852613"/>
                    <a:gd name="connsiteY40" fmla="*/ 69056 h 273844"/>
                    <a:gd name="connsiteX41" fmla="*/ 1535906 w 1852613"/>
                    <a:gd name="connsiteY41" fmla="*/ 69056 h 273844"/>
                    <a:gd name="connsiteX42" fmla="*/ 1543050 w 1852613"/>
                    <a:gd name="connsiteY42" fmla="*/ 61912 h 273844"/>
                    <a:gd name="connsiteX43" fmla="*/ 1571625 w 1852613"/>
                    <a:gd name="connsiteY43" fmla="*/ 61912 h 273844"/>
                    <a:gd name="connsiteX44" fmla="*/ 1571625 w 1852613"/>
                    <a:gd name="connsiteY44" fmla="*/ 54769 h 273844"/>
                    <a:gd name="connsiteX45" fmla="*/ 1597819 w 1852613"/>
                    <a:gd name="connsiteY45" fmla="*/ 54769 h 273844"/>
                    <a:gd name="connsiteX46" fmla="*/ 1659731 w 1852613"/>
                    <a:gd name="connsiteY46" fmla="*/ 54769 h 273844"/>
                    <a:gd name="connsiteX47" fmla="*/ 1669256 w 1852613"/>
                    <a:gd name="connsiteY47" fmla="*/ 45244 h 273844"/>
                    <a:gd name="connsiteX48" fmla="*/ 1693069 w 1852613"/>
                    <a:gd name="connsiteY48" fmla="*/ 45244 h 273844"/>
                    <a:gd name="connsiteX49" fmla="*/ 1704975 w 1852613"/>
                    <a:gd name="connsiteY49" fmla="*/ 33338 h 273844"/>
                    <a:gd name="connsiteX50" fmla="*/ 1743075 w 1852613"/>
                    <a:gd name="connsiteY50" fmla="*/ 33338 h 273844"/>
                    <a:gd name="connsiteX51" fmla="*/ 1743075 w 1852613"/>
                    <a:gd name="connsiteY51" fmla="*/ 21431 h 273844"/>
                    <a:gd name="connsiteX52" fmla="*/ 1795463 w 1852613"/>
                    <a:gd name="connsiteY52" fmla="*/ 21431 h 273844"/>
                    <a:gd name="connsiteX53" fmla="*/ 1795463 w 1852613"/>
                    <a:gd name="connsiteY53" fmla="*/ 11906 h 273844"/>
                    <a:gd name="connsiteX54" fmla="*/ 1826419 w 1852613"/>
                    <a:gd name="connsiteY54" fmla="*/ 11906 h 273844"/>
                    <a:gd name="connsiteX55" fmla="*/ 1826419 w 1852613"/>
                    <a:gd name="connsiteY55" fmla="*/ 0 h 273844"/>
                    <a:gd name="connsiteX56" fmla="*/ 1852613 w 1852613"/>
                    <a:gd name="connsiteY56" fmla="*/ 0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52613" h="273844">
                      <a:moveTo>
                        <a:pt x="0" y="273844"/>
                      </a:moveTo>
                      <a:lnTo>
                        <a:pt x="54769" y="273844"/>
                      </a:lnTo>
                      <a:lnTo>
                        <a:pt x="54769" y="250031"/>
                      </a:lnTo>
                      <a:lnTo>
                        <a:pt x="133350" y="250031"/>
                      </a:lnTo>
                      <a:lnTo>
                        <a:pt x="133350" y="223837"/>
                      </a:lnTo>
                      <a:lnTo>
                        <a:pt x="183356" y="223837"/>
                      </a:lnTo>
                      <a:lnTo>
                        <a:pt x="197644" y="223837"/>
                      </a:lnTo>
                      <a:lnTo>
                        <a:pt x="264319" y="223837"/>
                      </a:lnTo>
                      <a:lnTo>
                        <a:pt x="264319" y="204787"/>
                      </a:lnTo>
                      <a:lnTo>
                        <a:pt x="364331" y="204787"/>
                      </a:lnTo>
                      <a:lnTo>
                        <a:pt x="369094" y="200024"/>
                      </a:lnTo>
                      <a:lnTo>
                        <a:pt x="497681" y="200024"/>
                      </a:lnTo>
                      <a:lnTo>
                        <a:pt x="507206" y="200024"/>
                      </a:lnTo>
                      <a:lnTo>
                        <a:pt x="531019" y="200024"/>
                      </a:lnTo>
                      <a:lnTo>
                        <a:pt x="531019" y="188119"/>
                      </a:lnTo>
                      <a:lnTo>
                        <a:pt x="652463" y="188119"/>
                      </a:lnTo>
                      <a:lnTo>
                        <a:pt x="661988" y="178594"/>
                      </a:lnTo>
                      <a:lnTo>
                        <a:pt x="762000" y="178594"/>
                      </a:lnTo>
                      <a:lnTo>
                        <a:pt x="762000" y="178594"/>
                      </a:lnTo>
                      <a:lnTo>
                        <a:pt x="854869" y="178594"/>
                      </a:lnTo>
                      <a:lnTo>
                        <a:pt x="854869" y="154781"/>
                      </a:lnTo>
                      <a:lnTo>
                        <a:pt x="912019" y="154781"/>
                      </a:lnTo>
                      <a:lnTo>
                        <a:pt x="912019" y="154781"/>
                      </a:lnTo>
                      <a:lnTo>
                        <a:pt x="959644" y="154781"/>
                      </a:lnTo>
                      <a:lnTo>
                        <a:pt x="959644" y="140494"/>
                      </a:lnTo>
                      <a:lnTo>
                        <a:pt x="985838" y="140494"/>
                      </a:lnTo>
                      <a:lnTo>
                        <a:pt x="985838" y="140494"/>
                      </a:lnTo>
                      <a:lnTo>
                        <a:pt x="1052513" y="140494"/>
                      </a:lnTo>
                      <a:lnTo>
                        <a:pt x="1052513" y="126206"/>
                      </a:lnTo>
                      <a:lnTo>
                        <a:pt x="1116806" y="126206"/>
                      </a:lnTo>
                      <a:lnTo>
                        <a:pt x="1123950" y="119062"/>
                      </a:lnTo>
                      <a:lnTo>
                        <a:pt x="1164431" y="119062"/>
                      </a:lnTo>
                      <a:lnTo>
                        <a:pt x="1183481" y="119062"/>
                      </a:lnTo>
                      <a:lnTo>
                        <a:pt x="1245394" y="119062"/>
                      </a:lnTo>
                      <a:lnTo>
                        <a:pt x="1252538" y="111918"/>
                      </a:lnTo>
                      <a:lnTo>
                        <a:pt x="1288256" y="111918"/>
                      </a:lnTo>
                      <a:lnTo>
                        <a:pt x="1297781" y="102393"/>
                      </a:lnTo>
                      <a:lnTo>
                        <a:pt x="1338263" y="102393"/>
                      </a:lnTo>
                      <a:lnTo>
                        <a:pt x="1338263" y="80962"/>
                      </a:lnTo>
                      <a:lnTo>
                        <a:pt x="1378744" y="80962"/>
                      </a:lnTo>
                      <a:lnTo>
                        <a:pt x="1390650" y="69056"/>
                      </a:lnTo>
                      <a:lnTo>
                        <a:pt x="1535906" y="69056"/>
                      </a:lnTo>
                      <a:lnTo>
                        <a:pt x="1543050" y="61912"/>
                      </a:lnTo>
                      <a:lnTo>
                        <a:pt x="1571625" y="61912"/>
                      </a:lnTo>
                      <a:lnTo>
                        <a:pt x="1571625" y="54769"/>
                      </a:lnTo>
                      <a:lnTo>
                        <a:pt x="1597819" y="54769"/>
                      </a:lnTo>
                      <a:lnTo>
                        <a:pt x="1659731" y="54769"/>
                      </a:lnTo>
                      <a:lnTo>
                        <a:pt x="1669256" y="45244"/>
                      </a:lnTo>
                      <a:lnTo>
                        <a:pt x="1693069" y="45244"/>
                      </a:lnTo>
                      <a:lnTo>
                        <a:pt x="1704975" y="33338"/>
                      </a:lnTo>
                      <a:lnTo>
                        <a:pt x="1743075" y="33338"/>
                      </a:lnTo>
                      <a:lnTo>
                        <a:pt x="1743075" y="21431"/>
                      </a:lnTo>
                      <a:lnTo>
                        <a:pt x="1795463" y="21431"/>
                      </a:lnTo>
                      <a:lnTo>
                        <a:pt x="1795463" y="11906"/>
                      </a:lnTo>
                      <a:lnTo>
                        <a:pt x="1826419" y="11906"/>
                      </a:lnTo>
                      <a:lnTo>
                        <a:pt x="1826419" y="0"/>
                      </a:lnTo>
                      <a:lnTo>
                        <a:pt x="1852613" y="0"/>
                      </a:lnTo>
                    </a:path>
                  </a:pathLst>
                </a:custGeom>
                <a:noFill/>
                <a:ln w="28575" cap="flat" cmpd="sng" algn="ctr">
                  <a:solidFill>
                    <a:srgbClr val="006068"/>
                  </a:solidFill>
                  <a:prstDash val="solid"/>
                  <a:round/>
                  <a:headEnd type="none" w="med" len="med"/>
                  <a:tailEnd type="none" w="med" len="me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05" name="Freeform 104"/>
              <p:cNvSpPr/>
              <p:nvPr/>
            </p:nvSpPr>
            <p:spPr bwMode="auto">
              <a:xfrm>
                <a:off x="7605713" y="3629026"/>
                <a:ext cx="838200" cy="78581"/>
              </a:xfrm>
              <a:custGeom>
                <a:avLst/>
                <a:gdLst>
                  <a:gd name="connsiteX0" fmla="*/ 0 w 838200"/>
                  <a:gd name="connsiteY0" fmla="*/ 78580 h 78580"/>
                  <a:gd name="connsiteX1" fmla="*/ 111918 w 838200"/>
                  <a:gd name="connsiteY1" fmla="*/ 78580 h 78580"/>
                  <a:gd name="connsiteX2" fmla="*/ 111918 w 838200"/>
                  <a:gd name="connsiteY2" fmla="*/ 47624 h 78580"/>
                  <a:gd name="connsiteX3" fmla="*/ 342900 w 838200"/>
                  <a:gd name="connsiteY3" fmla="*/ 47624 h 78580"/>
                  <a:gd name="connsiteX4" fmla="*/ 342900 w 838200"/>
                  <a:gd name="connsiteY4" fmla="*/ 47624 h 78580"/>
                  <a:gd name="connsiteX5" fmla="*/ 381000 w 838200"/>
                  <a:gd name="connsiteY5" fmla="*/ 47624 h 78580"/>
                  <a:gd name="connsiteX6" fmla="*/ 381000 w 838200"/>
                  <a:gd name="connsiteY6" fmla="*/ 33337 h 78580"/>
                  <a:gd name="connsiteX7" fmla="*/ 421481 w 838200"/>
                  <a:gd name="connsiteY7" fmla="*/ 33337 h 78580"/>
                  <a:gd name="connsiteX8" fmla="*/ 476250 w 838200"/>
                  <a:gd name="connsiteY8" fmla="*/ 33337 h 78580"/>
                  <a:gd name="connsiteX9" fmla="*/ 481012 w 838200"/>
                  <a:gd name="connsiteY9" fmla="*/ 28575 h 78580"/>
                  <a:gd name="connsiteX10" fmla="*/ 557212 w 838200"/>
                  <a:gd name="connsiteY10" fmla="*/ 28575 h 78580"/>
                  <a:gd name="connsiteX11" fmla="*/ 566737 w 838200"/>
                  <a:gd name="connsiteY11" fmla="*/ 19050 h 78580"/>
                  <a:gd name="connsiteX12" fmla="*/ 728662 w 838200"/>
                  <a:gd name="connsiteY12" fmla="*/ 19050 h 78580"/>
                  <a:gd name="connsiteX13" fmla="*/ 735806 w 838200"/>
                  <a:gd name="connsiteY13" fmla="*/ 11906 h 78580"/>
                  <a:gd name="connsiteX14" fmla="*/ 783431 w 838200"/>
                  <a:gd name="connsiteY14" fmla="*/ 11906 h 78580"/>
                  <a:gd name="connsiteX15" fmla="*/ 795337 w 838200"/>
                  <a:gd name="connsiteY15" fmla="*/ 0 h 78580"/>
                  <a:gd name="connsiteX16" fmla="*/ 838200 w 838200"/>
                  <a:gd name="connsiteY16" fmla="*/ 0 h 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0" h="78580">
                    <a:moveTo>
                      <a:pt x="0" y="78580"/>
                    </a:moveTo>
                    <a:lnTo>
                      <a:pt x="111918" y="78580"/>
                    </a:lnTo>
                    <a:lnTo>
                      <a:pt x="111918" y="47624"/>
                    </a:lnTo>
                    <a:lnTo>
                      <a:pt x="342900" y="47624"/>
                    </a:lnTo>
                    <a:lnTo>
                      <a:pt x="342900" y="47624"/>
                    </a:lnTo>
                    <a:lnTo>
                      <a:pt x="381000" y="47624"/>
                    </a:lnTo>
                    <a:lnTo>
                      <a:pt x="381000" y="33337"/>
                    </a:lnTo>
                    <a:lnTo>
                      <a:pt x="421481" y="33337"/>
                    </a:lnTo>
                    <a:lnTo>
                      <a:pt x="476250" y="33337"/>
                    </a:lnTo>
                    <a:lnTo>
                      <a:pt x="481012" y="28575"/>
                    </a:lnTo>
                    <a:lnTo>
                      <a:pt x="557212" y="28575"/>
                    </a:lnTo>
                    <a:lnTo>
                      <a:pt x="566737" y="19050"/>
                    </a:lnTo>
                    <a:lnTo>
                      <a:pt x="728662" y="19050"/>
                    </a:lnTo>
                    <a:lnTo>
                      <a:pt x="735806" y="11906"/>
                    </a:lnTo>
                    <a:lnTo>
                      <a:pt x="783431" y="11906"/>
                    </a:lnTo>
                    <a:lnTo>
                      <a:pt x="795337" y="0"/>
                    </a:lnTo>
                    <a:lnTo>
                      <a:pt x="838200" y="0"/>
                    </a:lnTo>
                  </a:path>
                </a:pathLst>
              </a:custGeom>
              <a:noFill/>
              <a:ln w="28575" cap="flat" cmpd="sng" algn="ctr">
                <a:solidFill>
                  <a:srgbClr val="006068"/>
                </a:solidFill>
                <a:prstDash val="solid"/>
                <a:round/>
                <a:headEnd type="none" w="med" len="med"/>
                <a:tailEnd type="none" w="med" len="me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11" name="Group 10"/>
            <p:cNvGrpSpPr/>
            <p:nvPr/>
          </p:nvGrpSpPr>
          <p:grpSpPr>
            <a:xfrm>
              <a:off x="5106334" y="1442682"/>
              <a:ext cx="3671152" cy="825907"/>
              <a:chOff x="1812130" y="3483769"/>
              <a:chExt cx="4672014" cy="1519237"/>
            </a:xfrm>
          </p:grpSpPr>
          <p:sp>
            <p:nvSpPr>
              <p:cNvPr id="102" name="Freeform 101"/>
              <p:cNvSpPr/>
              <p:nvPr/>
            </p:nvSpPr>
            <p:spPr bwMode="auto">
              <a:xfrm>
                <a:off x="1812130" y="3962399"/>
                <a:ext cx="2209800" cy="1040607"/>
              </a:xfrm>
              <a:custGeom>
                <a:avLst/>
                <a:gdLst>
                  <a:gd name="connsiteX0" fmla="*/ 0 w 2209800"/>
                  <a:gd name="connsiteY0" fmla="*/ 1040606 h 1040606"/>
                  <a:gd name="connsiteX1" fmla="*/ 64294 w 2209800"/>
                  <a:gd name="connsiteY1" fmla="*/ 1040606 h 1040606"/>
                  <a:gd name="connsiteX2" fmla="*/ 64294 w 2209800"/>
                  <a:gd name="connsiteY2" fmla="*/ 985838 h 1040606"/>
                  <a:gd name="connsiteX3" fmla="*/ 100013 w 2209800"/>
                  <a:gd name="connsiteY3" fmla="*/ 985838 h 1040606"/>
                  <a:gd name="connsiteX4" fmla="*/ 100013 w 2209800"/>
                  <a:gd name="connsiteY4" fmla="*/ 962025 h 1040606"/>
                  <a:gd name="connsiteX5" fmla="*/ 123825 w 2209800"/>
                  <a:gd name="connsiteY5" fmla="*/ 938213 h 1040606"/>
                  <a:gd name="connsiteX6" fmla="*/ 166688 w 2209800"/>
                  <a:gd name="connsiteY6" fmla="*/ 938213 h 1040606"/>
                  <a:gd name="connsiteX7" fmla="*/ 183357 w 2209800"/>
                  <a:gd name="connsiteY7" fmla="*/ 921544 h 1040606"/>
                  <a:gd name="connsiteX8" fmla="*/ 183357 w 2209800"/>
                  <a:gd name="connsiteY8" fmla="*/ 904875 h 1040606"/>
                  <a:gd name="connsiteX9" fmla="*/ 226219 w 2209800"/>
                  <a:gd name="connsiteY9" fmla="*/ 904875 h 1040606"/>
                  <a:gd name="connsiteX10" fmla="*/ 254794 w 2209800"/>
                  <a:gd name="connsiteY10" fmla="*/ 876300 h 1040606"/>
                  <a:gd name="connsiteX11" fmla="*/ 254794 w 2209800"/>
                  <a:gd name="connsiteY11" fmla="*/ 859631 h 1040606"/>
                  <a:gd name="connsiteX12" fmla="*/ 297657 w 2209800"/>
                  <a:gd name="connsiteY12" fmla="*/ 859631 h 1040606"/>
                  <a:gd name="connsiteX13" fmla="*/ 297657 w 2209800"/>
                  <a:gd name="connsiteY13" fmla="*/ 842963 h 1040606"/>
                  <a:gd name="connsiteX14" fmla="*/ 333375 w 2209800"/>
                  <a:gd name="connsiteY14" fmla="*/ 842963 h 1040606"/>
                  <a:gd name="connsiteX15" fmla="*/ 333375 w 2209800"/>
                  <a:gd name="connsiteY15" fmla="*/ 823913 h 1040606"/>
                  <a:gd name="connsiteX16" fmla="*/ 357188 w 2209800"/>
                  <a:gd name="connsiteY16" fmla="*/ 823913 h 1040606"/>
                  <a:gd name="connsiteX17" fmla="*/ 357188 w 2209800"/>
                  <a:gd name="connsiteY17" fmla="*/ 807244 h 1040606"/>
                  <a:gd name="connsiteX18" fmla="*/ 373857 w 2209800"/>
                  <a:gd name="connsiteY18" fmla="*/ 790575 h 1040606"/>
                  <a:gd name="connsiteX19" fmla="*/ 404813 w 2209800"/>
                  <a:gd name="connsiteY19" fmla="*/ 790575 h 1040606"/>
                  <a:gd name="connsiteX20" fmla="*/ 419100 w 2209800"/>
                  <a:gd name="connsiteY20" fmla="*/ 776288 h 1040606"/>
                  <a:gd name="connsiteX21" fmla="*/ 454819 w 2209800"/>
                  <a:gd name="connsiteY21" fmla="*/ 776288 h 1040606"/>
                  <a:gd name="connsiteX22" fmla="*/ 478632 w 2209800"/>
                  <a:gd name="connsiteY22" fmla="*/ 752475 h 1040606"/>
                  <a:gd name="connsiteX23" fmla="*/ 495300 w 2209800"/>
                  <a:gd name="connsiteY23" fmla="*/ 752475 h 1040606"/>
                  <a:gd name="connsiteX24" fmla="*/ 495300 w 2209800"/>
                  <a:gd name="connsiteY24" fmla="*/ 714375 h 1040606"/>
                  <a:gd name="connsiteX25" fmla="*/ 509588 w 2209800"/>
                  <a:gd name="connsiteY25" fmla="*/ 700087 h 1040606"/>
                  <a:gd name="connsiteX26" fmla="*/ 540544 w 2209800"/>
                  <a:gd name="connsiteY26" fmla="*/ 700087 h 1040606"/>
                  <a:gd name="connsiteX27" fmla="*/ 540544 w 2209800"/>
                  <a:gd name="connsiteY27" fmla="*/ 678656 h 1040606"/>
                  <a:gd name="connsiteX28" fmla="*/ 559594 w 2209800"/>
                  <a:gd name="connsiteY28" fmla="*/ 678656 h 1040606"/>
                  <a:gd name="connsiteX29" fmla="*/ 559594 w 2209800"/>
                  <a:gd name="connsiteY29" fmla="*/ 664369 h 1040606"/>
                  <a:gd name="connsiteX30" fmla="*/ 590550 w 2209800"/>
                  <a:gd name="connsiteY30" fmla="*/ 664369 h 1040606"/>
                  <a:gd name="connsiteX31" fmla="*/ 590550 w 2209800"/>
                  <a:gd name="connsiteY31" fmla="*/ 645319 h 1040606"/>
                  <a:gd name="connsiteX32" fmla="*/ 623888 w 2209800"/>
                  <a:gd name="connsiteY32" fmla="*/ 645319 h 1040606"/>
                  <a:gd name="connsiteX33" fmla="*/ 623888 w 2209800"/>
                  <a:gd name="connsiteY33" fmla="*/ 626269 h 1040606"/>
                  <a:gd name="connsiteX34" fmla="*/ 650082 w 2209800"/>
                  <a:gd name="connsiteY34" fmla="*/ 626269 h 1040606"/>
                  <a:gd name="connsiteX35" fmla="*/ 650082 w 2209800"/>
                  <a:gd name="connsiteY35" fmla="*/ 604838 h 1040606"/>
                  <a:gd name="connsiteX36" fmla="*/ 683419 w 2209800"/>
                  <a:gd name="connsiteY36" fmla="*/ 604838 h 1040606"/>
                  <a:gd name="connsiteX37" fmla="*/ 683419 w 2209800"/>
                  <a:gd name="connsiteY37" fmla="*/ 588169 h 1040606"/>
                  <a:gd name="connsiteX38" fmla="*/ 735807 w 2209800"/>
                  <a:gd name="connsiteY38" fmla="*/ 588169 h 1040606"/>
                  <a:gd name="connsiteX39" fmla="*/ 735807 w 2209800"/>
                  <a:gd name="connsiteY39" fmla="*/ 571500 h 1040606"/>
                  <a:gd name="connsiteX40" fmla="*/ 792957 w 2209800"/>
                  <a:gd name="connsiteY40" fmla="*/ 571500 h 1040606"/>
                  <a:gd name="connsiteX41" fmla="*/ 792957 w 2209800"/>
                  <a:gd name="connsiteY41" fmla="*/ 545306 h 1040606"/>
                  <a:gd name="connsiteX42" fmla="*/ 842963 w 2209800"/>
                  <a:gd name="connsiteY42" fmla="*/ 545306 h 1040606"/>
                  <a:gd name="connsiteX43" fmla="*/ 842963 w 2209800"/>
                  <a:gd name="connsiteY43" fmla="*/ 519113 h 1040606"/>
                  <a:gd name="connsiteX44" fmla="*/ 859632 w 2209800"/>
                  <a:gd name="connsiteY44" fmla="*/ 502444 h 1040606"/>
                  <a:gd name="connsiteX45" fmla="*/ 885825 w 2209800"/>
                  <a:gd name="connsiteY45" fmla="*/ 502444 h 1040606"/>
                  <a:gd name="connsiteX46" fmla="*/ 885825 w 2209800"/>
                  <a:gd name="connsiteY46" fmla="*/ 485775 h 1040606"/>
                  <a:gd name="connsiteX47" fmla="*/ 928688 w 2209800"/>
                  <a:gd name="connsiteY47" fmla="*/ 485775 h 1040606"/>
                  <a:gd name="connsiteX48" fmla="*/ 928688 w 2209800"/>
                  <a:gd name="connsiteY48" fmla="*/ 464344 h 1040606"/>
                  <a:gd name="connsiteX49" fmla="*/ 962025 w 2209800"/>
                  <a:gd name="connsiteY49" fmla="*/ 464344 h 1040606"/>
                  <a:gd name="connsiteX50" fmla="*/ 962025 w 2209800"/>
                  <a:gd name="connsiteY50" fmla="*/ 447675 h 1040606"/>
                  <a:gd name="connsiteX51" fmla="*/ 1002507 w 2209800"/>
                  <a:gd name="connsiteY51" fmla="*/ 447675 h 1040606"/>
                  <a:gd name="connsiteX52" fmla="*/ 1002507 w 2209800"/>
                  <a:gd name="connsiteY52" fmla="*/ 433388 h 1040606"/>
                  <a:gd name="connsiteX53" fmla="*/ 1026319 w 2209800"/>
                  <a:gd name="connsiteY53" fmla="*/ 433388 h 1040606"/>
                  <a:gd name="connsiteX54" fmla="*/ 1026319 w 2209800"/>
                  <a:gd name="connsiteY54" fmla="*/ 428625 h 1040606"/>
                  <a:gd name="connsiteX55" fmla="*/ 1050132 w 2209800"/>
                  <a:gd name="connsiteY55" fmla="*/ 428625 h 1040606"/>
                  <a:gd name="connsiteX56" fmla="*/ 1050132 w 2209800"/>
                  <a:gd name="connsiteY56" fmla="*/ 395288 h 1040606"/>
                  <a:gd name="connsiteX57" fmla="*/ 1085850 w 2209800"/>
                  <a:gd name="connsiteY57" fmla="*/ 395288 h 1040606"/>
                  <a:gd name="connsiteX58" fmla="*/ 1095375 w 2209800"/>
                  <a:gd name="connsiteY58" fmla="*/ 385763 h 1040606"/>
                  <a:gd name="connsiteX59" fmla="*/ 1121569 w 2209800"/>
                  <a:gd name="connsiteY59" fmla="*/ 385763 h 1040606"/>
                  <a:gd name="connsiteX60" fmla="*/ 1121569 w 2209800"/>
                  <a:gd name="connsiteY60" fmla="*/ 359569 h 1040606"/>
                  <a:gd name="connsiteX61" fmla="*/ 1140619 w 2209800"/>
                  <a:gd name="connsiteY61" fmla="*/ 359569 h 1040606"/>
                  <a:gd name="connsiteX62" fmla="*/ 1140619 w 2209800"/>
                  <a:gd name="connsiteY62" fmla="*/ 340519 h 1040606"/>
                  <a:gd name="connsiteX63" fmla="*/ 1181100 w 2209800"/>
                  <a:gd name="connsiteY63" fmla="*/ 340519 h 1040606"/>
                  <a:gd name="connsiteX64" fmla="*/ 1188244 w 2209800"/>
                  <a:gd name="connsiteY64" fmla="*/ 333375 h 1040606"/>
                  <a:gd name="connsiteX65" fmla="*/ 1216819 w 2209800"/>
                  <a:gd name="connsiteY65" fmla="*/ 333375 h 1040606"/>
                  <a:gd name="connsiteX66" fmla="*/ 1216819 w 2209800"/>
                  <a:gd name="connsiteY66" fmla="*/ 304800 h 1040606"/>
                  <a:gd name="connsiteX67" fmla="*/ 1281113 w 2209800"/>
                  <a:gd name="connsiteY67" fmla="*/ 304800 h 1040606"/>
                  <a:gd name="connsiteX68" fmla="*/ 1297782 w 2209800"/>
                  <a:gd name="connsiteY68" fmla="*/ 288131 h 1040606"/>
                  <a:gd name="connsiteX69" fmla="*/ 1354932 w 2209800"/>
                  <a:gd name="connsiteY69" fmla="*/ 288131 h 1040606"/>
                  <a:gd name="connsiteX70" fmla="*/ 1354932 w 2209800"/>
                  <a:gd name="connsiteY70" fmla="*/ 264319 h 1040606"/>
                  <a:gd name="connsiteX71" fmla="*/ 1390650 w 2209800"/>
                  <a:gd name="connsiteY71" fmla="*/ 264319 h 1040606"/>
                  <a:gd name="connsiteX72" fmla="*/ 1390650 w 2209800"/>
                  <a:gd name="connsiteY72" fmla="*/ 240506 h 1040606"/>
                  <a:gd name="connsiteX73" fmla="*/ 1409700 w 2209800"/>
                  <a:gd name="connsiteY73" fmla="*/ 240506 h 1040606"/>
                  <a:gd name="connsiteX74" fmla="*/ 1421607 w 2209800"/>
                  <a:gd name="connsiteY74" fmla="*/ 228599 h 1040606"/>
                  <a:gd name="connsiteX75" fmla="*/ 1495425 w 2209800"/>
                  <a:gd name="connsiteY75" fmla="*/ 228599 h 1040606"/>
                  <a:gd name="connsiteX76" fmla="*/ 1495425 w 2209800"/>
                  <a:gd name="connsiteY76" fmla="*/ 209550 h 1040606"/>
                  <a:gd name="connsiteX77" fmla="*/ 1533525 w 2209800"/>
                  <a:gd name="connsiteY77" fmla="*/ 209550 h 1040606"/>
                  <a:gd name="connsiteX78" fmla="*/ 1538288 w 2209800"/>
                  <a:gd name="connsiteY78" fmla="*/ 204787 h 1040606"/>
                  <a:gd name="connsiteX79" fmla="*/ 1578769 w 2209800"/>
                  <a:gd name="connsiteY79" fmla="*/ 204787 h 1040606"/>
                  <a:gd name="connsiteX80" fmla="*/ 1578769 w 2209800"/>
                  <a:gd name="connsiteY80" fmla="*/ 178594 h 1040606"/>
                  <a:gd name="connsiteX81" fmla="*/ 1657350 w 2209800"/>
                  <a:gd name="connsiteY81" fmla="*/ 178594 h 1040606"/>
                  <a:gd name="connsiteX82" fmla="*/ 1657350 w 2209800"/>
                  <a:gd name="connsiteY82" fmla="*/ 161925 h 1040606"/>
                  <a:gd name="connsiteX83" fmla="*/ 1740694 w 2209800"/>
                  <a:gd name="connsiteY83" fmla="*/ 161925 h 1040606"/>
                  <a:gd name="connsiteX84" fmla="*/ 1740694 w 2209800"/>
                  <a:gd name="connsiteY84" fmla="*/ 133350 h 1040606"/>
                  <a:gd name="connsiteX85" fmla="*/ 1788319 w 2209800"/>
                  <a:gd name="connsiteY85" fmla="*/ 133350 h 1040606"/>
                  <a:gd name="connsiteX86" fmla="*/ 1800225 w 2209800"/>
                  <a:gd name="connsiteY86" fmla="*/ 121444 h 1040606"/>
                  <a:gd name="connsiteX87" fmla="*/ 1843088 w 2209800"/>
                  <a:gd name="connsiteY87" fmla="*/ 121444 h 1040606"/>
                  <a:gd name="connsiteX88" fmla="*/ 1862138 w 2209800"/>
                  <a:gd name="connsiteY88" fmla="*/ 102394 h 1040606"/>
                  <a:gd name="connsiteX89" fmla="*/ 1983582 w 2209800"/>
                  <a:gd name="connsiteY89" fmla="*/ 102394 h 1040606"/>
                  <a:gd name="connsiteX90" fmla="*/ 1983582 w 2209800"/>
                  <a:gd name="connsiteY90" fmla="*/ 85725 h 1040606"/>
                  <a:gd name="connsiteX91" fmla="*/ 2014538 w 2209800"/>
                  <a:gd name="connsiteY91" fmla="*/ 85725 h 1040606"/>
                  <a:gd name="connsiteX92" fmla="*/ 2014538 w 2209800"/>
                  <a:gd name="connsiteY92" fmla="*/ 54769 h 1040606"/>
                  <a:gd name="connsiteX93" fmla="*/ 2043113 w 2209800"/>
                  <a:gd name="connsiteY93" fmla="*/ 54769 h 1040606"/>
                  <a:gd name="connsiteX94" fmla="*/ 2043113 w 2209800"/>
                  <a:gd name="connsiteY94" fmla="*/ 45244 h 1040606"/>
                  <a:gd name="connsiteX95" fmla="*/ 2085975 w 2209800"/>
                  <a:gd name="connsiteY95" fmla="*/ 45244 h 1040606"/>
                  <a:gd name="connsiteX96" fmla="*/ 2085975 w 2209800"/>
                  <a:gd name="connsiteY96" fmla="*/ 30956 h 1040606"/>
                  <a:gd name="connsiteX97" fmla="*/ 2119313 w 2209800"/>
                  <a:gd name="connsiteY97" fmla="*/ 30956 h 1040606"/>
                  <a:gd name="connsiteX98" fmla="*/ 2119313 w 2209800"/>
                  <a:gd name="connsiteY98" fmla="*/ 21431 h 1040606"/>
                  <a:gd name="connsiteX99" fmla="*/ 2150269 w 2209800"/>
                  <a:gd name="connsiteY99" fmla="*/ 21431 h 1040606"/>
                  <a:gd name="connsiteX100" fmla="*/ 2164556 w 2209800"/>
                  <a:gd name="connsiteY100" fmla="*/ 7144 h 1040606"/>
                  <a:gd name="connsiteX101" fmla="*/ 2193132 w 2209800"/>
                  <a:gd name="connsiteY101" fmla="*/ 7144 h 1040606"/>
                  <a:gd name="connsiteX102" fmla="*/ 2209800 w 2209800"/>
                  <a:gd name="connsiteY102" fmla="*/ 0 h 10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209800" h="1040606">
                    <a:moveTo>
                      <a:pt x="0" y="1040606"/>
                    </a:moveTo>
                    <a:lnTo>
                      <a:pt x="64294" y="1040606"/>
                    </a:lnTo>
                    <a:lnTo>
                      <a:pt x="64294" y="985838"/>
                    </a:lnTo>
                    <a:lnTo>
                      <a:pt x="100013" y="985838"/>
                    </a:lnTo>
                    <a:lnTo>
                      <a:pt x="100013" y="962025"/>
                    </a:lnTo>
                    <a:lnTo>
                      <a:pt x="123825" y="938213"/>
                    </a:lnTo>
                    <a:lnTo>
                      <a:pt x="166688" y="938213"/>
                    </a:lnTo>
                    <a:lnTo>
                      <a:pt x="183357" y="921544"/>
                    </a:lnTo>
                    <a:lnTo>
                      <a:pt x="183357" y="904875"/>
                    </a:lnTo>
                    <a:lnTo>
                      <a:pt x="226219" y="904875"/>
                    </a:lnTo>
                    <a:lnTo>
                      <a:pt x="254794" y="876300"/>
                    </a:lnTo>
                    <a:lnTo>
                      <a:pt x="254794" y="859631"/>
                    </a:lnTo>
                    <a:lnTo>
                      <a:pt x="297657" y="859631"/>
                    </a:lnTo>
                    <a:lnTo>
                      <a:pt x="297657" y="842963"/>
                    </a:lnTo>
                    <a:lnTo>
                      <a:pt x="333375" y="842963"/>
                    </a:lnTo>
                    <a:lnTo>
                      <a:pt x="333375" y="823913"/>
                    </a:lnTo>
                    <a:lnTo>
                      <a:pt x="357188" y="823913"/>
                    </a:lnTo>
                    <a:lnTo>
                      <a:pt x="357188" y="807244"/>
                    </a:lnTo>
                    <a:lnTo>
                      <a:pt x="373857" y="790575"/>
                    </a:lnTo>
                    <a:lnTo>
                      <a:pt x="404813" y="790575"/>
                    </a:lnTo>
                    <a:lnTo>
                      <a:pt x="419100" y="776288"/>
                    </a:lnTo>
                    <a:lnTo>
                      <a:pt x="454819" y="776288"/>
                    </a:lnTo>
                    <a:lnTo>
                      <a:pt x="478632" y="752475"/>
                    </a:lnTo>
                    <a:lnTo>
                      <a:pt x="495300" y="752475"/>
                    </a:lnTo>
                    <a:lnTo>
                      <a:pt x="495300" y="714375"/>
                    </a:lnTo>
                    <a:lnTo>
                      <a:pt x="509588" y="700087"/>
                    </a:lnTo>
                    <a:lnTo>
                      <a:pt x="540544" y="700087"/>
                    </a:lnTo>
                    <a:lnTo>
                      <a:pt x="540544" y="678656"/>
                    </a:lnTo>
                    <a:lnTo>
                      <a:pt x="559594" y="678656"/>
                    </a:lnTo>
                    <a:lnTo>
                      <a:pt x="559594" y="664369"/>
                    </a:lnTo>
                    <a:lnTo>
                      <a:pt x="590550" y="664369"/>
                    </a:lnTo>
                    <a:lnTo>
                      <a:pt x="590550" y="645319"/>
                    </a:lnTo>
                    <a:lnTo>
                      <a:pt x="623888" y="645319"/>
                    </a:lnTo>
                    <a:lnTo>
                      <a:pt x="623888" y="626269"/>
                    </a:lnTo>
                    <a:lnTo>
                      <a:pt x="650082" y="626269"/>
                    </a:lnTo>
                    <a:lnTo>
                      <a:pt x="650082" y="604838"/>
                    </a:lnTo>
                    <a:lnTo>
                      <a:pt x="683419" y="604838"/>
                    </a:lnTo>
                    <a:lnTo>
                      <a:pt x="683419" y="588169"/>
                    </a:lnTo>
                    <a:lnTo>
                      <a:pt x="735807" y="588169"/>
                    </a:lnTo>
                    <a:lnTo>
                      <a:pt x="735807" y="571500"/>
                    </a:lnTo>
                    <a:lnTo>
                      <a:pt x="792957" y="571500"/>
                    </a:lnTo>
                    <a:lnTo>
                      <a:pt x="792957" y="545306"/>
                    </a:lnTo>
                    <a:lnTo>
                      <a:pt x="842963" y="545306"/>
                    </a:lnTo>
                    <a:lnTo>
                      <a:pt x="842963" y="519113"/>
                    </a:lnTo>
                    <a:lnTo>
                      <a:pt x="859632" y="502444"/>
                    </a:lnTo>
                    <a:lnTo>
                      <a:pt x="885825" y="502444"/>
                    </a:lnTo>
                    <a:lnTo>
                      <a:pt x="885825" y="485775"/>
                    </a:lnTo>
                    <a:lnTo>
                      <a:pt x="928688" y="485775"/>
                    </a:lnTo>
                    <a:lnTo>
                      <a:pt x="928688" y="464344"/>
                    </a:lnTo>
                    <a:lnTo>
                      <a:pt x="962025" y="464344"/>
                    </a:lnTo>
                    <a:lnTo>
                      <a:pt x="962025" y="447675"/>
                    </a:lnTo>
                    <a:lnTo>
                      <a:pt x="1002507" y="447675"/>
                    </a:lnTo>
                    <a:lnTo>
                      <a:pt x="1002507" y="433388"/>
                    </a:lnTo>
                    <a:lnTo>
                      <a:pt x="1026319" y="433388"/>
                    </a:lnTo>
                    <a:lnTo>
                      <a:pt x="1026319" y="428625"/>
                    </a:lnTo>
                    <a:lnTo>
                      <a:pt x="1050132" y="428625"/>
                    </a:lnTo>
                    <a:lnTo>
                      <a:pt x="1050132" y="395288"/>
                    </a:lnTo>
                    <a:lnTo>
                      <a:pt x="1085850" y="395288"/>
                    </a:lnTo>
                    <a:lnTo>
                      <a:pt x="1095375" y="385763"/>
                    </a:lnTo>
                    <a:lnTo>
                      <a:pt x="1121569" y="385763"/>
                    </a:lnTo>
                    <a:lnTo>
                      <a:pt x="1121569" y="359569"/>
                    </a:lnTo>
                    <a:lnTo>
                      <a:pt x="1140619" y="359569"/>
                    </a:lnTo>
                    <a:lnTo>
                      <a:pt x="1140619" y="340519"/>
                    </a:lnTo>
                    <a:lnTo>
                      <a:pt x="1181100" y="340519"/>
                    </a:lnTo>
                    <a:lnTo>
                      <a:pt x="1188244" y="333375"/>
                    </a:lnTo>
                    <a:lnTo>
                      <a:pt x="1216819" y="333375"/>
                    </a:lnTo>
                    <a:lnTo>
                      <a:pt x="1216819" y="304800"/>
                    </a:lnTo>
                    <a:lnTo>
                      <a:pt x="1281113" y="304800"/>
                    </a:lnTo>
                    <a:lnTo>
                      <a:pt x="1297782" y="288131"/>
                    </a:lnTo>
                    <a:lnTo>
                      <a:pt x="1354932" y="288131"/>
                    </a:lnTo>
                    <a:lnTo>
                      <a:pt x="1354932" y="264319"/>
                    </a:lnTo>
                    <a:lnTo>
                      <a:pt x="1390650" y="264319"/>
                    </a:lnTo>
                    <a:lnTo>
                      <a:pt x="1390650" y="240506"/>
                    </a:lnTo>
                    <a:lnTo>
                      <a:pt x="1409700" y="240506"/>
                    </a:lnTo>
                    <a:lnTo>
                      <a:pt x="1421607" y="228599"/>
                    </a:lnTo>
                    <a:lnTo>
                      <a:pt x="1495425" y="228599"/>
                    </a:lnTo>
                    <a:lnTo>
                      <a:pt x="1495425" y="209550"/>
                    </a:lnTo>
                    <a:lnTo>
                      <a:pt x="1533525" y="209550"/>
                    </a:lnTo>
                    <a:lnTo>
                      <a:pt x="1538288" y="204787"/>
                    </a:lnTo>
                    <a:lnTo>
                      <a:pt x="1578769" y="204787"/>
                    </a:lnTo>
                    <a:lnTo>
                      <a:pt x="1578769" y="178594"/>
                    </a:lnTo>
                    <a:lnTo>
                      <a:pt x="1657350" y="178594"/>
                    </a:lnTo>
                    <a:lnTo>
                      <a:pt x="1657350" y="161925"/>
                    </a:lnTo>
                    <a:lnTo>
                      <a:pt x="1740694" y="161925"/>
                    </a:lnTo>
                    <a:lnTo>
                      <a:pt x="1740694" y="133350"/>
                    </a:lnTo>
                    <a:lnTo>
                      <a:pt x="1788319" y="133350"/>
                    </a:lnTo>
                    <a:lnTo>
                      <a:pt x="1800225" y="121444"/>
                    </a:lnTo>
                    <a:lnTo>
                      <a:pt x="1843088" y="121444"/>
                    </a:lnTo>
                    <a:lnTo>
                      <a:pt x="1862138" y="102394"/>
                    </a:lnTo>
                    <a:lnTo>
                      <a:pt x="1983582" y="102394"/>
                    </a:lnTo>
                    <a:lnTo>
                      <a:pt x="1983582" y="85725"/>
                    </a:lnTo>
                    <a:lnTo>
                      <a:pt x="2014538" y="85725"/>
                    </a:lnTo>
                    <a:lnTo>
                      <a:pt x="2014538" y="54769"/>
                    </a:lnTo>
                    <a:lnTo>
                      <a:pt x="2043113" y="54769"/>
                    </a:lnTo>
                    <a:lnTo>
                      <a:pt x="2043113" y="45244"/>
                    </a:lnTo>
                    <a:lnTo>
                      <a:pt x="2085975" y="45244"/>
                    </a:lnTo>
                    <a:lnTo>
                      <a:pt x="2085975" y="30956"/>
                    </a:lnTo>
                    <a:lnTo>
                      <a:pt x="2119313" y="30956"/>
                    </a:lnTo>
                    <a:lnTo>
                      <a:pt x="2119313" y="21431"/>
                    </a:lnTo>
                    <a:lnTo>
                      <a:pt x="2150269" y="21431"/>
                    </a:lnTo>
                    <a:lnTo>
                      <a:pt x="2164556" y="7144"/>
                    </a:lnTo>
                    <a:lnTo>
                      <a:pt x="2193132" y="7144"/>
                    </a:lnTo>
                    <a:lnTo>
                      <a:pt x="2209800" y="0"/>
                    </a:lnTo>
                  </a:path>
                </a:pathLst>
              </a:custGeom>
              <a:noFill/>
              <a:ln w="28575" cap="flat" cmpd="sng" algn="ctr">
                <a:solidFill>
                  <a:srgbClr val="839FA8"/>
                </a:solidFill>
                <a:prstDash val="solid"/>
                <a:round/>
                <a:headEnd type="none" w="med" len="med"/>
                <a:tailEnd type="none" w="med" len="med"/>
              </a:ln>
            </p:spPr>
            <p:txBody>
              <a:bodyPr lIns="0" tIns="0" rIns="0" bIns="0"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GB" sz="9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Freeform 102"/>
              <p:cNvSpPr/>
              <p:nvPr/>
            </p:nvSpPr>
            <p:spPr bwMode="auto">
              <a:xfrm>
                <a:off x="4017169" y="3483769"/>
                <a:ext cx="2466975" cy="478630"/>
              </a:xfrm>
              <a:custGeom>
                <a:avLst/>
                <a:gdLst>
                  <a:gd name="connsiteX0" fmla="*/ 0 w 2466975"/>
                  <a:gd name="connsiteY0" fmla="*/ 478631 h 478631"/>
                  <a:gd name="connsiteX1" fmla="*/ 54769 w 2466975"/>
                  <a:gd name="connsiteY1" fmla="*/ 478631 h 478631"/>
                  <a:gd name="connsiteX2" fmla="*/ 54769 w 2466975"/>
                  <a:gd name="connsiteY2" fmla="*/ 435769 h 478631"/>
                  <a:gd name="connsiteX3" fmla="*/ 121444 w 2466975"/>
                  <a:gd name="connsiteY3" fmla="*/ 435769 h 478631"/>
                  <a:gd name="connsiteX4" fmla="*/ 121444 w 2466975"/>
                  <a:gd name="connsiteY4" fmla="*/ 414337 h 478631"/>
                  <a:gd name="connsiteX5" fmla="*/ 176212 w 2466975"/>
                  <a:gd name="connsiteY5" fmla="*/ 414337 h 478631"/>
                  <a:gd name="connsiteX6" fmla="*/ 180975 w 2466975"/>
                  <a:gd name="connsiteY6" fmla="*/ 409574 h 478631"/>
                  <a:gd name="connsiteX7" fmla="*/ 347662 w 2466975"/>
                  <a:gd name="connsiteY7" fmla="*/ 409574 h 478631"/>
                  <a:gd name="connsiteX8" fmla="*/ 347662 w 2466975"/>
                  <a:gd name="connsiteY8" fmla="*/ 383381 h 478631"/>
                  <a:gd name="connsiteX9" fmla="*/ 426244 w 2466975"/>
                  <a:gd name="connsiteY9" fmla="*/ 383381 h 478631"/>
                  <a:gd name="connsiteX10" fmla="*/ 426244 w 2466975"/>
                  <a:gd name="connsiteY10" fmla="*/ 366712 h 478631"/>
                  <a:gd name="connsiteX11" fmla="*/ 473869 w 2466975"/>
                  <a:gd name="connsiteY11" fmla="*/ 366712 h 478631"/>
                  <a:gd name="connsiteX12" fmla="*/ 473869 w 2466975"/>
                  <a:gd name="connsiteY12" fmla="*/ 352425 h 478631"/>
                  <a:gd name="connsiteX13" fmla="*/ 531019 w 2466975"/>
                  <a:gd name="connsiteY13" fmla="*/ 352425 h 478631"/>
                  <a:gd name="connsiteX14" fmla="*/ 540544 w 2466975"/>
                  <a:gd name="connsiteY14" fmla="*/ 342900 h 478631"/>
                  <a:gd name="connsiteX15" fmla="*/ 669131 w 2466975"/>
                  <a:gd name="connsiteY15" fmla="*/ 342900 h 478631"/>
                  <a:gd name="connsiteX16" fmla="*/ 669131 w 2466975"/>
                  <a:gd name="connsiteY16" fmla="*/ 316706 h 478631"/>
                  <a:gd name="connsiteX17" fmla="*/ 809625 w 2466975"/>
                  <a:gd name="connsiteY17" fmla="*/ 316706 h 478631"/>
                  <a:gd name="connsiteX18" fmla="*/ 809625 w 2466975"/>
                  <a:gd name="connsiteY18" fmla="*/ 307181 h 478631"/>
                  <a:gd name="connsiteX19" fmla="*/ 869156 w 2466975"/>
                  <a:gd name="connsiteY19" fmla="*/ 307181 h 478631"/>
                  <a:gd name="connsiteX20" fmla="*/ 869156 w 2466975"/>
                  <a:gd name="connsiteY20" fmla="*/ 283369 h 478631"/>
                  <a:gd name="connsiteX21" fmla="*/ 935831 w 2466975"/>
                  <a:gd name="connsiteY21" fmla="*/ 283369 h 478631"/>
                  <a:gd name="connsiteX22" fmla="*/ 935831 w 2466975"/>
                  <a:gd name="connsiteY22" fmla="*/ 261937 h 478631"/>
                  <a:gd name="connsiteX23" fmla="*/ 973931 w 2466975"/>
                  <a:gd name="connsiteY23" fmla="*/ 261937 h 478631"/>
                  <a:gd name="connsiteX24" fmla="*/ 992981 w 2466975"/>
                  <a:gd name="connsiteY24" fmla="*/ 261937 h 478631"/>
                  <a:gd name="connsiteX25" fmla="*/ 1023937 w 2466975"/>
                  <a:gd name="connsiteY25" fmla="*/ 261937 h 478631"/>
                  <a:gd name="connsiteX26" fmla="*/ 1042987 w 2466975"/>
                  <a:gd name="connsiteY26" fmla="*/ 242887 h 478631"/>
                  <a:gd name="connsiteX27" fmla="*/ 1097756 w 2466975"/>
                  <a:gd name="connsiteY27" fmla="*/ 242887 h 478631"/>
                  <a:gd name="connsiteX28" fmla="*/ 1109662 w 2466975"/>
                  <a:gd name="connsiteY28" fmla="*/ 230981 h 478631"/>
                  <a:gd name="connsiteX29" fmla="*/ 1252537 w 2466975"/>
                  <a:gd name="connsiteY29" fmla="*/ 230981 h 478631"/>
                  <a:gd name="connsiteX30" fmla="*/ 1252537 w 2466975"/>
                  <a:gd name="connsiteY30" fmla="*/ 202406 h 478631"/>
                  <a:gd name="connsiteX31" fmla="*/ 1340644 w 2466975"/>
                  <a:gd name="connsiteY31" fmla="*/ 202406 h 478631"/>
                  <a:gd name="connsiteX32" fmla="*/ 1345406 w 2466975"/>
                  <a:gd name="connsiteY32" fmla="*/ 197644 h 478631"/>
                  <a:gd name="connsiteX33" fmla="*/ 1400175 w 2466975"/>
                  <a:gd name="connsiteY33" fmla="*/ 197644 h 478631"/>
                  <a:gd name="connsiteX34" fmla="*/ 1400175 w 2466975"/>
                  <a:gd name="connsiteY34" fmla="*/ 166687 h 478631"/>
                  <a:gd name="connsiteX35" fmla="*/ 1443037 w 2466975"/>
                  <a:gd name="connsiteY35" fmla="*/ 166687 h 478631"/>
                  <a:gd name="connsiteX36" fmla="*/ 1447799 w 2466975"/>
                  <a:gd name="connsiteY36" fmla="*/ 161925 h 478631"/>
                  <a:gd name="connsiteX37" fmla="*/ 1666875 w 2466975"/>
                  <a:gd name="connsiteY37" fmla="*/ 161925 h 478631"/>
                  <a:gd name="connsiteX38" fmla="*/ 1666875 w 2466975"/>
                  <a:gd name="connsiteY38" fmla="*/ 140494 h 478631"/>
                  <a:gd name="connsiteX39" fmla="*/ 1750219 w 2466975"/>
                  <a:gd name="connsiteY39" fmla="*/ 140494 h 478631"/>
                  <a:gd name="connsiteX40" fmla="*/ 1769269 w 2466975"/>
                  <a:gd name="connsiteY40" fmla="*/ 121444 h 478631"/>
                  <a:gd name="connsiteX41" fmla="*/ 1838325 w 2466975"/>
                  <a:gd name="connsiteY41" fmla="*/ 121444 h 478631"/>
                  <a:gd name="connsiteX42" fmla="*/ 1838325 w 2466975"/>
                  <a:gd name="connsiteY42" fmla="*/ 97631 h 478631"/>
                  <a:gd name="connsiteX43" fmla="*/ 1962150 w 2466975"/>
                  <a:gd name="connsiteY43" fmla="*/ 97631 h 478631"/>
                  <a:gd name="connsiteX44" fmla="*/ 1962150 w 2466975"/>
                  <a:gd name="connsiteY44" fmla="*/ 83344 h 478631"/>
                  <a:gd name="connsiteX45" fmla="*/ 2014537 w 2466975"/>
                  <a:gd name="connsiteY45" fmla="*/ 83344 h 478631"/>
                  <a:gd name="connsiteX46" fmla="*/ 2014537 w 2466975"/>
                  <a:gd name="connsiteY46" fmla="*/ 71437 h 478631"/>
                  <a:gd name="connsiteX47" fmla="*/ 2055019 w 2466975"/>
                  <a:gd name="connsiteY47" fmla="*/ 71437 h 478631"/>
                  <a:gd name="connsiteX48" fmla="*/ 2055019 w 2466975"/>
                  <a:gd name="connsiteY48" fmla="*/ 52387 h 478631"/>
                  <a:gd name="connsiteX49" fmla="*/ 2133600 w 2466975"/>
                  <a:gd name="connsiteY49" fmla="*/ 52387 h 478631"/>
                  <a:gd name="connsiteX50" fmla="*/ 2133600 w 2466975"/>
                  <a:gd name="connsiteY50" fmla="*/ 35719 h 478631"/>
                  <a:gd name="connsiteX51" fmla="*/ 2235994 w 2466975"/>
                  <a:gd name="connsiteY51" fmla="*/ 35719 h 478631"/>
                  <a:gd name="connsiteX52" fmla="*/ 2235994 w 2466975"/>
                  <a:gd name="connsiteY52" fmla="*/ 16669 h 478631"/>
                  <a:gd name="connsiteX53" fmla="*/ 2369344 w 2466975"/>
                  <a:gd name="connsiteY53" fmla="*/ 16669 h 478631"/>
                  <a:gd name="connsiteX54" fmla="*/ 2369344 w 2466975"/>
                  <a:gd name="connsiteY54" fmla="*/ 0 h 478631"/>
                  <a:gd name="connsiteX55" fmla="*/ 2466975 w 2466975"/>
                  <a:gd name="connsiteY55" fmla="*/ 4762 h 47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6975" h="478631">
                    <a:moveTo>
                      <a:pt x="0" y="478631"/>
                    </a:moveTo>
                    <a:lnTo>
                      <a:pt x="54769" y="478631"/>
                    </a:lnTo>
                    <a:lnTo>
                      <a:pt x="54769" y="435769"/>
                    </a:lnTo>
                    <a:lnTo>
                      <a:pt x="121444" y="435769"/>
                    </a:lnTo>
                    <a:lnTo>
                      <a:pt x="121444" y="414337"/>
                    </a:lnTo>
                    <a:lnTo>
                      <a:pt x="176212" y="414337"/>
                    </a:lnTo>
                    <a:lnTo>
                      <a:pt x="180975" y="409574"/>
                    </a:lnTo>
                    <a:lnTo>
                      <a:pt x="347662" y="409574"/>
                    </a:lnTo>
                    <a:lnTo>
                      <a:pt x="347662" y="383381"/>
                    </a:lnTo>
                    <a:lnTo>
                      <a:pt x="426244" y="383381"/>
                    </a:lnTo>
                    <a:lnTo>
                      <a:pt x="426244" y="366712"/>
                    </a:lnTo>
                    <a:lnTo>
                      <a:pt x="473869" y="366712"/>
                    </a:lnTo>
                    <a:lnTo>
                      <a:pt x="473869" y="352425"/>
                    </a:lnTo>
                    <a:lnTo>
                      <a:pt x="531019" y="352425"/>
                    </a:lnTo>
                    <a:lnTo>
                      <a:pt x="540544" y="342900"/>
                    </a:lnTo>
                    <a:lnTo>
                      <a:pt x="669131" y="342900"/>
                    </a:lnTo>
                    <a:lnTo>
                      <a:pt x="669131" y="316706"/>
                    </a:lnTo>
                    <a:lnTo>
                      <a:pt x="809625" y="316706"/>
                    </a:lnTo>
                    <a:lnTo>
                      <a:pt x="809625" y="307181"/>
                    </a:lnTo>
                    <a:lnTo>
                      <a:pt x="869156" y="307181"/>
                    </a:lnTo>
                    <a:lnTo>
                      <a:pt x="869156" y="283369"/>
                    </a:lnTo>
                    <a:lnTo>
                      <a:pt x="935831" y="283369"/>
                    </a:lnTo>
                    <a:lnTo>
                      <a:pt x="935831" y="261937"/>
                    </a:lnTo>
                    <a:lnTo>
                      <a:pt x="973931" y="261937"/>
                    </a:lnTo>
                    <a:lnTo>
                      <a:pt x="992981" y="261937"/>
                    </a:lnTo>
                    <a:lnTo>
                      <a:pt x="1023937" y="261937"/>
                    </a:lnTo>
                    <a:lnTo>
                      <a:pt x="1042987" y="242887"/>
                    </a:lnTo>
                    <a:lnTo>
                      <a:pt x="1097756" y="242887"/>
                    </a:lnTo>
                    <a:lnTo>
                      <a:pt x="1109662" y="230981"/>
                    </a:lnTo>
                    <a:lnTo>
                      <a:pt x="1252537" y="230981"/>
                    </a:lnTo>
                    <a:lnTo>
                      <a:pt x="1252537" y="202406"/>
                    </a:lnTo>
                    <a:lnTo>
                      <a:pt x="1340644" y="202406"/>
                    </a:lnTo>
                    <a:lnTo>
                      <a:pt x="1345406" y="197644"/>
                    </a:lnTo>
                    <a:lnTo>
                      <a:pt x="1400175" y="197644"/>
                    </a:lnTo>
                    <a:lnTo>
                      <a:pt x="1400175" y="166687"/>
                    </a:lnTo>
                    <a:lnTo>
                      <a:pt x="1443037" y="166687"/>
                    </a:lnTo>
                    <a:lnTo>
                      <a:pt x="1447799" y="161925"/>
                    </a:lnTo>
                    <a:lnTo>
                      <a:pt x="1666875" y="161925"/>
                    </a:lnTo>
                    <a:lnTo>
                      <a:pt x="1666875" y="140494"/>
                    </a:lnTo>
                    <a:lnTo>
                      <a:pt x="1750219" y="140494"/>
                    </a:lnTo>
                    <a:lnTo>
                      <a:pt x="1769269" y="121444"/>
                    </a:lnTo>
                    <a:lnTo>
                      <a:pt x="1838325" y="121444"/>
                    </a:lnTo>
                    <a:lnTo>
                      <a:pt x="1838325" y="97631"/>
                    </a:lnTo>
                    <a:lnTo>
                      <a:pt x="1962150" y="97631"/>
                    </a:lnTo>
                    <a:lnTo>
                      <a:pt x="1962150" y="83344"/>
                    </a:lnTo>
                    <a:lnTo>
                      <a:pt x="2014537" y="83344"/>
                    </a:lnTo>
                    <a:lnTo>
                      <a:pt x="2014537" y="71437"/>
                    </a:lnTo>
                    <a:lnTo>
                      <a:pt x="2055019" y="71437"/>
                    </a:lnTo>
                    <a:lnTo>
                      <a:pt x="2055019" y="52387"/>
                    </a:lnTo>
                    <a:lnTo>
                      <a:pt x="2133600" y="52387"/>
                    </a:lnTo>
                    <a:lnTo>
                      <a:pt x="2133600" y="35719"/>
                    </a:lnTo>
                    <a:lnTo>
                      <a:pt x="2235994" y="35719"/>
                    </a:lnTo>
                    <a:lnTo>
                      <a:pt x="2235994" y="16669"/>
                    </a:lnTo>
                    <a:lnTo>
                      <a:pt x="2369344" y="16669"/>
                    </a:lnTo>
                    <a:lnTo>
                      <a:pt x="2369344" y="0"/>
                    </a:lnTo>
                    <a:lnTo>
                      <a:pt x="2466975" y="4762"/>
                    </a:lnTo>
                  </a:path>
                </a:pathLst>
              </a:custGeom>
              <a:noFill/>
              <a:ln w="28575" cap="flat" cmpd="sng" algn="ctr">
                <a:solidFill>
                  <a:srgbClr val="839FA8"/>
                </a:solidFill>
                <a:prstDash val="solid"/>
                <a:round/>
                <a:headEnd type="none" w="med" len="med"/>
                <a:tailEnd type="none" w="med" len="med"/>
              </a:ln>
            </p:spPr>
            <p:txBody>
              <a:bodyPr lIns="0" tIns="0" rIns="0" bIns="0"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GB" sz="9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Freeform 11"/>
            <p:cNvSpPr/>
            <p:nvPr/>
          </p:nvSpPr>
          <p:spPr bwMode="auto">
            <a:xfrm>
              <a:off x="8743805" y="1318408"/>
              <a:ext cx="1564262" cy="122980"/>
            </a:xfrm>
            <a:custGeom>
              <a:avLst/>
              <a:gdLst>
                <a:gd name="connsiteX0" fmla="*/ 0 w 1990725"/>
                <a:gd name="connsiteY0" fmla="*/ 226219 h 226219"/>
                <a:gd name="connsiteX1" fmla="*/ 107157 w 1990725"/>
                <a:gd name="connsiteY1" fmla="*/ 226219 h 226219"/>
                <a:gd name="connsiteX2" fmla="*/ 107157 w 1990725"/>
                <a:gd name="connsiteY2" fmla="*/ 219075 h 226219"/>
                <a:gd name="connsiteX3" fmla="*/ 180975 w 1990725"/>
                <a:gd name="connsiteY3" fmla="*/ 219075 h 226219"/>
                <a:gd name="connsiteX4" fmla="*/ 180975 w 1990725"/>
                <a:gd name="connsiteY4" fmla="*/ 209550 h 226219"/>
                <a:gd name="connsiteX5" fmla="*/ 292894 w 1990725"/>
                <a:gd name="connsiteY5" fmla="*/ 209550 h 226219"/>
                <a:gd name="connsiteX6" fmla="*/ 292894 w 1990725"/>
                <a:gd name="connsiteY6" fmla="*/ 192881 h 226219"/>
                <a:gd name="connsiteX7" fmla="*/ 395288 w 1990725"/>
                <a:gd name="connsiteY7" fmla="*/ 192881 h 226219"/>
                <a:gd name="connsiteX8" fmla="*/ 497682 w 1990725"/>
                <a:gd name="connsiteY8" fmla="*/ 192881 h 226219"/>
                <a:gd name="connsiteX9" fmla="*/ 497682 w 1990725"/>
                <a:gd name="connsiteY9" fmla="*/ 164306 h 226219"/>
                <a:gd name="connsiteX10" fmla="*/ 538163 w 1990725"/>
                <a:gd name="connsiteY10" fmla="*/ 164306 h 226219"/>
                <a:gd name="connsiteX11" fmla="*/ 538163 w 1990725"/>
                <a:gd name="connsiteY11" fmla="*/ 147637 h 226219"/>
                <a:gd name="connsiteX12" fmla="*/ 566738 w 1990725"/>
                <a:gd name="connsiteY12" fmla="*/ 147637 h 226219"/>
                <a:gd name="connsiteX13" fmla="*/ 573882 w 1990725"/>
                <a:gd name="connsiteY13" fmla="*/ 140493 h 226219"/>
                <a:gd name="connsiteX14" fmla="*/ 602457 w 1990725"/>
                <a:gd name="connsiteY14" fmla="*/ 140493 h 226219"/>
                <a:gd name="connsiteX15" fmla="*/ 602457 w 1990725"/>
                <a:gd name="connsiteY15" fmla="*/ 121444 h 226219"/>
                <a:gd name="connsiteX16" fmla="*/ 709613 w 1990725"/>
                <a:gd name="connsiteY16" fmla="*/ 121444 h 226219"/>
                <a:gd name="connsiteX17" fmla="*/ 709613 w 1990725"/>
                <a:gd name="connsiteY17" fmla="*/ 111919 h 226219"/>
                <a:gd name="connsiteX18" fmla="*/ 740569 w 1990725"/>
                <a:gd name="connsiteY18" fmla="*/ 111919 h 226219"/>
                <a:gd name="connsiteX19" fmla="*/ 828675 w 1990725"/>
                <a:gd name="connsiteY19" fmla="*/ 111919 h 226219"/>
                <a:gd name="connsiteX20" fmla="*/ 828675 w 1990725"/>
                <a:gd name="connsiteY20" fmla="*/ 90487 h 226219"/>
                <a:gd name="connsiteX21" fmla="*/ 1052513 w 1990725"/>
                <a:gd name="connsiteY21" fmla="*/ 90487 h 226219"/>
                <a:gd name="connsiteX22" fmla="*/ 1052513 w 1990725"/>
                <a:gd name="connsiteY22" fmla="*/ 69056 h 226219"/>
                <a:gd name="connsiteX23" fmla="*/ 1307307 w 1990725"/>
                <a:gd name="connsiteY23" fmla="*/ 69056 h 226219"/>
                <a:gd name="connsiteX24" fmla="*/ 1307307 w 1990725"/>
                <a:gd name="connsiteY24" fmla="*/ 45244 h 226219"/>
                <a:gd name="connsiteX25" fmla="*/ 1326357 w 1990725"/>
                <a:gd name="connsiteY25" fmla="*/ 45244 h 226219"/>
                <a:gd name="connsiteX26" fmla="*/ 1326357 w 1990725"/>
                <a:gd name="connsiteY26" fmla="*/ 35719 h 226219"/>
                <a:gd name="connsiteX27" fmla="*/ 1462088 w 1990725"/>
                <a:gd name="connsiteY27" fmla="*/ 35719 h 226219"/>
                <a:gd name="connsiteX28" fmla="*/ 1462088 w 1990725"/>
                <a:gd name="connsiteY28" fmla="*/ 14287 h 226219"/>
                <a:gd name="connsiteX29" fmla="*/ 1564482 w 1990725"/>
                <a:gd name="connsiteY29" fmla="*/ 14287 h 226219"/>
                <a:gd name="connsiteX30" fmla="*/ 1564482 w 1990725"/>
                <a:gd name="connsiteY30" fmla="*/ 0 h 226219"/>
                <a:gd name="connsiteX31" fmla="*/ 1793082 w 1990725"/>
                <a:gd name="connsiteY31" fmla="*/ 0 h 226219"/>
                <a:gd name="connsiteX32" fmla="*/ 1793082 w 1990725"/>
                <a:gd name="connsiteY32" fmla="*/ 0 h 226219"/>
                <a:gd name="connsiteX33" fmla="*/ 1831182 w 1990725"/>
                <a:gd name="connsiteY33" fmla="*/ 0 h 226219"/>
                <a:gd name="connsiteX34" fmla="*/ 1890713 w 1990725"/>
                <a:gd name="connsiteY34" fmla="*/ 0 h 226219"/>
                <a:gd name="connsiteX35" fmla="*/ 1950244 w 1990725"/>
                <a:gd name="connsiteY35" fmla="*/ 0 h 226219"/>
                <a:gd name="connsiteX36" fmla="*/ 1990725 w 1990725"/>
                <a:gd name="connsiteY36" fmla="*/ 0 h 22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90725" h="226219">
                  <a:moveTo>
                    <a:pt x="0" y="226219"/>
                  </a:moveTo>
                  <a:lnTo>
                    <a:pt x="107157" y="226219"/>
                  </a:lnTo>
                  <a:lnTo>
                    <a:pt x="107157" y="219075"/>
                  </a:lnTo>
                  <a:lnTo>
                    <a:pt x="180975" y="219075"/>
                  </a:lnTo>
                  <a:lnTo>
                    <a:pt x="180975" y="209550"/>
                  </a:lnTo>
                  <a:lnTo>
                    <a:pt x="292894" y="209550"/>
                  </a:lnTo>
                  <a:lnTo>
                    <a:pt x="292894" y="192881"/>
                  </a:lnTo>
                  <a:lnTo>
                    <a:pt x="395288" y="192881"/>
                  </a:lnTo>
                  <a:lnTo>
                    <a:pt x="497682" y="192881"/>
                  </a:lnTo>
                  <a:lnTo>
                    <a:pt x="497682" y="164306"/>
                  </a:lnTo>
                  <a:lnTo>
                    <a:pt x="538163" y="164306"/>
                  </a:lnTo>
                  <a:lnTo>
                    <a:pt x="538163" y="147637"/>
                  </a:lnTo>
                  <a:lnTo>
                    <a:pt x="566738" y="147637"/>
                  </a:lnTo>
                  <a:lnTo>
                    <a:pt x="573882" y="140493"/>
                  </a:lnTo>
                  <a:lnTo>
                    <a:pt x="602457" y="140493"/>
                  </a:lnTo>
                  <a:lnTo>
                    <a:pt x="602457" y="121444"/>
                  </a:lnTo>
                  <a:lnTo>
                    <a:pt x="709613" y="121444"/>
                  </a:lnTo>
                  <a:lnTo>
                    <a:pt x="709613" y="111919"/>
                  </a:lnTo>
                  <a:lnTo>
                    <a:pt x="740569" y="111919"/>
                  </a:lnTo>
                  <a:lnTo>
                    <a:pt x="828675" y="111919"/>
                  </a:lnTo>
                  <a:lnTo>
                    <a:pt x="828675" y="90487"/>
                  </a:lnTo>
                  <a:lnTo>
                    <a:pt x="1052513" y="90487"/>
                  </a:lnTo>
                  <a:lnTo>
                    <a:pt x="1052513" y="69056"/>
                  </a:lnTo>
                  <a:lnTo>
                    <a:pt x="1307307" y="69056"/>
                  </a:lnTo>
                  <a:lnTo>
                    <a:pt x="1307307" y="45244"/>
                  </a:lnTo>
                  <a:lnTo>
                    <a:pt x="1326357" y="45244"/>
                  </a:lnTo>
                  <a:lnTo>
                    <a:pt x="1326357" y="35719"/>
                  </a:lnTo>
                  <a:lnTo>
                    <a:pt x="1462088" y="35719"/>
                  </a:lnTo>
                  <a:lnTo>
                    <a:pt x="1462088" y="14287"/>
                  </a:lnTo>
                  <a:lnTo>
                    <a:pt x="1564482" y="14287"/>
                  </a:lnTo>
                  <a:lnTo>
                    <a:pt x="1564482" y="0"/>
                  </a:lnTo>
                  <a:lnTo>
                    <a:pt x="1793082" y="0"/>
                  </a:lnTo>
                  <a:lnTo>
                    <a:pt x="1793082" y="0"/>
                  </a:lnTo>
                  <a:lnTo>
                    <a:pt x="1831182" y="0"/>
                  </a:lnTo>
                  <a:lnTo>
                    <a:pt x="1890713" y="0"/>
                  </a:lnTo>
                  <a:lnTo>
                    <a:pt x="1950244" y="0"/>
                  </a:lnTo>
                  <a:lnTo>
                    <a:pt x="1990725" y="0"/>
                  </a:lnTo>
                </a:path>
              </a:pathLst>
            </a:custGeom>
            <a:noFill/>
            <a:ln w="28575" cap="flat" cmpd="sng" algn="ctr">
              <a:solidFill>
                <a:srgbClr val="839FA8"/>
              </a:solidFill>
              <a:prstDash val="solid"/>
              <a:round/>
              <a:headEnd type="none" w="med" len="med"/>
              <a:tailEnd type="none" w="med" len="med"/>
            </a:ln>
          </p:spPr>
          <p:txBody>
            <a:bodyPr lIns="0" tIns="0" rIns="0" bIns="0"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GB" sz="9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78"/>
            <p:cNvSpPr txBox="1">
              <a:spLocks noChangeArrowheads="1"/>
            </p:cNvSpPr>
            <p:nvPr/>
          </p:nvSpPr>
          <p:spPr bwMode="auto">
            <a:xfrm>
              <a:off x="4440466" y="585037"/>
              <a:ext cx="291511" cy="1891276"/>
            </a:xfrm>
            <a:prstGeom prst="rect">
              <a:avLst/>
            </a:prstGeom>
            <a:noFill/>
            <a:ln w="9525">
              <a:noFill/>
              <a:miter lim="800000"/>
              <a:headEnd/>
              <a:tailEnd/>
            </a:ln>
          </p:spPr>
          <p:txBody>
            <a:bodyPr vert="vert270" wrap="square" lIns="0" tIns="0" rIns="0" bIns="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BN </a:t>
              </a:r>
              <a:r>
                <a:rPr kumimoji="0" lang="en-GB" sz="105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GB" sz="105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05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ít</a:t>
              </a:r>
              <a:r>
                <a:rPr kumimoji="0" lang="en-GB" sz="105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05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nhất</a:t>
              </a:r>
              <a:endParaRPr kumimoji="0" lang="en-GB" sz="105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GB" sz="105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đợt</a:t>
              </a:r>
              <a:r>
                <a:rPr kumimoji="0" lang="en-GB" sz="105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05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cấp</a:t>
              </a:r>
              <a:r>
                <a:rPr kumimoji="0" lang="en-GB" sz="105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14" name="Straight Connector 3"/>
            <p:cNvCxnSpPr>
              <a:cxnSpLocks noChangeShapeType="1"/>
            </p:cNvCxnSpPr>
            <p:nvPr/>
          </p:nvCxnSpPr>
          <p:spPr bwMode="auto">
            <a:xfrm>
              <a:off x="5074251" y="731434"/>
              <a:ext cx="0" cy="1564061"/>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15" name="Straight Connector 6"/>
            <p:cNvCxnSpPr>
              <a:cxnSpLocks noChangeShapeType="1"/>
            </p:cNvCxnSpPr>
            <p:nvPr/>
          </p:nvCxnSpPr>
          <p:spPr bwMode="auto">
            <a:xfrm>
              <a:off x="5074251" y="2295495"/>
              <a:ext cx="5258659"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16" name="Straight Connector 14"/>
            <p:cNvCxnSpPr>
              <a:cxnSpLocks noChangeShapeType="1"/>
            </p:cNvCxnSpPr>
            <p:nvPr/>
          </p:nvCxnSpPr>
          <p:spPr bwMode="auto">
            <a:xfrm>
              <a:off x="5109483"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17" name="Straight Connector 28"/>
            <p:cNvCxnSpPr>
              <a:cxnSpLocks noChangeShapeType="1"/>
            </p:cNvCxnSpPr>
            <p:nvPr/>
          </p:nvCxnSpPr>
          <p:spPr bwMode="auto">
            <a:xfrm>
              <a:off x="5493624"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18" name="Straight Connector 29"/>
            <p:cNvCxnSpPr>
              <a:cxnSpLocks noChangeShapeType="1"/>
            </p:cNvCxnSpPr>
            <p:nvPr/>
          </p:nvCxnSpPr>
          <p:spPr bwMode="auto">
            <a:xfrm>
              <a:off x="5875494"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19" name="Straight Connector 30"/>
            <p:cNvCxnSpPr>
              <a:cxnSpLocks noChangeShapeType="1"/>
            </p:cNvCxnSpPr>
            <p:nvPr/>
          </p:nvCxnSpPr>
          <p:spPr bwMode="auto">
            <a:xfrm>
              <a:off x="6260774"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0" name="Straight Connector 31"/>
            <p:cNvCxnSpPr>
              <a:cxnSpLocks noChangeShapeType="1"/>
            </p:cNvCxnSpPr>
            <p:nvPr/>
          </p:nvCxnSpPr>
          <p:spPr bwMode="auto">
            <a:xfrm>
              <a:off x="6643779"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1" name="Straight Connector 32"/>
            <p:cNvCxnSpPr>
              <a:cxnSpLocks noChangeShapeType="1"/>
            </p:cNvCxnSpPr>
            <p:nvPr/>
          </p:nvCxnSpPr>
          <p:spPr bwMode="auto">
            <a:xfrm>
              <a:off x="7026785"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2" name="Straight Connector 33"/>
            <p:cNvCxnSpPr>
              <a:cxnSpLocks noChangeShapeType="1"/>
            </p:cNvCxnSpPr>
            <p:nvPr/>
          </p:nvCxnSpPr>
          <p:spPr bwMode="auto">
            <a:xfrm>
              <a:off x="8948633"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3" name="Straight Connector 34"/>
            <p:cNvCxnSpPr>
              <a:cxnSpLocks noChangeShapeType="1"/>
            </p:cNvCxnSpPr>
            <p:nvPr/>
          </p:nvCxnSpPr>
          <p:spPr bwMode="auto">
            <a:xfrm>
              <a:off x="9336185"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4" name="Straight Connector 35"/>
            <p:cNvCxnSpPr>
              <a:cxnSpLocks noChangeShapeType="1"/>
            </p:cNvCxnSpPr>
            <p:nvPr/>
          </p:nvCxnSpPr>
          <p:spPr bwMode="auto">
            <a:xfrm>
              <a:off x="9718055"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5" name="Straight Connector 36"/>
            <p:cNvCxnSpPr>
              <a:cxnSpLocks noChangeShapeType="1"/>
            </p:cNvCxnSpPr>
            <p:nvPr/>
          </p:nvCxnSpPr>
          <p:spPr bwMode="auto">
            <a:xfrm>
              <a:off x="10104470"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6" name="Straight Connector 50"/>
            <p:cNvCxnSpPr>
              <a:cxnSpLocks noChangeShapeType="1"/>
            </p:cNvCxnSpPr>
            <p:nvPr/>
          </p:nvCxnSpPr>
          <p:spPr bwMode="auto">
            <a:xfrm>
              <a:off x="7410928"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7" name="Straight Connector 51"/>
            <p:cNvCxnSpPr>
              <a:cxnSpLocks noChangeShapeType="1"/>
            </p:cNvCxnSpPr>
            <p:nvPr/>
          </p:nvCxnSpPr>
          <p:spPr bwMode="auto">
            <a:xfrm>
              <a:off x="7800752"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8" name="Straight Connector 52"/>
            <p:cNvCxnSpPr>
              <a:cxnSpLocks noChangeShapeType="1"/>
            </p:cNvCxnSpPr>
            <p:nvPr/>
          </p:nvCxnSpPr>
          <p:spPr bwMode="auto">
            <a:xfrm>
              <a:off x="8181486"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29" name="Straight Connector 53"/>
            <p:cNvCxnSpPr>
              <a:cxnSpLocks noChangeShapeType="1"/>
            </p:cNvCxnSpPr>
            <p:nvPr/>
          </p:nvCxnSpPr>
          <p:spPr bwMode="auto">
            <a:xfrm>
              <a:off x="8571310" y="2295495"/>
              <a:ext cx="0" cy="3554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sp>
          <p:nvSpPr>
            <p:cNvPr id="30" name="TextBox 9227"/>
            <p:cNvSpPr txBox="1">
              <a:spLocks noChangeArrowheads="1"/>
            </p:cNvSpPr>
            <p:nvPr/>
          </p:nvSpPr>
          <p:spPr bwMode="auto">
            <a:xfrm>
              <a:off x="5289347"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25</a:t>
              </a:r>
            </a:p>
          </p:txBody>
        </p:sp>
        <p:sp>
          <p:nvSpPr>
            <p:cNvPr id="31" name="TextBox 61"/>
            <p:cNvSpPr txBox="1">
              <a:spLocks noChangeArrowheads="1"/>
            </p:cNvSpPr>
            <p:nvPr/>
          </p:nvSpPr>
          <p:spPr bwMode="auto">
            <a:xfrm>
              <a:off x="4905229" y="2329970"/>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2" name="TextBox 62"/>
            <p:cNvSpPr txBox="1">
              <a:spLocks noChangeArrowheads="1"/>
            </p:cNvSpPr>
            <p:nvPr/>
          </p:nvSpPr>
          <p:spPr bwMode="auto">
            <a:xfrm>
              <a:off x="5673465"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50</a:t>
              </a:r>
            </a:p>
          </p:txBody>
        </p:sp>
        <p:sp>
          <p:nvSpPr>
            <p:cNvPr id="33" name="TextBox 63"/>
            <p:cNvSpPr txBox="1">
              <a:spLocks noChangeArrowheads="1"/>
            </p:cNvSpPr>
            <p:nvPr/>
          </p:nvSpPr>
          <p:spPr bwMode="auto">
            <a:xfrm>
              <a:off x="6057584"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75</a:t>
              </a:r>
            </a:p>
          </p:txBody>
        </p:sp>
        <p:sp>
          <p:nvSpPr>
            <p:cNvPr id="34" name="TextBox 64"/>
            <p:cNvSpPr txBox="1">
              <a:spLocks noChangeArrowheads="1"/>
            </p:cNvSpPr>
            <p:nvPr/>
          </p:nvSpPr>
          <p:spPr bwMode="auto">
            <a:xfrm>
              <a:off x="6441702"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100</a:t>
              </a:r>
            </a:p>
          </p:txBody>
        </p:sp>
        <p:sp>
          <p:nvSpPr>
            <p:cNvPr id="35" name="TextBox 65"/>
            <p:cNvSpPr txBox="1">
              <a:spLocks noChangeArrowheads="1"/>
            </p:cNvSpPr>
            <p:nvPr/>
          </p:nvSpPr>
          <p:spPr bwMode="auto">
            <a:xfrm>
              <a:off x="6825820"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125</a:t>
              </a:r>
            </a:p>
          </p:txBody>
        </p:sp>
        <p:sp>
          <p:nvSpPr>
            <p:cNvPr id="36" name="TextBox 66"/>
            <p:cNvSpPr txBox="1">
              <a:spLocks noChangeArrowheads="1"/>
            </p:cNvSpPr>
            <p:nvPr/>
          </p:nvSpPr>
          <p:spPr bwMode="auto">
            <a:xfrm>
              <a:off x="7209938"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150</a:t>
              </a:r>
            </a:p>
          </p:txBody>
        </p:sp>
        <p:sp>
          <p:nvSpPr>
            <p:cNvPr id="37" name="TextBox 67"/>
            <p:cNvSpPr txBox="1">
              <a:spLocks noChangeArrowheads="1"/>
            </p:cNvSpPr>
            <p:nvPr/>
          </p:nvSpPr>
          <p:spPr bwMode="auto">
            <a:xfrm>
              <a:off x="7594056"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175</a:t>
              </a:r>
            </a:p>
          </p:txBody>
        </p:sp>
        <p:sp>
          <p:nvSpPr>
            <p:cNvPr id="38" name="TextBox 68"/>
            <p:cNvSpPr txBox="1">
              <a:spLocks noChangeArrowheads="1"/>
            </p:cNvSpPr>
            <p:nvPr/>
          </p:nvSpPr>
          <p:spPr bwMode="auto">
            <a:xfrm>
              <a:off x="7978174"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200</a:t>
              </a:r>
            </a:p>
          </p:txBody>
        </p:sp>
        <p:sp>
          <p:nvSpPr>
            <p:cNvPr id="39" name="TextBox 69"/>
            <p:cNvSpPr txBox="1">
              <a:spLocks noChangeArrowheads="1"/>
            </p:cNvSpPr>
            <p:nvPr/>
          </p:nvSpPr>
          <p:spPr bwMode="auto">
            <a:xfrm>
              <a:off x="8362292"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225</a:t>
              </a:r>
            </a:p>
          </p:txBody>
        </p:sp>
        <p:sp>
          <p:nvSpPr>
            <p:cNvPr id="40" name="TextBox 70"/>
            <p:cNvSpPr txBox="1">
              <a:spLocks noChangeArrowheads="1"/>
            </p:cNvSpPr>
            <p:nvPr/>
          </p:nvSpPr>
          <p:spPr bwMode="auto">
            <a:xfrm>
              <a:off x="8746410"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250</a:t>
              </a:r>
            </a:p>
          </p:txBody>
        </p:sp>
        <p:sp>
          <p:nvSpPr>
            <p:cNvPr id="41" name="TextBox 71"/>
            <p:cNvSpPr txBox="1">
              <a:spLocks noChangeArrowheads="1"/>
            </p:cNvSpPr>
            <p:nvPr/>
          </p:nvSpPr>
          <p:spPr bwMode="auto">
            <a:xfrm>
              <a:off x="9130529"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275</a:t>
              </a:r>
            </a:p>
          </p:txBody>
        </p:sp>
        <p:sp>
          <p:nvSpPr>
            <p:cNvPr id="42" name="TextBox 72"/>
            <p:cNvSpPr txBox="1">
              <a:spLocks noChangeArrowheads="1"/>
            </p:cNvSpPr>
            <p:nvPr/>
          </p:nvSpPr>
          <p:spPr bwMode="auto">
            <a:xfrm>
              <a:off x="9514647"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300</a:t>
              </a:r>
            </a:p>
          </p:txBody>
        </p:sp>
        <p:sp>
          <p:nvSpPr>
            <p:cNvPr id="43" name="TextBox 73"/>
            <p:cNvSpPr txBox="1">
              <a:spLocks noChangeArrowheads="1"/>
            </p:cNvSpPr>
            <p:nvPr/>
          </p:nvSpPr>
          <p:spPr bwMode="auto">
            <a:xfrm>
              <a:off x="9898759" y="2329971"/>
              <a:ext cx="409449" cy="201600"/>
            </a:xfrm>
            <a:prstGeom prst="rect">
              <a:avLst/>
            </a:prstGeom>
            <a:noFill/>
            <a:ln w="9525">
              <a:noFill/>
              <a:miter lim="800000"/>
              <a:headEnd/>
              <a:tailEnd/>
            </a:ln>
          </p:spPr>
          <p:txBody>
            <a:bodyPr wrap="square" lIns="0" rIns="0">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325</a:t>
              </a:r>
            </a:p>
          </p:txBody>
        </p:sp>
        <p:sp>
          <p:nvSpPr>
            <p:cNvPr id="44" name="TextBox 75"/>
            <p:cNvSpPr txBox="1">
              <a:spLocks noChangeArrowheads="1"/>
            </p:cNvSpPr>
            <p:nvPr/>
          </p:nvSpPr>
          <p:spPr bwMode="auto">
            <a:xfrm>
              <a:off x="5963832" y="1240815"/>
              <a:ext cx="1044303" cy="346472"/>
            </a:xfrm>
            <a:prstGeom prst="rect">
              <a:avLst/>
            </a:prstGeom>
            <a:noFill/>
            <a:ln w="9525">
              <a:noFill/>
              <a:miter lim="800000"/>
              <a:headEnd/>
              <a:tailEnd/>
            </a:ln>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Placebo </a:t>
              </a:r>
              <a:r>
                <a:rPr kumimoji="0" lang="en-GB" sz="1000" b="0"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Respimat</a:t>
              </a:r>
              <a:r>
                <a:rPr kumimoji="0" lang="en-GB" sz="1000" b="0" i="0" u="none" strike="noStrike" kern="0" cap="none" spc="0" normalizeH="0" baseline="3000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GB" sz="10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5" name="TextBox 76"/>
            <p:cNvSpPr txBox="1">
              <a:spLocks noChangeArrowheads="1"/>
            </p:cNvSpPr>
            <p:nvPr/>
          </p:nvSpPr>
          <p:spPr bwMode="auto">
            <a:xfrm>
              <a:off x="9206980" y="1625699"/>
              <a:ext cx="1130835" cy="346472"/>
            </a:xfrm>
            <a:prstGeom prst="rect">
              <a:avLst/>
            </a:prstGeom>
            <a:noFill/>
            <a:ln w="9525">
              <a:noFill/>
              <a:miter lim="800000"/>
              <a:headEnd/>
              <a:tailEnd/>
            </a:ln>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Tiotropium Respimat</a:t>
              </a:r>
              <a:r>
                <a:rPr kumimoji="0" lang="en-GB" sz="1000" b="0" i="0" u="none" strike="noStrike" kern="0" cap="none" spc="0" normalizeH="0" baseline="3000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GB" sz="10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6" name="TextBox 18"/>
            <p:cNvSpPr txBox="1">
              <a:spLocks noChangeArrowheads="1"/>
            </p:cNvSpPr>
            <p:nvPr/>
          </p:nvSpPr>
          <p:spPr bwMode="auto">
            <a:xfrm>
              <a:off x="4202841" y="2349229"/>
              <a:ext cx="1331996" cy="679617"/>
            </a:xfrm>
            <a:prstGeom prst="rect">
              <a:avLst/>
            </a:prstGeom>
            <a:noFill/>
            <a:ln w="9525">
              <a:noFill/>
              <a:miter lim="800000"/>
              <a:headEnd/>
              <a:tailEnd/>
            </a:ln>
          </p:spPr>
          <p:txBody>
            <a:bodyPr>
              <a:spAutoFit/>
            </a:bodyPr>
            <a:lstStyle/>
            <a:p>
              <a:pPr marL="0" marR="0" lvl="0" indent="0" algn="l" defTabSz="685800" rtl="0" eaLnBrk="1" fontAlgn="base" latinLnBrk="0" hangingPunct="1">
                <a:lnSpc>
                  <a:spcPct val="100000"/>
                </a:lnSpc>
                <a:spcBef>
                  <a:spcPts val="30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Patients at risk</a:t>
              </a:r>
            </a:p>
            <a:p>
              <a:pPr marL="0" marR="0" lvl="0" indent="0" algn="l" defTabSz="685800" rtl="0" eaLnBrk="1" fontAlgn="base" latinLnBrk="0" hangingPunct="1">
                <a:lnSpc>
                  <a:spcPct val="100000"/>
                </a:lnSpc>
                <a:spcBef>
                  <a:spcPts val="15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Placebo</a:t>
              </a:r>
              <a:b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80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Respimat</a:t>
              </a:r>
              <a:r>
                <a:rPr kumimoji="0" lang="en-GB" sz="800" b="1" i="0" u="none" strike="noStrike" kern="0" cap="none" spc="0" normalizeH="0" baseline="3000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685800" rtl="0" eaLnBrk="1" fontAlgn="base" latinLnBrk="0" hangingPunct="1">
                <a:lnSpc>
                  <a:spcPct val="100000"/>
                </a:lnSpc>
                <a:spcBef>
                  <a:spcPts val="375"/>
                </a:spcBef>
                <a:spcAft>
                  <a:spcPct val="0"/>
                </a:spcAft>
                <a:buClrTx/>
                <a:buSzTx/>
                <a:buFontTx/>
                <a:buNone/>
                <a:tabLst/>
                <a:defRPr/>
              </a:pPr>
              <a:r>
                <a:rPr kumimoji="0" lang="en-GB" sz="80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Tiotropium</a:t>
              </a: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800" b="1" i="0" u="none" strike="noStrike" kern="0" cap="none" spc="0" normalizeH="0" baseline="0" noProof="0" dirty="0" err="1">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Respimat</a:t>
              </a:r>
              <a:r>
                <a:rPr kumimoji="0" lang="en-GB" sz="800" b="1" i="0" u="none" strike="noStrike" kern="0" cap="none" spc="0" normalizeH="0" baseline="3000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7" name="Group 46"/>
            <p:cNvGrpSpPr/>
            <p:nvPr/>
          </p:nvGrpSpPr>
          <p:grpSpPr>
            <a:xfrm>
              <a:off x="4905229" y="2820041"/>
              <a:ext cx="5402979" cy="201600"/>
              <a:chOff x="5852771" y="2876290"/>
              <a:chExt cx="4370424" cy="201600"/>
            </a:xfrm>
          </p:grpSpPr>
          <p:sp>
            <p:nvSpPr>
              <p:cNvPr id="88" name="TextBox 87"/>
              <p:cNvSpPr txBox="1"/>
              <p:nvPr/>
            </p:nvSpPr>
            <p:spPr>
              <a:xfrm>
                <a:off x="5852771"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453</a:t>
                </a:r>
              </a:p>
            </p:txBody>
          </p:sp>
          <p:sp>
            <p:nvSpPr>
              <p:cNvPr id="89" name="TextBox 88"/>
              <p:cNvSpPr txBox="1"/>
              <p:nvPr/>
            </p:nvSpPr>
            <p:spPr>
              <a:xfrm>
                <a:off x="6163481"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396</a:t>
                </a:r>
              </a:p>
            </p:txBody>
          </p:sp>
          <p:sp>
            <p:nvSpPr>
              <p:cNvPr id="90" name="TextBox 89"/>
              <p:cNvSpPr txBox="1"/>
              <p:nvPr/>
            </p:nvSpPr>
            <p:spPr>
              <a:xfrm>
                <a:off x="6474191"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357</a:t>
                </a:r>
              </a:p>
            </p:txBody>
          </p:sp>
          <p:sp>
            <p:nvSpPr>
              <p:cNvPr id="91" name="TextBox 90"/>
              <p:cNvSpPr txBox="1"/>
              <p:nvPr/>
            </p:nvSpPr>
            <p:spPr>
              <a:xfrm>
                <a:off x="6784901"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339</a:t>
                </a:r>
              </a:p>
            </p:txBody>
          </p:sp>
          <p:sp>
            <p:nvSpPr>
              <p:cNvPr id="92" name="TextBox 91"/>
              <p:cNvSpPr txBox="1"/>
              <p:nvPr/>
            </p:nvSpPr>
            <p:spPr>
              <a:xfrm>
                <a:off x="7095613"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323</a:t>
                </a:r>
              </a:p>
            </p:txBody>
          </p:sp>
          <p:sp>
            <p:nvSpPr>
              <p:cNvPr id="93" name="TextBox 92"/>
              <p:cNvSpPr txBox="1"/>
              <p:nvPr/>
            </p:nvSpPr>
            <p:spPr>
              <a:xfrm>
                <a:off x="7406322"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306</a:t>
                </a:r>
              </a:p>
            </p:txBody>
          </p:sp>
          <p:sp>
            <p:nvSpPr>
              <p:cNvPr id="94" name="TextBox 93"/>
              <p:cNvSpPr txBox="1"/>
              <p:nvPr/>
            </p:nvSpPr>
            <p:spPr>
              <a:xfrm>
                <a:off x="7717033"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290</a:t>
                </a:r>
              </a:p>
            </p:txBody>
          </p:sp>
          <p:sp>
            <p:nvSpPr>
              <p:cNvPr id="95" name="TextBox 94"/>
              <p:cNvSpPr txBox="1"/>
              <p:nvPr/>
            </p:nvSpPr>
            <p:spPr>
              <a:xfrm>
                <a:off x="8027742"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272</a:t>
                </a:r>
              </a:p>
            </p:txBody>
          </p:sp>
          <p:sp>
            <p:nvSpPr>
              <p:cNvPr id="96" name="TextBox 95"/>
              <p:cNvSpPr txBox="1"/>
              <p:nvPr/>
            </p:nvSpPr>
            <p:spPr>
              <a:xfrm>
                <a:off x="8338453"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263</a:t>
                </a:r>
              </a:p>
            </p:txBody>
          </p:sp>
          <p:sp>
            <p:nvSpPr>
              <p:cNvPr id="97" name="TextBox 96"/>
              <p:cNvSpPr txBox="1"/>
              <p:nvPr/>
            </p:nvSpPr>
            <p:spPr>
              <a:xfrm>
                <a:off x="8649161"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251</a:t>
                </a:r>
              </a:p>
            </p:txBody>
          </p:sp>
          <p:sp>
            <p:nvSpPr>
              <p:cNvPr id="98" name="TextBox 97"/>
              <p:cNvSpPr txBox="1"/>
              <p:nvPr/>
            </p:nvSpPr>
            <p:spPr>
              <a:xfrm>
                <a:off x="8959872"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241</a:t>
                </a:r>
              </a:p>
            </p:txBody>
          </p:sp>
          <p:sp>
            <p:nvSpPr>
              <p:cNvPr id="99" name="TextBox 98"/>
              <p:cNvSpPr txBox="1"/>
              <p:nvPr/>
            </p:nvSpPr>
            <p:spPr>
              <a:xfrm>
                <a:off x="9270585"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227</a:t>
                </a:r>
              </a:p>
            </p:txBody>
          </p:sp>
          <p:sp>
            <p:nvSpPr>
              <p:cNvPr id="100" name="TextBox 99"/>
              <p:cNvSpPr txBox="1"/>
              <p:nvPr/>
            </p:nvSpPr>
            <p:spPr>
              <a:xfrm>
                <a:off x="9581293"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212</a:t>
                </a:r>
              </a:p>
            </p:txBody>
          </p:sp>
          <p:sp>
            <p:nvSpPr>
              <p:cNvPr id="101" name="TextBox 100"/>
              <p:cNvSpPr txBox="1"/>
              <p:nvPr/>
            </p:nvSpPr>
            <p:spPr>
              <a:xfrm>
                <a:off x="9891995" y="2876290"/>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203</a:t>
                </a:r>
              </a:p>
            </p:txBody>
          </p:sp>
        </p:grpSp>
        <p:grpSp>
          <p:nvGrpSpPr>
            <p:cNvPr id="48" name="Group 47"/>
            <p:cNvGrpSpPr/>
            <p:nvPr/>
          </p:nvGrpSpPr>
          <p:grpSpPr>
            <a:xfrm>
              <a:off x="4905229" y="2537192"/>
              <a:ext cx="5402979" cy="201600"/>
              <a:chOff x="5852771" y="2612653"/>
              <a:chExt cx="4370424" cy="201600"/>
            </a:xfrm>
          </p:grpSpPr>
          <p:sp>
            <p:nvSpPr>
              <p:cNvPr id="74" name="TextBox 73"/>
              <p:cNvSpPr txBox="1"/>
              <p:nvPr/>
            </p:nvSpPr>
            <p:spPr>
              <a:xfrm>
                <a:off x="5852771"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454</a:t>
                </a:r>
              </a:p>
            </p:txBody>
          </p:sp>
          <p:sp>
            <p:nvSpPr>
              <p:cNvPr id="75" name="TextBox 74"/>
              <p:cNvSpPr txBox="1"/>
              <p:nvPr/>
            </p:nvSpPr>
            <p:spPr>
              <a:xfrm>
                <a:off x="6163481"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393</a:t>
                </a:r>
              </a:p>
            </p:txBody>
          </p:sp>
          <p:sp>
            <p:nvSpPr>
              <p:cNvPr id="76" name="TextBox 75"/>
              <p:cNvSpPr txBox="1"/>
              <p:nvPr/>
            </p:nvSpPr>
            <p:spPr>
              <a:xfrm>
                <a:off x="6474191"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345</a:t>
                </a:r>
              </a:p>
            </p:txBody>
          </p:sp>
          <p:sp>
            <p:nvSpPr>
              <p:cNvPr id="77" name="TextBox 76"/>
              <p:cNvSpPr txBox="1"/>
              <p:nvPr/>
            </p:nvSpPr>
            <p:spPr>
              <a:xfrm>
                <a:off x="6784901"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302</a:t>
                </a:r>
              </a:p>
            </p:txBody>
          </p:sp>
          <p:sp>
            <p:nvSpPr>
              <p:cNvPr id="78" name="TextBox 77"/>
              <p:cNvSpPr txBox="1"/>
              <p:nvPr/>
            </p:nvSpPr>
            <p:spPr>
              <a:xfrm>
                <a:off x="7095613"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280</a:t>
                </a:r>
              </a:p>
            </p:txBody>
          </p:sp>
          <p:sp>
            <p:nvSpPr>
              <p:cNvPr id="79" name="TextBox 78"/>
              <p:cNvSpPr txBox="1"/>
              <p:nvPr/>
            </p:nvSpPr>
            <p:spPr>
              <a:xfrm>
                <a:off x="7406322"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250</a:t>
                </a:r>
              </a:p>
            </p:txBody>
          </p:sp>
          <p:sp>
            <p:nvSpPr>
              <p:cNvPr id="80" name="TextBox 79"/>
              <p:cNvSpPr txBox="1"/>
              <p:nvPr/>
            </p:nvSpPr>
            <p:spPr>
              <a:xfrm>
                <a:off x="7717033"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236</a:t>
                </a:r>
              </a:p>
            </p:txBody>
          </p:sp>
          <p:sp>
            <p:nvSpPr>
              <p:cNvPr id="81" name="TextBox 80"/>
              <p:cNvSpPr txBox="1"/>
              <p:nvPr/>
            </p:nvSpPr>
            <p:spPr>
              <a:xfrm>
                <a:off x="8027742"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219</a:t>
                </a:r>
              </a:p>
            </p:txBody>
          </p:sp>
          <p:sp>
            <p:nvSpPr>
              <p:cNvPr id="82" name="TextBox 81"/>
              <p:cNvSpPr txBox="1"/>
              <p:nvPr/>
            </p:nvSpPr>
            <p:spPr>
              <a:xfrm>
                <a:off x="8338453"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207</a:t>
                </a:r>
              </a:p>
            </p:txBody>
          </p:sp>
          <p:sp>
            <p:nvSpPr>
              <p:cNvPr id="83" name="TextBox 82"/>
              <p:cNvSpPr txBox="1"/>
              <p:nvPr/>
            </p:nvSpPr>
            <p:spPr>
              <a:xfrm>
                <a:off x="8649161"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190</a:t>
                </a:r>
              </a:p>
            </p:txBody>
          </p:sp>
          <p:sp>
            <p:nvSpPr>
              <p:cNvPr id="84" name="TextBox 83"/>
              <p:cNvSpPr txBox="1"/>
              <p:nvPr/>
            </p:nvSpPr>
            <p:spPr>
              <a:xfrm>
                <a:off x="8959872"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180</a:t>
                </a:r>
              </a:p>
            </p:txBody>
          </p:sp>
          <p:sp>
            <p:nvSpPr>
              <p:cNvPr id="85" name="TextBox 84"/>
              <p:cNvSpPr txBox="1"/>
              <p:nvPr/>
            </p:nvSpPr>
            <p:spPr>
              <a:xfrm>
                <a:off x="9270585"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163</a:t>
                </a:r>
              </a:p>
            </p:txBody>
          </p:sp>
          <p:sp>
            <p:nvSpPr>
              <p:cNvPr id="86" name="TextBox 85"/>
              <p:cNvSpPr txBox="1"/>
              <p:nvPr/>
            </p:nvSpPr>
            <p:spPr>
              <a:xfrm>
                <a:off x="9581293"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154</a:t>
                </a:r>
              </a:p>
            </p:txBody>
          </p:sp>
          <p:sp>
            <p:nvSpPr>
              <p:cNvPr id="87" name="TextBox 86"/>
              <p:cNvSpPr txBox="1"/>
              <p:nvPr/>
            </p:nvSpPr>
            <p:spPr>
              <a:xfrm>
                <a:off x="9891995" y="2612653"/>
                <a:ext cx="331200" cy="201600"/>
              </a:xfrm>
              <a:prstGeom prst="rect">
                <a:avLst/>
              </a:prstGeom>
              <a:noFill/>
              <a:ln w="9525">
                <a:noFill/>
                <a:miter lim="800000"/>
                <a:headEnd/>
                <a:tailEnd/>
              </a:ln>
            </p:spPr>
            <p:txBody>
              <a:bodyPr wrap="square" lIns="0" rIns="0">
                <a:noAutofit/>
              </a:bodyPr>
              <a:lstStyle>
                <a:defPPr>
                  <a:defRPr lang="en-US"/>
                </a:defPPr>
                <a:lvl1pPr algn="ct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146</a:t>
                </a:r>
              </a:p>
            </p:txBody>
          </p:sp>
        </p:grpSp>
        <p:grpSp>
          <p:nvGrpSpPr>
            <p:cNvPr id="49" name="Group 48"/>
            <p:cNvGrpSpPr/>
            <p:nvPr/>
          </p:nvGrpSpPr>
          <p:grpSpPr>
            <a:xfrm>
              <a:off x="5023108" y="821547"/>
              <a:ext cx="51144" cy="1425365"/>
              <a:chOff x="4711812" y="821548"/>
              <a:chExt cx="51144" cy="1425365"/>
            </a:xfrm>
          </p:grpSpPr>
          <p:cxnSp>
            <p:nvCxnSpPr>
              <p:cNvPr id="63" name="Straight Connector 11"/>
              <p:cNvCxnSpPr>
                <a:cxnSpLocks noChangeShapeType="1"/>
              </p:cNvCxnSpPr>
              <p:nvPr/>
            </p:nvCxnSpPr>
            <p:spPr bwMode="auto">
              <a:xfrm>
                <a:off x="4711812" y="821548"/>
                <a:ext cx="51144"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64" name="Straight Connector 22"/>
              <p:cNvCxnSpPr>
                <a:cxnSpLocks noChangeShapeType="1"/>
              </p:cNvCxnSpPr>
              <p:nvPr/>
            </p:nvCxnSpPr>
            <p:spPr bwMode="auto">
              <a:xfrm>
                <a:off x="4711812" y="964084"/>
                <a:ext cx="51144"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65" name="Straight Connector 23"/>
              <p:cNvCxnSpPr>
                <a:cxnSpLocks noChangeShapeType="1"/>
              </p:cNvCxnSpPr>
              <p:nvPr/>
            </p:nvCxnSpPr>
            <p:spPr bwMode="auto">
              <a:xfrm>
                <a:off x="4711813" y="1249156"/>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66" name="Straight Connector 26"/>
              <p:cNvCxnSpPr>
                <a:cxnSpLocks noChangeShapeType="1"/>
              </p:cNvCxnSpPr>
              <p:nvPr/>
            </p:nvCxnSpPr>
            <p:spPr bwMode="auto">
              <a:xfrm>
                <a:off x="4711813" y="1819301"/>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67" name="Straight Connector 27"/>
              <p:cNvCxnSpPr>
                <a:cxnSpLocks noChangeShapeType="1"/>
              </p:cNvCxnSpPr>
              <p:nvPr/>
            </p:nvCxnSpPr>
            <p:spPr bwMode="auto">
              <a:xfrm>
                <a:off x="4711813" y="2246913"/>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68" name="Straight Connector 27"/>
              <p:cNvCxnSpPr>
                <a:cxnSpLocks noChangeShapeType="1"/>
              </p:cNvCxnSpPr>
              <p:nvPr/>
            </p:nvCxnSpPr>
            <p:spPr bwMode="auto">
              <a:xfrm>
                <a:off x="4711813" y="2104373"/>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69" name="Straight Connector 27"/>
              <p:cNvCxnSpPr>
                <a:cxnSpLocks noChangeShapeType="1"/>
              </p:cNvCxnSpPr>
              <p:nvPr/>
            </p:nvCxnSpPr>
            <p:spPr bwMode="auto">
              <a:xfrm>
                <a:off x="4711813" y="1961837"/>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70" name="Straight Connector 27"/>
              <p:cNvCxnSpPr>
                <a:cxnSpLocks noChangeShapeType="1"/>
              </p:cNvCxnSpPr>
              <p:nvPr/>
            </p:nvCxnSpPr>
            <p:spPr bwMode="auto">
              <a:xfrm>
                <a:off x="4711813" y="1676765"/>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71" name="Straight Connector 27"/>
              <p:cNvCxnSpPr>
                <a:cxnSpLocks noChangeShapeType="1"/>
              </p:cNvCxnSpPr>
              <p:nvPr/>
            </p:nvCxnSpPr>
            <p:spPr bwMode="auto">
              <a:xfrm>
                <a:off x="4711813" y="1534228"/>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72" name="Straight Connector 27"/>
              <p:cNvCxnSpPr>
                <a:cxnSpLocks noChangeShapeType="1"/>
              </p:cNvCxnSpPr>
              <p:nvPr/>
            </p:nvCxnSpPr>
            <p:spPr bwMode="auto">
              <a:xfrm>
                <a:off x="4711813" y="1391692"/>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cxnSp>
            <p:nvCxnSpPr>
              <p:cNvPr id="73" name="Straight Connector 27"/>
              <p:cNvCxnSpPr>
                <a:cxnSpLocks noChangeShapeType="1"/>
              </p:cNvCxnSpPr>
              <p:nvPr/>
            </p:nvCxnSpPr>
            <p:spPr bwMode="auto">
              <a:xfrm>
                <a:off x="4711813" y="1106619"/>
                <a:ext cx="51143" cy="0"/>
              </a:xfrm>
              <a:prstGeom prst="line">
                <a:avLst/>
              </a:prstGeom>
              <a:noFill/>
              <a:ln w="9525" cap="flat" cmpd="sng" algn="ctr">
                <a:solidFill>
                  <a:srgbClr val="006068"/>
                </a:solidFill>
                <a:prstDash val="solid"/>
                <a:miter lim="800000"/>
              </a:ln>
              <a:effectLst/>
              <a:extLst>
                <a:ext uri="{909E8E84-426E-40DD-AFC4-6F175D3DCCD1}">
                  <a14:hiddenFill xmlns:a14="http://schemas.microsoft.com/office/drawing/2010/main">
                    <a:noFill/>
                  </a14:hiddenFill>
                </a:ext>
              </a:extLst>
            </p:spPr>
          </p:cxnSp>
        </p:grpSp>
        <p:grpSp>
          <p:nvGrpSpPr>
            <p:cNvPr id="50" name="Group 49"/>
            <p:cNvGrpSpPr/>
            <p:nvPr/>
          </p:nvGrpSpPr>
          <p:grpSpPr>
            <a:xfrm>
              <a:off x="4663433" y="723036"/>
              <a:ext cx="360000" cy="1629314"/>
              <a:chOff x="4520430" y="723036"/>
              <a:chExt cx="360000" cy="1629314"/>
            </a:xfrm>
          </p:grpSpPr>
          <p:sp>
            <p:nvSpPr>
              <p:cNvPr id="52" name="TextBox 56"/>
              <p:cNvSpPr txBox="1">
                <a:spLocks noChangeArrowheads="1"/>
              </p:cNvSpPr>
              <p:nvPr/>
            </p:nvSpPr>
            <p:spPr bwMode="auto">
              <a:xfrm>
                <a:off x="4520430" y="1865205"/>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a:t>
                </a:r>
              </a:p>
            </p:txBody>
          </p:sp>
          <p:sp>
            <p:nvSpPr>
              <p:cNvPr id="53" name="TextBox 9226"/>
              <p:cNvSpPr txBox="1">
                <a:spLocks noChangeArrowheads="1"/>
              </p:cNvSpPr>
              <p:nvPr/>
            </p:nvSpPr>
            <p:spPr bwMode="auto">
              <a:xfrm>
                <a:off x="4520430" y="2150750"/>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4" name="TextBox 55"/>
              <p:cNvSpPr txBox="1">
                <a:spLocks noChangeArrowheads="1"/>
              </p:cNvSpPr>
              <p:nvPr/>
            </p:nvSpPr>
            <p:spPr bwMode="auto">
              <a:xfrm>
                <a:off x="4520430" y="2007976"/>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10</a:t>
                </a:r>
              </a:p>
            </p:txBody>
          </p:sp>
          <p:sp>
            <p:nvSpPr>
              <p:cNvPr id="55" name="TextBox 57"/>
              <p:cNvSpPr txBox="1">
                <a:spLocks noChangeArrowheads="1"/>
              </p:cNvSpPr>
              <p:nvPr/>
            </p:nvSpPr>
            <p:spPr bwMode="auto">
              <a:xfrm>
                <a:off x="4520430" y="1722434"/>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30</a:t>
                </a:r>
              </a:p>
            </p:txBody>
          </p:sp>
          <p:sp>
            <p:nvSpPr>
              <p:cNvPr id="56" name="TextBox 58"/>
              <p:cNvSpPr txBox="1">
                <a:spLocks noChangeArrowheads="1"/>
              </p:cNvSpPr>
              <p:nvPr/>
            </p:nvSpPr>
            <p:spPr bwMode="auto">
              <a:xfrm>
                <a:off x="4520430" y="1579663"/>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40</a:t>
                </a:r>
              </a:p>
            </p:txBody>
          </p:sp>
          <p:sp>
            <p:nvSpPr>
              <p:cNvPr id="57" name="TextBox 59"/>
              <p:cNvSpPr txBox="1">
                <a:spLocks noChangeArrowheads="1"/>
              </p:cNvSpPr>
              <p:nvPr/>
            </p:nvSpPr>
            <p:spPr bwMode="auto">
              <a:xfrm>
                <a:off x="4520430" y="1436891"/>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50</a:t>
                </a:r>
              </a:p>
            </p:txBody>
          </p:sp>
          <p:sp>
            <p:nvSpPr>
              <p:cNvPr id="58" name="TextBox 59"/>
              <p:cNvSpPr txBox="1">
                <a:spLocks noChangeArrowheads="1"/>
              </p:cNvSpPr>
              <p:nvPr/>
            </p:nvSpPr>
            <p:spPr bwMode="auto">
              <a:xfrm>
                <a:off x="4520430" y="1294120"/>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60</a:t>
                </a:r>
              </a:p>
            </p:txBody>
          </p:sp>
          <p:sp>
            <p:nvSpPr>
              <p:cNvPr id="59" name="TextBox 59"/>
              <p:cNvSpPr txBox="1">
                <a:spLocks noChangeArrowheads="1"/>
              </p:cNvSpPr>
              <p:nvPr/>
            </p:nvSpPr>
            <p:spPr bwMode="auto">
              <a:xfrm>
                <a:off x="4520430" y="1151349"/>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70</a:t>
                </a:r>
              </a:p>
            </p:txBody>
          </p:sp>
          <p:sp>
            <p:nvSpPr>
              <p:cNvPr id="60" name="TextBox 59"/>
              <p:cNvSpPr txBox="1">
                <a:spLocks noChangeArrowheads="1"/>
              </p:cNvSpPr>
              <p:nvPr/>
            </p:nvSpPr>
            <p:spPr bwMode="auto">
              <a:xfrm>
                <a:off x="4520430" y="1008578"/>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80</a:t>
                </a:r>
              </a:p>
            </p:txBody>
          </p:sp>
          <p:sp>
            <p:nvSpPr>
              <p:cNvPr id="61" name="TextBox 59"/>
              <p:cNvSpPr txBox="1">
                <a:spLocks noChangeArrowheads="1"/>
              </p:cNvSpPr>
              <p:nvPr/>
            </p:nvSpPr>
            <p:spPr bwMode="auto">
              <a:xfrm>
                <a:off x="4520430" y="865807"/>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90</a:t>
                </a:r>
              </a:p>
            </p:txBody>
          </p:sp>
          <p:sp>
            <p:nvSpPr>
              <p:cNvPr id="62" name="TextBox 59"/>
              <p:cNvSpPr txBox="1">
                <a:spLocks noChangeArrowheads="1"/>
              </p:cNvSpPr>
              <p:nvPr/>
            </p:nvSpPr>
            <p:spPr bwMode="auto">
              <a:xfrm>
                <a:off x="4520430" y="723036"/>
                <a:ext cx="360000" cy="201600"/>
              </a:xfrm>
              <a:prstGeom prst="rect">
                <a:avLst/>
              </a:prstGeom>
              <a:noFill/>
              <a:ln w="9525">
                <a:noFill/>
                <a:miter lim="800000"/>
                <a:headEnd/>
                <a:tailEnd/>
              </a:ln>
            </p:spPr>
            <p:txBody>
              <a:bodyPr rIns="27000">
                <a:noAutofit/>
              </a:bodyPr>
              <a:lstStyle>
                <a:defPPr>
                  <a:defRPr lang="en-US"/>
                </a:defPPr>
                <a:lvl1pPr algn="r" fontAlgn="base">
                  <a:spcBef>
                    <a:spcPct val="0"/>
                  </a:spcBef>
                  <a:spcAft>
                    <a:spcPct val="0"/>
                  </a:spcAft>
                  <a:defRPr sz="700">
                    <a:solidFill>
                      <a:schemeClr val="accent1"/>
                    </a:solidFill>
                    <a:latin typeface="Century Gothic" pitchFamily="34" charset="0"/>
                    <a:cs typeface="Arial"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100</a:t>
                </a:r>
              </a:p>
            </p:txBody>
          </p:sp>
        </p:grpSp>
        <p:sp>
          <p:nvSpPr>
            <p:cNvPr id="51" name="TextBox 230"/>
            <p:cNvSpPr txBox="1">
              <a:spLocks noChangeArrowheads="1"/>
            </p:cNvSpPr>
            <p:nvPr/>
          </p:nvSpPr>
          <p:spPr bwMode="auto">
            <a:xfrm>
              <a:off x="9671536" y="2149098"/>
              <a:ext cx="658167" cy="106607"/>
            </a:xfrm>
            <a:prstGeom prst="rect">
              <a:avLst/>
            </a:prstGeom>
            <a:noFill/>
            <a:ln w="9525">
              <a:noFill/>
              <a:miter lim="800000"/>
              <a:headEnd/>
              <a:tailEnd/>
            </a:ln>
          </p:spPr>
          <p:txBody>
            <a:bodyPr wrap="square" lIns="0" tIns="0" rIns="0" bIns="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800"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Time (days)</a:t>
              </a:r>
            </a:p>
          </p:txBody>
        </p:sp>
      </p:grpSp>
      <p:sp>
        <p:nvSpPr>
          <p:cNvPr id="119" name="Rectangle 118"/>
          <p:cNvSpPr/>
          <p:nvPr/>
        </p:nvSpPr>
        <p:spPr>
          <a:xfrm>
            <a:off x="1876333" y="5180190"/>
            <a:ext cx="8539179" cy="889154"/>
          </a:xfrm>
          <a:prstGeom prst="rect">
            <a:avLst/>
          </a:prstGeom>
        </p:spPr>
        <p:txBody>
          <a:bodyPr wrap="square">
            <a:spAutoFit/>
          </a:bodyPr>
          <a:lstStyle/>
          <a:p>
            <a:pPr marL="342900" marR="0" lvl="1" indent="0" algn="l" defTabSz="685800" rtl="0" eaLnBrk="1" fontAlgn="auto" latinLnBrk="0" hangingPunct="1">
              <a:lnSpc>
                <a:spcPct val="150000"/>
              </a:lnSpc>
              <a:spcBef>
                <a:spcPts val="0"/>
              </a:spcBef>
              <a:spcAft>
                <a:spcPts val="0"/>
              </a:spcAft>
              <a:buClrTx/>
              <a:buSzTx/>
              <a:buFontTx/>
              <a:buNone/>
              <a:tabLst/>
              <a:defRPr/>
            </a:pPr>
            <a:r>
              <a:rPr kumimoji="0" lang="en-US" sz="1200" b="1" i="0" u="sng"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Đợt</a:t>
            </a:r>
            <a:r>
              <a:rPr kumimoji="0" lang="en-US" sz="1200" b="1" i="0" u="sng"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1" i="0" u="sng"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cấ</a:t>
            </a:r>
            <a:r>
              <a:rPr kumimoji="0" lang="en-US" sz="1200" b="1" i="0" u="sng"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p h</a:t>
            </a:r>
            <a:r>
              <a:rPr kumimoji="0" lang="en-US" sz="1200" b="1" i="0" u="sng"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en</a:t>
            </a:r>
            <a:r>
              <a:rPr kumimoji="0" lang="en-US" sz="1200" b="1" i="0" u="sng"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1"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được</a:t>
            </a:r>
            <a:r>
              <a:rPr kumimoji="0" lang="en-US"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1"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định</a:t>
            </a:r>
            <a:r>
              <a:rPr kumimoji="0" lang="en-US"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1"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nghĩa</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a:t>
            </a:r>
          </a:p>
          <a:p>
            <a:pPr marL="557213" marR="0" lvl="1" indent="-214313"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Tăng</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triệu</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chứng</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so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với</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ngày</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thường</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kéo</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dài</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ít</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nhất</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2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ngày</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liên</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tiếp</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và</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hoặc</a:t>
            </a:r>
            <a:endPar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endParaRPr>
          </a:p>
          <a:p>
            <a:pPr marL="557213" marR="0" lvl="1" indent="-214313"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Giảm</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≥30% PEF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sáng</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tốt</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nhất</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trong</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ít</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nhất</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2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ngày</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liên</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tiếp</a:t>
            </a:r>
            <a:r>
              <a:rPr kumimoji="0" lang="en-US" sz="1200" b="0"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a:t>
            </a:r>
          </a:p>
        </p:txBody>
      </p:sp>
      <p:grpSp>
        <p:nvGrpSpPr>
          <p:cNvPr id="121" name="Group 120"/>
          <p:cNvGrpSpPr/>
          <p:nvPr/>
        </p:nvGrpSpPr>
        <p:grpSpPr>
          <a:xfrm>
            <a:off x="9423461" y="1502453"/>
            <a:ext cx="1042203" cy="1243342"/>
            <a:chOff x="18539499" y="1086554"/>
            <a:chExt cx="908743" cy="1084124"/>
          </a:xfrm>
        </p:grpSpPr>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39499" y="1086554"/>
              <a:ext cx="905047" cy="1084124"/>
            </a:xfrm>
            <a:prstGeom prst="rect">
              <a:avLst/>
            </a:prstGeom>
            <a:effectLst>
              <a:outerShdw blurRad="114300" sx="102000" sy="102000" algn="ctr" rotWithShape="0">
                <a:prstClr val="black">
                  <a:alpha val="40000"/>
                </a:prstClr>
              </a:outerShdw>
            </a:effectLst>
          </p:spPr>
        </p:pic>
        <p:sp>
          <p:nvSpPr>
            <p:cNvPr id="123" name="Oval 122"/>
            <p:cNvSpPr/>
            <p:nvPr/>
          </p:nvSpPr>
          <p:spPr>
            <a:xfrm>
              <a:off x="18672313" y="1394610"/>
              <a:ext cx="715617" cy="715617"/>
            </a:xfrm>
            <a:prstGeom prst="ellipse">
              <a:avLst/>
            </a:prstGeom>
            <a:solidFill>
              <a:srgbClr val="993366"/>
            </a:solidFill>
            <a:ln w="9525" cap="flat" cmpd="sng" algn="ctr">
              <a:noFill/>
              <a:prstDash val="solid"/>
              <a:miter lim="800000"/>
            </a:ln>
            <a:effectLst>
              <a:innerShdw blurRad="63500" dist="50800" dir="13500000">
                <a:prstClr val="black">
                  <a:alpha val="30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006068"/>
                </a:solidFill>
                <a:effectLst/>
                <a:uLnTx/>
                <a:uFillTx/>
                <a:latin typeface="Century Gothic" pitchFamily="34" charset="0"/>
                <a:ea typeface="+mn-ea"/>
                <a:cs typeface="+mn-cs"/>
              </a:endParaRPr>
            </a:p>
          </p:txBody>
        </p:sp>
        <p:sp>
          <p:nvSpPr>
            <p:cNvPr id="124" name="TextBox 123"/>
            <p:cNvSpPr txBox="1"/>
            <p:nvPr/>
          </p:nvSpPr>
          <p:spPr>
            <a:xfrm>
              <a:off x="18618104" y="1511494"/>
              <a:ext cx="830138" cy="523270"/>
            </a:xfrm>
            <a:prstGeom prst="rect">
              <a:avLst/>
            </a:prstGeom>
            <a:noFill/>
          </p:spPr>
          <p:txBody>
            <a:bodyPr wrap="square" rtlCol="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prstClr val="white"/>
                  </a:solidFill>
                  <a:effectLst/>
                  <a:uLnTx/>
                  <a:uFillTx/>
                  <a:latin typeface="Century Gothic"/>
                  <a:ea typeface="+mn-ea"/>
                  <a:cs typeface="+mn-cs"/>
                </a:rPr>
                <a:t>Kết hợp ICS+LABA</a:t>
              </a:r>
              <a:endParaRPr kumimoji="0" lang="en-GB" sz="800" b="1" i="0" u="none" strike="noStrike" kern="0" cap="none" spc="0" normalizeH="0" baseline="0" noProof="0" dirty="0">
                <a:ln>
                  <a:noFill/>
                </a:ln>
                <a:solidFill>
                  <a:prstClr val="white"/>
                </a:solidFill>
                <a:effectLst/>
                <a:uLnTx/>
                <a:uFillTx/>
                <a:latin typeface="Century Gothic"/>
                <a:ea typeface="+mn-ea"/>
                <a:cs typeface="+mn-cs"/>
              </a:endParaRPr>
            </a:p>
          </p:txBody>
        </p:sp>
      </p:grpSp>
      <p:sp>
        <p:nvSpPr>
          <p:cNvPr id="125" name="TextBox 124"/>
          <p:cNvSpPr txBox="1"/>
          <p:nvPr/>
        </p:nvSpPr>
        <p:spPr>
          <a:xfrm>
            <a:off x="7357810" y="5251342"/>
            <a:ext cx="3323312" cy="190436"/>
          </a:xfrm>
          <a:prstGeom prst="rect">
            <a:avLst/>
          </a:prstGeom>
          <a:noFill/>
        </p:spPr>
        <p:txBody>
          <a:bodyPr wrap="square" rtlCol="0">
            <a:noAutofit/>
          </a:bodyPr>
          <a:lstStyle>
            <a:defPPr>
              <a:defRPr lang="en-US"/>
            </a:defPPr>
            <a:lvl1pPr>
              <a:defRPr sz="1050" b="1">
                <a:solidFill>
                  <a:schemeClr val="accent4"/>
                </a:solidFill>
                <a:latin typeface="Century Gothic"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HR=0.69; p&lt;0.001</a:t>
            </a:r>
          </a:p>
        </p:txBody>
      </p:sp>
      <p:sp>
        <p:nvSpPr>
          <p:cNvPr id="126" name="TextBox 125">
            <a:extLst>
              <a:ext uri="{FF2B5EF4-FFF2-40B4-BE49-F238E27FC236}">
                <a16:creationId xmlns:a16="http://schemas.microsoft.com/office/drawing/2014/main" id="{0E32CC9E-2BF9-48DE-B22D-E5B89D6457D5}"/>
              </a:ext>
            </a:extLst>
          </p:cNvPr>
          <p:cNvSpPr txBox="1"/>
          <p:nvPr/>
        </p:nvSpPr>
        <p:spPr>
          <a:xfrm>
            <a:off x="9312144" y="6642877"/>
            <a:ext cx="27179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white">
                    <a:lumMod val="65000"/>
                  </a:prstClr>
                </a:solidFill>
                <a:effectLst/>
                <a:uLnTx/>
                <a:uFillTx/>
                <a:latin typeface="Arial"/>
                <a:ea typeface="Tahoma" panose="020B0604030504040204" pitchFamily="34" charset="0"/>
                <a:cs typeface="Tahoma" panose="020B0604030504040204" pitchFamily="34" charset="0"/>
              </a:rPr>
              <a:t>Kerstjens</a:t>
            </a:r>
            <a:r>
              <a:rPr kumimoji="0" lang="en-GB" sz="1000" b="0" i="0" u="none" strike="noStrike" kern="1200" cap="none" spc="0" normalizeH="0" baseline="0" noProof="0" dirty="0">
                <a:ln>
                  <a:noFill/>
                </a:ln>
                <a:solidFill>
                  <a:prstClr val="white">
                    <a:lumMod val="65000"/>
                  </a:prstClr>
                </a:solidFill>
                <a:effectLst/>
                <a:uLnTx/>
                <a:uFillTx/>
                <a:latin typeface="Arial"/>
                <a:ea typeface="Tahoma" panose="020B0604030504040204" pitchFamily="34" charset="0"/>
                <a:cs typeface="Tahoma" panose="020B0604030504040204" pitchFamily="34" charset="0"/>
              </a:rPr>
              <a:t> et al.  NEJM 2012 1198-1207.</a:t>
            </a:r>
          </a:p>
        </p:txBody>
      </p:sp>
      <p:sp>
        <p:nvSpPr>
          <p:cNvPr id="117" name="TextBox 116">
            <a:extLst>
              <a:ext uri="{FF2B5EF4-FFF2-40B4-BE49-F238E27FC236}">
                <a16:creationId xmlns:a16="http://schemas.microsoft.com/office/drawing/2014/main" id="{C5688258-282C-493B-A2C4-7704385AD617}"/>
              </a:ext>
            </a:extLst>
          </p:cNvPr>
          <p:cNvSpPr txBox="1"/>
          <p:nvPr/>
        </p:nvSpPr>
        <p:spPr>
          <a:xfrm>
            <a:off x="540459" y="332565"/>
            <a:ext cx="11210925" cy="584775"/>
          </a:xfrm>
          <a:prstGeom prst="rect">
            <a:avLst/>
          </a:prstGeom>
          <a:noFill/>
        </p:spPr>
        <p:txBody>
          <a:bodyPr wrap="square" rtlCol="0">
            <a:spAutoFit/>
          </a:bodyPr>
          <a:lstStyle/>
          <a:p>
            <a:pPr algn="ctr"/>
            <a:r>
              <a:rPr lang="en-GB" sz="3200" b="1" dirty="0">
                <a:solidFill>
                  <a:srgbClr val="002060"/>
                </a:solidFill>
              </a:rPr>
              <a:t>Tiotropium Respimat </a:t>
            </a:r>
            <a:r>
              <a:rPr lang="en-GB" sz="3200" b="1" dirty="0" err="1">
                <a:solidFill>
                  <a:srgbClr val="002060"/>
                </a:solidFill>
              </a:rPr>
              <a:t>giảm</a:t>
            </a:r>
            <a:r>
              <a:rPr lang="en-GB" sz="3200" b="1" dirty="0">
                <a:solidFill>
                  <a:srgbClr val="002060"/>
                </a:solidFill>
              </a:rPr>
              <a:t> 31% </a:t>
            </a:r>
            <a:r>
              <a:rPr lang="en-GB" sz="3200" b="1" dirty="0" err="1">
                <a:solidFill>
                  <a:srgbClr val="002060"/>
                </a:solidFill>
              </a:rPr>
              <a:t>nguy</a:t>
            </a:r>
            <a:r>
              <a:rPr lang="en-GB" sz="3200" b="1" dirty="0">
                <a:solidFill>
                  <a:srgbClr val="002060"/>
                </a:solidFill>
              </a:rPr>
              <a:t> </a:t>
            </a:r>
            <a:r>
              <a:rPr lang="en-GB" sz="3200" b="1" dirty="0" err="1">
                <a:solidFill>
                  <a:srgbClr val="002060"/>
                </a:solidFill>
              </a:rPr>
              <a:t>cơ</a:t>
            </a:r>
            <a:r>
              <a:rPr lang="en-GB" sz="3200" b="1" dirty="0">
                <a:solidFill>
                  <a:srgbClr val="002060"/>
                </a:solidFill>
              </a:rPr>
              <a:t> </a:t>
            </a:r>
            <a:r>
              <a:rPr lang="en-GB" sz="3200" b="1" dirty="0" err="1">
                <a:solidFill>
                  <a:srgbClr val="002060"/>
                </a:solidFill>
              </a:rPr>
              <a:t>đợt</a:t>
            </a:r>
            <a:r>
              <a:rPr lang="en-GB" sz="3200" b="1" dirty="0">
                <a:solidFill>
                  <a:srgbClr val="002060"/>
                </a:solidFill>
              </a:rPr>
              <a:t> </a:t>
            </a:r>
            <a:r>
              <a:rPr lang="en-GB" sz="3200" b="1" dirty="0" err="1">
                <a:solidFill>
                  <a:srgbClr val="002060"/>
                </a:solidFill>
              </a:rPr>
              <a:t>cấp</a:t>
            </a:r>
            <a:r>
              <a:rPr lang="en-GB" sz="3200" b="1" dirty="0">
                <a:solidFill>
                  <a:srgbClr val="002060"/>
                </a:solidFill>
              </a:rPr>
              <a:t> hen</a:t>
            </a:r>
            <a:endParaRPr lang="en-US" sz="3200" b="1" dirty="0">
              <a:solidFill>
                <a:srgbClr val="002060"/>
              </a:solidFill>
            </a:endParaRPr>
          </a:p>
        </p:txBody>
      </p:sp>
    </p:spTree>
    <p:extLst>
      <p:ext uri="{BB962C8B-B14F-4D97-AF65-F5344CB8AC3E}">
        <p14:creationId xmlns:p14="http://schemas.microsoft.com/office/powerpoint/2010/main" val="3496037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 name="Group 422"/>
          <p:cNvGrpSpPr/>
          <p:nvPr/>
        </p:nvGrpSpPr>
        <p:grpSpPr>
          <a:xfrm>
            <a:off x="7565766" y="1487102"/>
            <a:ext cx="1001936" cy="1002392"/>
            <a:chOff x="7615803" y="359011"/>
            <a:chExt cx="1708726" cy="1709502"/>
          </a:xfrm>
        </p:grpSpPr>
        <p:grpSp>
          <p:nvGrpSpPr>
            <p:cNvPr id="424" name="Group 423"/>
            <p:cNvGrpSpPr/>
            <p:nvPr/>
          </p:nvGrpSpPr>
          <p:grpSpPr>
            <a:xfrm>
              <a:off x="7615803" y="359011"/>
              <a:ext cx="1708726" cy="1709502"/>
              <a:chOff x="5704661" y="1203598"/>
              <a:chExt cx="2252927" cy="2253953"/>
            </a:xfrm>
          </p:grpSpPr>
          <p:sp>
            <p:nvSpPr>
              <p:cNvPr id="426" name="Oval 425"/>
              <p:cNvSpPr/>
              <p:nvPr>
                <p:custDataLst>
                  <p:tags r:id="rId1"/>
                </p:custDataLst>
              </p:nvPr>
            </p:nvSpPr>
            <p:spPr bwMode="auto">
              <a:xfrm>
                <a:off x="5704661" y="1203598"/>
                <a:ext cx="2252927" cy="2253953"/>
              </a:xfrm>
              <a:prstGeom prst="ellipse">
                <a:avLst/>
              </a:prstGeom>
              <a:gradFill flip="none" rotWithShape="1">
                <a:gsLst>
                  <a:gs pos="0">
                    <a:srgbClr val="E46C0A"/>
                  </a:gs>
                  <a:gs pos="50000">
                    <a:srgbClr val="E46C0A">
                      <a:alpha val="95000"/>
                    </a:srgbClr>
                  </a:gs>
                  <a:gs pos="100000">
                    <a:sysClr val="window" lastClr="FFFFFF"/>
                  </a:gs>
                </a:gsLst>
                <a:path path="circle">
                  <a:fillToRect l="100000" t="100000"/>
                </a:path>
                <a:tileRect r="-100000" b="-100000"/>
              </a:gradFill>
              <a:ln w="12700" cap="flat" cmpd="sng" algn="ctr">
                <a:noFill/>
                <a:prstDash val="solid"/>
                <a:miter lim="800000"/>
                <a:headEnd type="none" w="med" len="med"/>
                <a:tailEnd type="none" w="med" len="med"/>
              </a:ln>
              <a:effectLst/>
            </p:spPr>
            <p:txBody>
              <a:bodyPr lIns="0" tIns="0" rIns="0" bIns="0" anchor="ctr" anchorCtr="0"/>
              <a:lstStyle/>
              <a:p>
                <a:pPr marL="0" marR="0" lvl="0" indent="0" algn="ctr" defTabSz="685800" rtl="0" eaLnBrk="1" fontAlgn="auto" latinLnBrk="0" hangingPunct="1">
                  <a:lnSpc>
                    <a:spcPct val="100000"/>
                  </a:lnSpc>
                  <a:spcBef>
                    <a:spcPts val="150"/>
                  </a:spcBef>
                  <a:spcAft>
                    <a:spcPts val="0"/>
                  </a:spcAft>
                  <a:buClr>
                    <a:srgbClr val="080808"/>
                  </a:buClr>
                  <a:buSzPct val="100000"/>
                  <a:buFontTx/>
                  <a:buNone/>
                  <a:tabLst/>
                  <a:defRPr/>
                </a:pPr>
                <a:endParaRPr kumimoji="0" lang="en-GB" sz="675" b="0" i="0" u="none" strike="noStrike" kern="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7" name="Oval 426"/>
              <p:cNvSpPr/>
              <p:nvPr>
                <p:custDataLst>
                  <p:tags r:id="rId2"/>
                </p:custDataLst>
              </p:nvPr>
            </p:nvSpPr>
            <p:spPr bwMode="auto">
              <a:xfrm>
                <a:off x="5840024" y="1339022"/>
                <a:ext cx="1982201" cy="1983104"/>
              </a:xfrm>
              <a:prstGeom prst="ellipse">
                <a:avLst/>
              </a:prstGeom>
              <a:solidFill>
                <a:srgbClr val="E46C0A"/>
              </a:solidFill>
              <a:ln w="19050" cap="flat" cmpd="sng" algn="ctr">
                <a:solidFill>
                  <a:sysClr val="window" lastClr="FFFFFF"/>
                </a:solidFill>
                <a:prstDash val="solid"/>
                <a:miter lim="800000"/>
                <a:headEnd type="none" w="med" len="med"/>
                <a:tailEnd type="none" w="med" len="med"/>
              </a:ln>
              <a:effectLst>
                <a:innerShdw blurRad="63500" dist="50800" dir="13500000">
                  <a:prstClr val="black">
                    <a:alpha val="30000"/>
                  </a:prstClr>
                </a:innerShdw>
              </a:effectLst>
            </p:spPr>
            <p:txBody>
              <a:bodyPr lIns="0" tIns="0" rIns="0" bIns="0" anchor="ctr" anchorCtr="0"/>
              <a:lstStyle/>
              <a:p>
                <a:pPr marL="0" marR="0" lvl="0" indent="0" algn="ctr" defTabSz="685800" rtl="0" eaLnBrk="1" fontAlgn="auto" latinLnBrk="0" hangingPunct="1">
                  <a:lnSpc>
                    <a:spcPct val="100000"/>
                  </a:lnSpc>
                  <a:spcBef>
                    <a:spcPts val="450"/>
                  </a:spcBef>
                  <a:spcAft>
                    <a:spcPts val="450"/>
                  </a:spcAft>
                  <a:buClrTx/>
                  <a:buSzTx/>
                  <a:buFontTx/>
                  <a:buNone/>
                  <a:tabLst/>
                  <a:defRPr/>
                </a:pPr>
                <a:endParaRPr kumimoji="0" lang="en-GB" sz="675"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25" name="Rectangle 424"/>
            <p:cNvSpPr/>
            <p:nvPr/>
          </p:nvSpPr>
          <p:spPr>
            <a:xfrm>
              <a:off x="7638112" y="680320"/>
              <a:ext cx="1674440" cy="1077218"/>
            </a:xfrm>
            <a:prstGeom prst="rect">
              <a:avLst/>
            </a:prstGeom>
          </p:spPr>
          <p:txBody>
            <a:bodyPr wrap="square" anchor="ctr" anchorCtr="0">
              <a:noAutofit/>
            </a:bodyPr>
            <a:lstStyle/>
            <a:p>
              <a:pPr marL="0" marR="0" lvl="0" indent="0" algn="ctr" defTabSz="685800" rtl="0" eaLnBrk="1" fontAlgn="base" latinLnBrk="0" hangingPunct="1">
                <a:lnSpc>
                  <a:spcPct val="100000"/>
                </a:lnSpc>
                <a:spcBef>
                  <a:spcPts val="450"/>
                </a:spcBef>
                <a:spcAft>
                  <a:spcPts val="45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Cải</a:t>
              </a: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thiện</a:t>
              </a: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đến</a:t>
              </a:r>
              <a:b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154mL</a:t>
              </a:r>
            </a:p>
          </p:txBody>
        </p:sp>
      </p:grpSp>
      <p:grpSp>
        <p:nvGrpSpPr>
          <p:cNvPr id="428" name="Group 427"/>
          <p:cNvGrpSpPr/>
          <p:nvPr/>
        </p:nvGrpSpPr>
        <p:grpSpPr>
          <a:xfrm>
            <a:off x="1974469" y="1433929"/>
            <a:ext cx="2704331" cy="1110358"/>
            <a:chOff x="7792649" y="1603586"/>
            <a:chExt cx="2019854" cy="1041828"/>
          </a:xfrm>
        </p:grpSpPr>
        <p:sp>
          <p:nvSpPr>
            <p:cNvPr id="429" name="Rounded Rectangle 428"/>
            <p:cNvSpPr/>
            <p:nvPr/>
          </p:nvSpPr>
          <p:spPr>
            <a:xfrm>
              <a:off x="7792649" y="1603586"/>
              <a:ext cx="2019854" cy="900000"/>
            </a:xfrm>
            <a:prstGeom prst="roundRect">
              <a:avLst>
                <a:gd name="adj" fmla="val 6191"/>
              </a:avLst>
            </a:prstGeom>
            <a:solidFill>
              <a:srgbClr val="BACDD6">
                <a:lumMod val="40000"/>
                <a:lumOff val="60000"/>
              </a:srgbClr>
            </a:solidFill>
            <a:ln w="9525">
              <a:solidFill>
                <a:srgbClr val="006068"/>
              </a:solidFill>
              <a:round/>
              <a:headEnd/>
              <a:tailEnd/>
            </a:ln>
            <a:effectLst/>
            <a:scene3d>
              <a:camera prst="orthographicFront">
                <a:rot lat="0" lon="0" rev="0"/>
              </a:camera>
              <a:lightRig rig="balanced" dir="t">
                <a:rot lat="0" lon="0" rev="8700000"/>
              </a:lightRig>
            </a:scene3d>
            <a:sp3d/>
          </p:spPr>
          <p:txBody>
            <a:bodyPr wrap="square" tIns="54000" anchor="t" anchorCtr="0">
              <a:noAutofit/>
            </a:bodyPr>
            <a:lstStyle/>
            <a:p>
              <a:pPr marL="0" marR="0" lvl="0" indent="0" algn="ctr" defTabSz="342900" rtl="0" eaLnBrk="1" fontAlgn="auto" latinLnBrk="0" hangingPunct="1">
                <a:lnSpc>
                  <a:spcPct val="100000"/>
                </a:lnSpc>
                <a:spcBef>
                  <a:spcPts val="0"/>
                </a:spcBef>
                <a:spcAft>
                  <a:spcPts val="450"/>
                </a:spcAft>
                <a:buClrTx/>
                <a:buSzTx/>
                <a:buFontTx/>
                <a:buNone/>
                <a:tabLst/>
                <a:defRPr/>
              </a:pPr>
              <a:endParaRPr kumimoji="0" lang="en-GB" sz="1100" b="1" i="0" u="none" strike="noStrike" kern="0" cap="none" spc="0" normalizeH="0" baseline="0" noProof="0" dirty="0" err="1">
                <a:ln>
                  <a:noFill/>
                </a:ln>
                <a:solidFill>
                  <a:srgbClr val="006068"/>
                </a:solidFill>
                <a:effectLst/>
                <a:uLnTx/>
                <a:uFillTx/>
                <a:latin typeface="Arial"/>
                <a:ea typeface="ＭＳ Ｐゴシック" pitchFamily="34" charset="-128"/>
                <a:cs typeface="Arial" pitchFamily="34" charset="0"/>
              </a:endParaRPr>
            </a:p>
          </p:txBody>
        </p:sp>
        <p:sp>
          <p:nvSpPr>
            <p:cNvPr id="430" name="Rectangle 9"/>
            <p:cNvSpPr>
              <a:spLocks noChangeArrowheads="1"/>
            </p:cNvSpPr>
            <p:nvPr/>
          </p:nvSpPr>
          <p:spPr bwMode="auto">
            <a:xfrm>
              <a:off x="8150354" y="1648668"/>
              <a:ext cx="1662149" cy="37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err="1">
                  <a:ln>
                    <a:noFill/>
                  </a:ln>
                  <a:solidFill>
                    <a:srgbClr val="006068"/>
                  </a:solidFill>
                  <a:effectLst/>
                  <a:uLnTx/>
                  <a:uFillTx/>
                  <a:latin typeface="Arial"/>
                  <a:ea typeface="+mn-ea"/>
                  <a:cs typeface="+mn-cs"/>
                </a:rPr>
                <a:t>Tiotropium</a:t>
              </a:r>
              <a:r>
                <a:rPr kumimoji="0" lang="en-US" altLang="en-US" sz="1000" b="0" i="0" u="none" strike="noStrike" kern="0" cap="none" spc="0" normalizeH="0" baseline="0" noProof="0" dirty="0">
                  <a:ln>
                    <a:noFill/>
                  </a:ln>
                  <a:solidFill>
                    <a:srgbClr val="006068"/>
                  </a:solidFill>
                  <a:effectLst/>
                  <a:uLnTx/>
                  <a:uFillTx/>
                  <a:latin typeface="Arial"/>
                  <a:ea typeface="+mn-ea"/>
                  <a:cs typeface="+mn-cs"/>
                </a:rPr>
                <a:t> </a:t>
              </a:r>
              <a:r>
                <a:rPr kumimoji="0" lang="en-US" altLang="en-US" sz="1000" b="0" i="0" u="none" strike="noStrike" kern="0" cap="none" spc="0" normalizeH="0" baseline="0" noProof="0" dirty="0" err="1">
                  <a:ln>
                    <a:noFill/>
                  </a:ln>
                  <a:solidFill>
                    <a:srgbClr val="006068"/>
                  </a:solidFill>
                  <a:effectLst/>
                  <a:uLnTx/>
                  <a:uFillTx/>
                  <a:latin typeface="Arial"/>
                  <a:ea typeface="+mn-ea"/>
                  <a:cs typeface="+mn-cs"/>
                </a:rPr>
                <a:t>Respimat</a:t>
              </a:r>
              <a:r>
                <a:rPr kumimoji="0" lang="en-US" altLang="en-US" sz="1000" b="0" i="0" u="none" strike="noStrike" kern="0" cap="none" spc="0" normalizeH="0" baseline="30000" noProof="0" dirty="0">
                  <a:ln>
                    <a:noFill/>
                  </a:ln>
                  <a:solidFill>
                    <a:srgbClr val="006068"/>
                  </a:solidFill>
                  <a:effectLst/>
                  <a:uLnTx/>
                  <a:uFillTx/>
                  <a:latin typeface="Arial"/>
                  <a:ea typeface="+mn-ea"/>
                  <a:cs typeface="+mn-cs"/>
                </a:rPr>
                <a:t>® </a:t>
              </a:r>
              <a:r>
                <a:rPr kumimoji="0" lang="en-US" altLang="en-US" sz="1000" b="0" i="0" u="none" strike="noStrike" kern="0" cap="none" spc="0" normalizeH="0" baseline="0" noProof="0" dirty="0">
                  <a:ln>
                    <a:noFill/>
                  </a:ln>
                  <a:solidFill>
                    <a:srgbClr val="006068"/>
                  </a:solidFill>
                  <a:effectLst/>
                  <a:uLnTx/>
                  <a:uFillTx/>
                  <a:latin typeface="Arial"/>
                  <a:ea typeface="+mn-ea"/>
                  <a:cs typeface="+mn-cs"/>
                </a:rPr>
                <a:t>5 µg NC 1</a:t>
              </a:r>
              <a:endParaRPr kumimoji="0" lang="en-US" altLang="en-US" sz="1000" b="0" i="0" u="none" strike="noStrike" kern="0" cap="none" spc="0" normalizeH="0" baseline="30000" noProof="0" dirty="0">
                <a:ln>
                  <a:noFill/>
                </a:ln>
                <a:solidFill>
                  <a:srgbClr val="006068"/>
                </a:solidFill>
                <a:effectLst/>
                <a:uLnTx/>
                <a:uFillTx/>
                <a:latin typeface="Arial"/>
                <a:ea typeface="+mn-ea"/>
                <a:cs typeface="+mn-cs"/>
              </a:endParaRPr>
            </a:p>
          </p:txBody>
        </p:sp>
        <p:sp>
          <p:nvSpPr>
            <p:cNvPr id="431" name="Rectangle 9"/>
            <p:cNvSpPr>
              <a:spLocks noChangeArrowheads="1"/>
            </p:cNvSpPr>
            <p:nvPr/>
          </p:nvSpPr>
          <p:spPr bwMode="auto">
            <a:xfrm>
              <a:off x="8150355" y="1855778"/>
              <a:ext cx="1662148" cy="37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6068"/>
                  </a:solidFill>
                  <a:effectLst/>
                  <a:uLnTx/>
                  <a:uFillTx/>
                  <a:latin typeface="Arial"/>
                  <a:ea typeface="+mn-ea"/>
                  <a:cs typeface="+mn-cs"/>
                </a:rPr>
                <a:t>Placebo Respimat</a:t>
              </a:r>
              <a:r>
                <a:rPr kumimoji="0" lang="en-US" altLang="en-US" sz="1000" b="0" i="0" u="none" strike="noStrike" kern="0" cap="none" spc="0" normalizeH="0" baseline="30000" noProof="0" dirty="0">
                  <a:ln>
                    <a:noFill/>
                  </a:ln>
                  <a:solidFill>
                    <a:srgbClr val="006068"/>
                  </a:solidFill>
                  <a:effectLst/>
                  <a:uLnTx/>
                  <a:uFillTx/>
                  <a:latin typeface="Arial"/>
                  <a:ea typeface="+mn-ea"/>
                  <a:cs typeface="+mn-cs"/>
                </a:rPr>
                <a:t>®</a:t>
              </a:r>
              <a:r>
                <a:rPr kumimoji="0" lang="en-US" altLang="en-US" sz="1000" b="0" i="0" u="none" strike="noStrike" kern="0" cap="none" spc="0" normalizeH="0" baseline="0" noProof="0" dirty="0">
                  <a:ln>
                    <a:noFill/>
                  </a:ln>
                  <a:solidFill>
                    <a:srgbClr val="006068"/>
                  </a:solidFill>
                  <a:effectLst/>
                  <a:uLnTx/>
                  <a:uFillTx/>
                  <a:latin typeface="Arial"/>
                  <a:ea typeface="+mn-ea"/>
                  <a:cs typeface="+mn-cs"/>
                </a:rPr>
                <a:t>  NC 1</a:t>
              </a:r>
              <a:endParaRPr kumimoji="0" lang="en-US" altLang="en-US" sz="1000" b="0" i="0" u="none" strike="noStrike" kern="0" cap="none" spc="0" normalizeH="0" baseline="30000" noProof="0" dirty="0">
                <a:ln>
                  <a:noFill/>
                </a:ln>
                <a:solidFill>
                  <a:srgbClr val="006068"/>
                </a:solidFill>
                <a:effectLst/>
                <a:uLnTx/>
                <a:uFillTx/>
                <a:latin typeface="Arial"/>
                <a:ea typeface="+mn-ea"/>
                <a:cs typeface="+mn-cs"/>
              </a:endParaRPr>
            </a:p>
          </p:txBody>
        </p:sp>
        <p:sp>
          <p:nvSpPr>
            <p:cNvPr id="432" name="Rectangle 9"/>
            <p:cNvSpPr>
              <a:spLocks noChangeArrowheads="1"/>
            </p:cNvSpPr>
            <p:nvPr/>
          </p:nvSpPr>
          <p:spPr bwMode="auto">
            <a:xfrm>
              <a:off x="8139851" y="2062888"/>
              <a:ext cx="1672045" cy="37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err="1">
                  <a:ln>
                    <a:noFill/>
                  </a:ln>
                  <a:solidFill>
                    <a:srgbClr val="006068"/>
                  </a:solidFill>
                  <a:effectLst/>
                  <a:uLnTx/>
                  <a:uFillTx/>
                  <a:latin typeface="Arial"/>
                  <a:ea typeface="+mn-ea"/>
                  <a:cs typeface="+mn-cs"/>
                </a:rPr>
                <a:t>Tiotropium</a:t>
              </a:r>
              <a:r>
                <a:rPr kumimoji="0" lang="en-US" altLang="en-US" sz="1000" b="0" i="0" u="none" strike="noStrike" kern="0" cap="none" spc="0" normalizeH="0" baseline="0" noProof="0" dirty="0">
                  <a:ln>
                    <a:noFill/>
                  </a:ln>
                  <a:solidFill>
                    <a:srgbClr val="006068"/>
                  </a:solidFill>
                  <a:effectLst/>
                  <a:uLnTx/>
                  <a:uFillTx/>
                  <a:latin typeface="Arial"/>
                  <a:ea typeface="+mn-ea"/>
                  <a:cs typeface="+mn-cs"/>
                </a:rPr>
                <a:t> </a:t>
              </a:r>
              <a:r>
                <a:rPr kumimoji="0" lang="en-US" altLang="en-US" sz="1000" b="0" i="0" u="none" strike="noStrike" kern="0" cap="none" spc="0" normalizeH="0" baseline="0" noProof="0" dirty="0" err="1">
                  <a:ln>
                    <a:noFill/>
                  </a:ln>
                  <a:solidFill>
                    <a:srgbClr val="006068"/>
                  </a:solidFill>
                  <a:effectLst/>
                  <a:uLnTx/>
                  <a:uFillTx/>
                  <a:latin typeface="Arial"/>
                  <a:ea typeface="+mn-ea"/>
                  <a:cs typeface="+mn-cs"/>
                </a:rPr>
                <a:t>Respimat</a:t>
              </a:r>
              <a:r>
                <a:rPr kumimoji="0" lang="en-US" altLang="en-US" sz="1000" b="0" i="0" u="none" strike="noStrike" kern="0" cap="none" spc="0" normalizeH="0" baseline="30000" noProof="0" dirty="0">
                  <a:ln>
                    <a:noFill/>
                  </a:ln>
                  <a:solidFill>
                    <a:srgbClr val="006068"/>
                  </a:solidFill>
                  <a:effectLst/>
                  <a:uLnTx/>
                  <a:uFillTx/>
                  <a:latin typeface="Arial"/>
                  <a:ea typeface="+mn-ea"/>
                  <a:cs typeface="+mn-cs"/>
                </a:rPr>
                <a:t>® </a:t>
              </a:r>
              <a:r>
                <a:rPr kumimoji="0" lang="en-US" altLang="en-US" sz="1000" b="0" i="0" u="none" strike="noStrike" kern="0" cap="none" spc="0" normalizeH="0" baseline="0" noProof="0" dirty="0">
                  <a:ln>
                    <a:noFill/>
                  </a:ln>
                  <a:solidFill>
                    <a:srgbClr val="006068"/>
                  </a:solidFill>
                  <a:effectLst/>
                  <a:uLnTx/>
                  <a:uFillTx/>
                  <a:latin typeface="Arial"/>
                  <a:ea typeface="+mn-ea"/>
                  <a:cs typeface="+mn-cs"/>
                </a:rPr>
                <a:t>5 µg NC 2</a:t>
              </a:r>
              <a:endParaRPr kumimoji="0" lang="en-US" altLang="en-US" sz="1000" b="0" i="0" u="none" strike="noStrike" kern="0" cap="none" spc="0" normalizeH="0" baseline="30000" noProof="0" dirty="0">
                <a:ln>
                  <a:noFill/>
                </a:ln>
                <a:solidFill>
                  <a:srgbClr val="006068"/>
                </a:solidFill>
                <a:effectLst/>
                <a:uLnTx/>
                <a:uFillTx/>
                <a:latin typeface="Arial"/>
                <a:ea typeface="+mn-ea"/>
                <a:cs typeface="+mn-cs"/>
              </a:endParaRPr>
            </a:p>
          </p:txBody>
        </p:sp>
        <p:sp>
          <p:nvSpPr>
            <p:cNvPr id="433" name="Rectangle 9"/>
            <p:cNvSpPr>
              <a:spLocks noChangeArrowheads="1"/>
            </p:cNvSpPr>
            <p:nvPr/>
          </p:nvSpPr>
          <p:spPr bwMode="auto">
            <a:xfrm>
              <a:off x="8139851" y="2269998"/>
              <a:ext cx="1672045" cy="37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6068"/>
                  </a:solidFill>
                  <a:effectLst/>
                  <a:uLnTx/>
                  <a:uFillTx/>
                  <a:latin typeface="Arial"/>
                  <a:ea typeface="+mn-ea"/>
                  <a:cs typeface="+mn-cs"/>
                </a:rPr>
                <a:t>Placebo </a:t>
              </a:r>
              <a:r>
                <a:rPr kumimoji="0" lang="en-US" altLang="en-US" sz="1000" b="0" i="0" u="none" strike="noStrike" kern="0" cap="none" spc="0" normalizeH="0" baseline="0" noProof="0" dirty="0" err="1">
                  <a:ln>
                    <a:noFill/>
                  </a:ln>
                  <a:solidFill>
                    <a:srgbClr val="006068"/>
                  </a:solidFill>
                  <a:effectLst/>
                  <a:uLnTx/>
                  <a:uFillTx/>
                  <a:latin typeface="Arial"/>
                  <a:ea typeface="+mn-ea"/>
                  <a:cs typeface="+mn-cs"/>
                </a:rPr>
                <a:t>Respimat</a:t>
              </a:r>
              <a:r>
                <a:rPr kumimoji="0" lang="en-US" altLang="en-US" sz="1000" b="0" i="0" u="none" strike="noStrike" kern="0" cap="none" spc="0" normalizeH="0" baseline="30000" noProof="0">
                  <a:ln>
                    <a:noFill/>
                  </a:ln>
                  <a:solidFill>
                    <a:srgbClr val="006068"/>
                  </a:solidFill>
                  <a:effectLst/>
                  <a:uLnTx/>
                  <a:uFillTx/>
                  <a:latin typeface="Arial"/>
                  <a:ea typeface="+mn-ea"/>
                  <a:cs typeface="+mn-cs"/>
                </a:rPr>
                <a:t>®</a:t>
              </a:r>
              <a:r>
                <a:rPr kumimoji="0" lang="en-US" altLang="en-US" sz="1000" b="0" i="0" u="none" strike="noStrike" kern="0" cap="none" spc="0" normalizeH="0" baseline="0" noProof="0">
                  <a:ln>
                    <a:noFill/>
                  </a:ln>
                  <a:solidFill>
                    <a:srgbClr val="006068"/>
                  </a:solidFill>
                  <a:effectLst/>
                  <a:uLnTx/>
                  <a:uFillTx/>
                  <a:latin typeface="Arial"/>
                  <a:ea typeface="+mn-ea"/>
                  <a:cs typeface="+mn-cs"/>
                </a:rPr>
                <a:t> NC </a:t>
              </a:r>
              <a:r>
                <a:rPr kumimoji="0" lang="en-US" altLang="en-US" sz="1000" b="0" i="0" u="none" strike="noStrike" kern="0" cap="none" spc="0" normalizeH="0" baseline="0" noProof="0" dirty="0">
                  <a:ln>
                    <a:noFill/>
                  </a:ln>
                  <a:solidFill>
                    <a:srgbClr val="006068"/>
                  </a:solidFill>
                  <a:effectLst/>
                  <a:uLnTx/>
                  <a:uFillTx/>
                  <a:latin typeface="Arial"/>
                  <a:ea typeface="+mn-ea"/>
                  <a:cs typeface="+mn-cs"/>
                </a:rPr>
                <a:t>2</a:t>
              </a:r>
              <a:endParaRPr kumimoji="0" lang="en-US" altLang="en-US" sz="1000" b="0" i="0" u="none" strike="noStrike" kern="0" cap="none" spc="0" normalizeH="0" baseline="30000" noProof="0" dirty="0">
                <a:ln>
                  <a:noFill/>
                </a:ln>
                <a:solidFill>
                  <a:srgbClr val="006068"/>
                </a:solidFill>
                <a:effectLst/>
                <a:uLnTx/>
                <a:uFillTx/>
                <a:latin typeface="Arial"/>
                <a:ea typeface="+mn-ea"/>
                <a:cs typeface="+mn-cs"/>
              </a:endParaRPr>
            </a:p>
          </p:txBody>
        </p:sp>
        <p:cxnSp>
          <p:nvCxnSpPr>
            <p:cNvPr id="434" name="Straight Connector 433"/>
            <p:cNvCxnSpPr/>
            <p:nvPr/>
          </p:nvCxnSpPr>
          <p:spPr>
            <a:xfrm>
              <a:off x="7859361" y="1748098"/>
              <a:ext cx="324000" cy="0"/>
            </a:xfrm>
            <a:prstGeom prst="line">
              <a:avLst/>
            </a:prstGeom>
            <a:noFill/>
            <a:ln w="28575" cap="flat" cmpd="sng" algn="ctr">
              <a:solidFill>
                <a:srgbClr val="BACDD6">
                  <a:lumMod val="75000"/>
                </a:srgbClr>
              </a:solidFill>
              <a:prstDash val="solid"/>
              <a:miter lim="800000"/>
            </a:ln>
            <a:effectLst/>
          </p:spPr>
        </p:cxnSp>
        <p:sp>
          <p:nvSpPr>
            <p:cNvPr id="435" name="TextBox 116"/>
            <p:cNvSpPr txBox="1">
              <a:spLocks noChangeArrowheads="1"/>
            </p:cNvSpPr>
            <p:nvPr/>
          </p:nvSpPr>
          <p:spPr bwMode="auto">
            <a:xfrm>
              <a:off x="7961212" y="1687417"/>
              <a:ext cx="120298" cy="121362"/>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1000" b="0" i="0" u="none" strike="noStrike" kern="0" cap="none" spc="0" normalizeH="0" baseline="0" noProof="0" dirty="0">
                <a:ln>
                  <a:noFill/>
                </a:ln>
                <a:solidFill>
                  <a:srgbClr val="1F497D"/>
                </a:solidFill>
                <a:effectLst/>
                <a:uLnTx/>
                <a:uFillTx/>
                <a:latin typeface="Arial"/>
                <a:ea typeface="+mn-ea"/>
                <a:cs typeface="+mn-cs"/>
              </a:endParaRPr>
            </a:p>
          </p:txBody>
        </p:sp>
        <p:cxnSp>
          <p:nvCxnSpPr>
            <p:cNvPr id="436" name="Straight Connector 435"/>
            <p:cNvCxnSpPr/>
            <p:nvPr/>
          </p:nvCxnSpPr>
          <p:spPr>
            <a:xfrm>
              <a:off x="7859361" y="1955208"/>
              <a:ext cx="324000" cy="0"/>
            </a:xfrm>
            <a:prstGeom prst="line">
              <a:avLst/>
            </a:prstGeom>
            <a:noFill/>
            <a:ln w="28575" cap="flat" cmpd="sng" algn="ctr">
              <a:solidFill>
                <a:srgbClr val="E46C0A"/>
              </a:solidFill>
              <a:prstDash val="solid"/>
              <a:miter lim="800000"/>
            </a:ln>
            <a:effectLst/>
          </p:spPr>
        </p:cxnSp>
        <p:sp>
          <p:nvSpPr>
            <p:cNvPr id="437" name="TextBox 116"/>
            <p:cNvSpPr txBox="1">
              <a:spLocks noChangeArrowheads="1"/>
            </p:cNvSpPr>
            <p:nvPr/>
          </p:nvSpPr>
          <p:spPr bwMode="auto">
            <a:xfrm>
              <a:off x="7961212" y="1894527"/>
              <a:ext cx="120298" cy="121362"/>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10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438" name="Straight Connector 437"/>
            <p:cNvCxnSpPr/>
            <p:nvPr/>
          </p:nvCxnSpPr>
          <p:spPr>
            <a:xfrm>
              <a:off x="7859361" y="2162318"/>
              <a:ext cx="324000" cy="0"/>
            </a:xfrm>
            <a:prstGeom prst="line">
              <a:avLst/>
            </a:prstGeom>
            <a:noFill/>
            <a:ln w="28575" cap="flat" cmpd="sng" algn="ctr">
              <a:solidFill>
                <a:srgbClr val="BACDD6">
                  <a:lumMod val="75000"/>
                </a:srgbClr>
              </a:solidFill>
              <a:prstDash val="sysDot"/>
              <a:miter lim="800000"/>
            </a:ln>
            <a:effectLst/>
          </p:spPr>
        </p:cxnSp>
        <p:sp>
          <p:nvSpPr>
            <p:cNvPr id="439" name="TextBox 116"/>
            <p:cNvSpPr txBox="1">
              <a:spLocks noChangeArrowheads="1"/>
            </p:cNvSpPr>
            <p:nvPr/>
          </p:nvSpPr>
          <p:spPr bwMode="auto">
            <a:xfrm>
              <a:off x="7961212" y="2101637"/>
              <a:ext cx="120298" cy="121362"/>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1F497D"/>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1000" b="0" i="0" u="none" strike="noStrike" kern="0" cap="none" spc="0" normalizeH="0" baseline="0" noProof="0" dirty="0">
                <a:ln>
                  <a:noFill/>
                </a:ln>
                <a:solidFill>
                  <a:srgbClr val="1F497D"/>
                </a:solidFill>
                <a:effectLst/>
                <a:uLnTx/>
                <a:uFillTx/>
                <a:latin typeface="Arial"/>
                <a:ea typeface="+mn-ea"/>
                <a:cs typeface="+mn-cs"/>
              </a:endParaRPr>
            </a:p>
          </p:txBody>
        </p:sp>
        <p:cxnSp>
          <p:nvCxnSpPr>
            <p:cNvPr id="440" name="Straight Connector 439"/>
            <p:cNvCxnSpPr/>
            <p:nvPr/>
          </p:nvCxnSpPr>
          <p:spPr>
            <a:xfrm>
              <a:off x="7859361" y="2369428"/>
              <a:ext cx="324000" cy="0"/>
            </a:xfrm>
            <a:prstGeom prst="line">
              <a:avLst/>
            </a:prstGeom>
            <a:noFill/>
            <a:ln w="28575" cap="flat" cmpd="sng" algn="ctr">
              <a:solidFill>
                <a:srgbClr val="E46C0A"/>
              </a:solidFill>
              <a:prstDash val="sysDot"/>
              <a:miter lim="800000"/>
            </a:ln>
            <a:effectLst/>
          </p:spPr>
        </p:cxnSp>
        <p:sp>
          <p:nvSpPr>
            <p:cNvPr id="441" name="TextBox 116"/>
            <p:cNvSpPr txBox="1">
              <a:spLocks noChangeArrowheads="1"/>
            </p:cNvSpPr>
            <p:nvPr/>
          </p:nvSpPr>
          <p:spPr bwMode="auto">
            <a:xfrm>
              <a:off x="7961212" y="2308747"/>
              <a:ext cx="120298" cy="121362"/>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1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448" name="Rounded Rectangle 447"/>
          <p:cNvSpPr/>
          <p:nvPr/>
        </p:nvSpPr>
        <p:spPr>
          <a:xfrm>
            <a:off x="1873187" y="5912887"/>
            <a:ext cx="5425879" cy="566338"/>
          </a:xfrm>
          <a:prstGeom prst="roundRect">
            <a:avLst>
              <a:gd name="adj" fmla="val 14277"/>
            </a:avLst>
          </a:prstGeom>
          <a:noFill/>
          <a:ln w="6350">
            <a:noFill/>
            <a:round/>
            <a:headEnd/>
            <a:tailEnd/>
          </a:ln>
          <a:effectLst/>
          <a:scene3d>
            <a:camera prst="orthographicFront">
              <a:rot lat="0" lon="0" rev="0"/>
            </a:camera>
            <a:lightRig rig="balanced" dir="t">
              <a:rot lat="0" lon="0" rev="8700000"/>
            </a:lightRig>
          </a:scene3d>
          <a:sp3d/>
        </p:spPr>
        <p:txBody>
          <a:bodyPr wrap="square" tIns="3510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4B8D"/>
                </a:solidFill>
                <a:effectLst/>
                <a:uLnTx/>
                <a:uFillTx/>
                <a:latin typeface="Arial"/>
                <a:ea typeface="Tahoma" panose="020B0604030504040204" pitchFamily="34" charset="0"/>
                <a:cs typeface="Tahoma" panose="020B0604030504040204" pitchFamily="34" charset="0"/>
              </a:rPr>
              <a:t>*P&lt;0.05; **P&lt;0.01; ***P&lt;0.0001. Error bars represent standard errors</a:t>
            </a:r>
          </a:p>
        </p:txBody>
      </p:sp>
      <p:grpSp>
        <p:nvGrpSpPr>
          <p:cNvPr id="6" name="Group 5"/>
          <p:cNvGrpSpPr/>
          <p:nvPr/>
        </p:nvGrpSpPr>
        <p:grpSpPr>
          <a:xfrm>
            <a:off x="1409915" y="2634990"/>
            <a:ext cx="9372169" cy="3249487"/>
            <a:chOff x="1333051" y="3067531"/>
            <a:chExt cx="6587499" cy="2266081"/>
          </a:xfrm>
        </p:grpSpPr>
        <p:sp>
          <p:nvSpPr>
            <p:cNvPr id="167" name="TextBox 166"/>
            <p:cNvSpPr txBox="1"/>
            <p:nvPr/>
          </p:nvSpPr>
          <p:spPr>
            <a:xfrm>
              <a:off x="5335879" y="3109503"/>
              <a:ext cx="2284203" cy="208634"/>
            </a:xfrm>
            <a:prstGeom prst="rect">
              <a:avLst/>
            </a:prstGeom>
            <a:noFill/>
          </p:spPr>
          <p:txBody>
            <a:bodyPr wrap="square" rtlCol="0">
              <a:noAutofit/>
            </a:bodyPr>
            <a:lstStyle>
              <a:defPPr>
                <a:defRPr lang="en-US"/>
              </a:defPPr>
              <a:lvl1pPr>
                <a:defRPr sz="1050" b="1">
                  <a:solidFill>
                    <a:schemeClr val="accent4"/>
                  </a:solidFill>
                  <a:latin typeface="Century Gothic"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Đáy</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FEV</a:t>
              </a:r>
              <a:r>
                <a:rPr kumimoji="0" lang="en-GB" sz="1200" b="1" i="0" u="none" strike="noStrike" kern="0" cap="none" spc="0" normalizeH="0" baseline="-25000" noProof="0" dirty="0">
                  <a:ln>
                    <a:noFill/>
                  </a:ln>
                  <a:solidFill>
                    <a:srgbClr val="006068"/>
                  </a:solidFill>
                  <a:effectLst/>
                  <a:uLnTx/>
                  <a:uFillTx/>
                  <a:latin typeface="Arial"/>
                  <a:ea typeface="Tahoma" panose="020B0604030504040204" pitchFamily="34" charset="0"/>
                  <a:cs typeface="Tahoma" panose="020B0604030504040204" pitchFamily="34" charset="0"/>
                </a:rPr>
                <a:t>1</a:t>
              </a:r>
              <a:endPar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endParaRPr>
            </a:p>
          </p:txBody>
        </p:sp>
        <p:grpSp>
          <p:nvGrpSpPr>
            <p:cNvPr id="168" name="Group 167"/>
            <p:cNvGrpSpPr/>
            <p:nvPr/>
          </p:nvGrpSpPr>
          <p:grpSpPr>
            <a:xfrm>
              <a:off x="4756970" y="3355321"/>
              <a:ext cx="3163580" cy="1770720"/>
              <a:chOff x="10853779" y="888585"/>
              <a:chExt cx="5057437" cy="2155036"/>
            </a:xfrm>
          </p:grpSpPr>
          <p:grpSp>
            <p:nvGrpSpPr>
              <p:cNvPr id="169" name="Group 168"/>
              <p:cNvGrpSpPr/>
              <p:nvPr/>
            </p:nvGrpSpPr>
            <p:grpSpPr>
              <a:xfrm>
                <a:off x="11540464" y="2747953"/>
                <a:ext cx="4062637" cy="36000"/>
                <a:chOff x="11540464" y="2681693"/>
                <a:chExt cx="4062637" cy="36000"/>
              </a:xfrm>
            </p:grpSpPr>
            <p:cxnSp>
              <p:nvCxnSpPr>
                <p:cNvPr id="265" name="Straight Connector 264"/>
                <p:cNvCxnSpPr/>
                <p:nvPr/>
              </p:nvCxnSpPr>
              <p:spPr>
                <a:xfrm>
                  <a:off x="11540464" y="2681693"/>
                  <a:ext cx="4062637" cy="0"/>
                </a:xfrm>
                <a:prstGeom prst="line">
                  <a:avLst/>
                </a:prstGeom>
                <a:noFill/>
                <a:ln w="9525" cap="flat" cmpd="sng" algn="ctr">
                  <a:solidFill>
                    <a:srgbClr val="006068"/>
                  </a:solidFill>
                  <a:prstDash val="solid"/>
                  <a:miter lim="800000"/>
                </a:ln>
                <a:effectLst/>
              </p:spPr>
            </p:cxnSp>
            <p:grpSp>
              <p:nvGrpSpPr>
                <p:cNvPr id="266" name="Group 265"/>
                <p:cNvGrpSpPr/>
                <p:nvPr/>
              </p:nvGrpSpPr>
              <p:grpSpPr>
                <a:xfrm>
                  <a:off x="11540464" y="2681693"/>
                  <a:ext cx="4062637" cy="36000"/>
                  <a:chOff x="11540464" y="2852509"/>
                  <a:chExt cx="4062637" cy="36000"/>
                </a:xfrm>
              </p:grpSpPr>
              <p:cxnSp>
                <p:nvCxnSpPr>
                  <p:cNvPr id="267" name="Straight Connector 266"/>
                  <p:cNvCxnSpPr/>
                  <p:nvPr/>
                </p:nvCxnSpPr>
                <p:spPr>
                  <a:xfrm>
                    <a:off x="11540464" y="2852509"/>
                    <a:ext cx="0" cy="36000"/>
                  </a:xfrm>
                  <a:prstGeom prst="line">
                    <a:avLst/>
                  </a:prstGeom>
                  <a:noFill/>
                  <a:ln w="9525" cap="flat" cmpd="sng" algn="ctr">
                    <a:solidFill>
                      <a:srgbClr val="006068"/>
                    </a:solidFill>
                    <a:prstDash val="solid"/>
                    <a:miter lim="800000"/>
                  </a:ln>
                  <a:effectLst/>
                </p:spPr>
              </p:cxnSp>
              <p:cxnSp>
                <p:nvCxnSpPr>
                  <p:cNvPr id="268" name="Straight Connector 267"/>
                  <p:cNvCxnSpPr/>
                  <p:nvPr/>
                </p:nvCxnSpPr>
                <p:spPr>
                  <a:xfrm>
                    <a:off x="11754287" y="2852509"/>
                    <a:ext cx="0" cy="36000"/>
                  </a:xfrm>
                  <a:prstGeom prst="line">
                    <a:avLst/>
                  </a:prstGeom>
                  <a:noFill/>
                  <a:ln w="9525" cap="flat" cmpd="sng" algn="ctr">
                    <a:solidFill>
                      <a:srgbClr val="006068"/>
                    </a:solidFill>
                    <a:prstDash val="solid"/>
                    <a:miter lim="800000"/>
                  </a:ln>
                  <a:effectLst/>
                </p:spPr>
              </p:cxnSp>
              <p:cxnSp>
                <p:nvCxnSpPr>
                  <p:cNvPr id="269" name="Straight Connector 268"/>
                  <p:cNvCxnSpPr/>
                  <p:nvPr/>
                </p:nvCxnSpPr>
                <p:spPr>
                  <a:xfrm>
                    <a:off x="11968110" y="2852509"/>
                    <a:ext cx="0" cy="36000"/>
                  </a:xfrm>
                  <a:prstGeom prst="line">
                    <a:avLst/>
                  </a:prstGeom>
                  <a:noFill/>
                  <a:ln w="9525" cap="flat" cmpd="sng" algn="ctr">
                    <a:solidFill>
                      <a:srgbClr val="006068"/>
                    </a:solidFill>
                    <a:prstDash val="solid"/>
                    <a:miter lim="800000"/>
                  </a:ln>
                  <a:effectLst/>
                </p:spPr>
              </p:cxnSp>
              <p:cxnSp>
                <p:nvCxnSpPr>
                  <p:cNvPr id="270" name="Straight Connector 269"/>
                  <p:cNvCxnSpPr/>
                  <p:nvPr/>
                </p:nvCxnSpPr>
                <p:spPr>
                  <a:xfrm>
                    <a:off x="12609579" y="2852509"/>
                    <a:ext cx="0" cy="36000"/>
                  </a:xfrm>
                  <a:prstGeom prst="line">
                    <a:avLst/>
                  </a:prstGeom>
                  <a:noFill/>
                  <a:ln w="9525" cap="flat" cmpd="sng" algn="ctr">
                    <a:solidFill>
                      <a:srgbClr val="006068"/>
                    </a:solidFill>
                    <a:prstDash val="solid"/>
                    <a:miter lim="800000"/>
                  </a:ln>
                  <a:effectLst/>
                </p:spPr>
              </p:cxnSp>
              <p:cxnSp>
                <p:nvCxnSpPr>
                  <p:cNvPr id="271" name="Straight Connector 270"/>
                  <p:cNvCxnSpPr/>
                  <p:nvPr/>
                </p:nvCxnSpPr>
                <p:spPr>
                  <a:xfrm>
                    <a:off x="13037225" y="2852509"/>
                    <a:ext cx="0" cy="36000"/>
                  </a:xfrm>
                  <a:prstGeom prst="line">
                    <a:avLst/>
                  </a:prstGeom>
                  <a:noFill/>
                  <a:ln w="9525" cap="flat" cmpd="sng" algn="ctr">
                    <a:solidFill>
                      <a:srgbClr val="006068"/>
                    </a:solidFill>
                    <a:prstDash val="solid"/>
                    <a:miter lim="800000"/>
                  </a:ln>
                  <a:effectLst/>
                </p:spPr>
              </p:cxnSp>
              <p:cxnSp>
                <p:nvCxnSpPr>
                  <p:cNvPr id="272" name="Straight Connector 271"/>
                  <p:cNvCxnSpPr/>
                  <p:nvPr/>
                </p:nvCxnSpPr>
                <p:spPr>
                  <a:xfrm>
                    <a:off x="13464871" y="2852509"/>
                    <a:ext cx="0" cy="36000"/>
                  </a:xfrm>
                  <a:prstGeom prst="line">
                    <a:avLst/>
                  </a:prstGeom>
                  <a:noFill/>
                  <a:ln w="9525" cap="flat" cmpd="sng" algn="ctr">
                    <a:solidFill>
                      <a:srgbClr val="006068"/>
                    </a:solidFill>
                    <a:prstDash val="solid"/>
                    <a:miter lim="800000"/>
                  </a:ln>
                  <a:effectLst/>
                </p:spPr>
              </p:cxnSp>
              <p:cxnSp>
                <p:nvCxnSpPr>
                  <p:cNvPr id="273" name="Straight Connector 272"/>
                  <p:cNvCxnSpPr/>
                  <p:nvPr/>
                </p:nvCxnSpPr>
                <p:spPr>
                  <a:xfrm>
                    <a:off x="14106340" y="2852509"/>
                    <a:ext cx="0" cy="36000"/>
                  </a:xfrm>
                  <a:prstGeom prst="line">
                    <a:avLst/>
                  </a:prstGeom>
                  <a:noFill/>
                  <a:ln w="9525" cap="flat" cmpd="sng" algn="ctr">
                    <a:solidFill>
                      <a:srgbClr val="006068"/>
                    </a:solidFill>
                    <a:prstDash val="solid"/>
                    <a:miter lim="800000"/>
                  </a:ln>
                  <a:effectLst/>
                </p:spPr>
              </p:cxnSp>
              <p:cxnSp>
                <p:nvCxnSpPr>
                  <p:cNvPr id="274" name="Straight Connector 273"/>
                  <p:cNvCxnSpPr/>
                  <p:nvPr/>
                </p:nvCxnSpPr>
                <p:spPr>
                  <a:xfrm>
                    <a:off x="12181933" y="2852509"/>
                    <a:ext cx="0" cy="36000"/>
                  </a:xfrm>
                  <a:prstGeom prst="line">
                    <a:avLst/>
                  </a:prstGeom>
                  <a:noFill/>
                  <a:ln w="9525" cap="flat" cmpd="sng" algn="ctr">
                    <a:solidFill>
                      <a:srgbClr val="006068"/>
                    </a:solidFill>
                    <a:prstDash val="solid"/>
                    <a:miter lim="800000"/>
                  </a:ln>
                  <a:effectLst/>
                </p:spPr>
              </p:cxnSp>
              <p:cxnSp>
                <p:nvCxnSpPr>
                  <p:cNvPr id="275" name="Straight Connector 274"/>
                  <p:cNvCxnSpPr/>
                  <p:nvPr/>
                </p:nvCxnSpPr>
                <p:spPr>
                  <a:xfrm>
                    <a:off x="12823402" y="2852509"/>
                    <a:ext cx="0" cy="36000"/>
                  </a:xfrm>
                  <a:prstGeom prst="line">
                    <a:avLst/>
                  </a:prstGeom>
                  <a:noFill/>
                  <a:ln w="9525" cap="flat" cmpd="sng" algn="ctr">
                    <a:solidFill>
                      <a:srgbClr val="006068"/>
                    </a:solidFill>
                    <a:prstDash val="solid"/>
                    <a:miter lim="800000"/>
                  </a:ln>
                  <a:effectLst/>
                </p:spPr>
              </p:cxnSp>
              <p:cxnSp>
                <p:nvCxnSpPr>
                  <p:cNvPr id="276" name="Straight Connector 275"/>
                  <p:cNvCxnSpPr/>
                  <p:nvPr/>
                </p:nvCxnSpPr>
                <p:spPr>
                  <a:xfrm>
                    <a:off x="13251048" y="2852509"/>
                    <a:ext cx="0" cy="36000"/>
                  </a:xfrm>
                  <a:prstGeom prst="line">
                    <a:avLst/>
                  </a:prstGeom>
                  <a:noFill/>
                  <a:ln w="9525" cap="flat" cmpd="sng" algn="ctr">
                    <a:solidFill>
                      <a:srgbClr val="006068"/>
                    </a:solidFill>
                    <a:prstDash val="solid"/>
                    <a:miter lim="800000"/>
                  </a:ln>
                  <a:effectLst/>
                </p:spPr>
              </p:cxnSp>
              <p:cxnSp>
                <p:nvCxnSpPr>
                  <p:cNvPr id="277" name="Straight Connector 276"/>
                  <p:cNvCxnSpPr/>
                  <p:nvPr/>
                </p:nvCxnSpPr>
                <p:spPr>
                  <a:xfrm>
                    <a:off x="13892517" y="2852509"/>
                    <a:ext cx="0" cy="36000"/>
                  </a:xfrm>
                  <a:prstGeom prst="line">
                    <a:avLst/>
                  </a:prstGeom>
                  <a:noFill/>
                  <a:ln w="9525" cap="flat" cmpd="sng" algn="ctr">
                    <a:solidFill>
                      <a:srgbClr val="006068"/>
                    </a:solidFill>
                    <a:prstDash val="solid"/>
                    <a:miter lim="800000"/>
                  </a:ln>
                  <a:effectLst/>
                </p:spPr>
              </p:cxnSp>
              <p:cxnSp>
                <p:nvCxnSpPr>
                  <p:cNvPr id="278" name="Straight Connector 277"/>
                  <p:cNvCxnSpPr/>
                  <p:nvPr/>
                </p:nvCxnSpPr>
                <p:spPr>
                  <a:xfrm>
                    <a:off x="14533986" y="2852509"/>
                    <a:ext cx="0" cy="36000"/>
                  </a:xfrm>
                  <a:prstGeom prst="line">
                    <a:avLst/>
                  </a:prstGeom>
                  <a:noFill/>
                  <a:ln w="9525" cap="flat" cmpd="sng" algn="ctr">
                    <a:solidFill>
                      <a:srgbClr val="006068"/>
                    </a:solidFill>
                    <a:prstDash val="solid"/>
                    <a:miter lim="800000"/>
                  </a:ln>
                  <a:effectLst/>
                </p:spPr>
              </p:cxnSp>
              <p:cxnSp>
                <p:nvCxnSpPr>
                  <p:cNvPr id="279" name="Straight Connector 278"/>
                  <p:cNvCxnSpPr/>
                  <p:nvPr/>
                </p:nvCxnSpPr>
                <p:spPr>
                  <a:xfrm>
                    <a:off x="14961632" y="2852509"/>
                    <a:ext cx="0" cy="36000"/>
                  </a:xfrm>
                  <a:prstGeom prst="line">
                    <a:avLst/>
                  </a:prstGeom>
                  <a:noFill/>
                  <a:ln w="9525" cap="flat" cmpd="sng" algn="ctr">
                    <a:solidFill>
                      <a:srgbClr val="006068"/>
                    </a:solidFill>
                    <a:prstDash val="solid"/>
                    <a:miter lim="800000"/>
                  </a:ln>
                  <a:effectLst/>
                </p:spPr>
              </p:cxnSp>
              <p:cxnSp>
                <p:nvCxnSpPr>
                  <p:cNvPr id="280" name="Straight Connector 279"/>
                  <p:cNvCxnSpPr/>
                  <p:nvPr/>
                </p:nvCxnSpPr>
                <p:spPr>
                  <a:xfrm>
                    <a:off x="15603101" y="2852509"/>
                    <a:ext cx="0" cy="36000"/>
                  </a:xfrm>
                  <a:prstGeom prst="line">
                    <a:avLst/>
                  </a:prstGeom>
                  <a:noFill/>
                  <a:ln w="9525" cap="flat" cmpd="sng" algn="ctr">
                    <a:solidFill>
                      <a:srgbClr val="006068"/>
                    </a:solidFill>
                    <a:prstDash val="solid"/>
                    <a:miter lim="800000"/>
                  </a:ln>
                  <a:effectLst/>
                </p:spPr>
              </p:cxnSp>
              <p:cxnSp>
                <p:nvCxnSpPr>
                  <p:cNvPr id="281" name="Straight Connector 280"/>
                  <p:cNvCxnSpPr/>
                  <p:nvPr/>
                </p:nvCxnSpPr>
                <p:spPr>
                  <a:xfrm>
                    <a:off x="13678694" y="2852509"/>
                    <a:ext cx="0" cy="36000"/>
                  </a:xfrm>
                  <a:prstGeom prst="line">
                    <a:avLst/>
                  </a:prstGeom>
                  <a:noFill/>
                  <a:ln w="9525" cap="flat" cmpd="sng" algn="ctr">
                    <a:solidFill>
                      <a:srgbClr val="006068"/>
                    </a:solidFill>
                    <a:prstDash val="solid"/>
                    <a:miter lim="800000"/>
                  </a:ln>
                  <a:effectLst/>
                </p:spPr>
              </p:cxnSp>
              <p:cxnSp>
                <p:nvCxnSpPr>
                  <p:cNvPr id="282" name="Straight Connector 281"/>
                  <p:cNvCxnSpPr/>
                  <p:nvPr/>
                </p:nvCxnSpPr>
                <p:spPr>
                  <a:xfrm>
                    <a:off x="14320163" y="2852509"/>
                    <a:ext cx="0" cy="36000"/>
                  </a:xfrm>
                  <a:prstGeom prst="line">
                    <a:avLst/>
                  </a:prstGeom>
                  <a:noFill/>
                  <a:ln w="9525" cap="flat" cmpd="sng" algn="ctr">
                    <a:solidFill>
                      <a:srgbClr val="006068"/>
                    </a:solidFill>
                    <a:prstDash val="solid"/>
                    <a:miter lim="800000"/>
                  </a:ln>
                  <a:effectLst/>
                </p:spPr>
              </p:cxnSp>
              <p:cxnSp>
                <p:nvCxnSpPr>
                  <p:cNvPr id="283" name="Straight Connector 282"/>
                  <p:cNvCxnSpPr/>
                  <p:nvPr/>
                </p:nvCxnSpPr>
                <p:spPr>
                  <a:xfrm>
                    <a:off x="14747809" y="2852509"/>
                    <a:ext cx="0" cy="36000"/>
                  </a:xfrm>
                  <a:prstGeom prst="line">
                    <a:avLst/>
                  </a:prstGeom>
                  <a:noFill/>
                  <a:ln w="9525" cap="flat" cmpd="sng" algn="ctr">
                    <a:solidFill>
                      <a:srgbClr val="006068"/>
                    </a:solidFill>
                    <a:prstDash val="solid"/>
                    <a:miter lim="800000"/>
                  </a:ln>
                  <a:effectLst/>
                </p:spPr>
              </p:cxnSp>
              <p:cxnSp>
                <p:nvCxnSpPr>
                  <p:cNvPr id="284" name="Straight Connector 283"/>
                  <p:cNvCxnSpPr/>
                  <p:nvPr/>
                </p:nvCxnSpPr>
                <p:spPr>
                  <a:xfrm>
                    <a:off x="15175455" y="2852509"/>
                    <a:ext cx="0" cy="36000"/>
                  </a:xfrm>
                  <a:prstGeom prst="line">
                    <a:avLst/>
                  </a:prstGeom>
                  <a:noFill/>
                  <a:ln w="9525" cap="flat" cmpd="sng" algn="ctr">
                    <a:solidFill>
                      <a:srgbClr val="006068"/>
                    </a:solidFill>
                    <a:prstDash val="solid"/>
                    <a:miter lim="800000"/>
                  </a:ln>
                  <a:effectLst/>
                </p:spPr>
              </p:cxnSp>
              <p:cxnSp>
                <p:nvCxnSpPr>
                  <p:cNvPr id="285" name="Straight Connector 284"/>
                  <p:cNvCxnSpPr/>
                  <p:nvPr/>
                </p:nvCxnSpPr>
                <p:spPr>
                  <a:xfrm>
                    <a:off x="15389278" y="2852509"/>
                    <a:ext cx="0" cy="36000"/>
                  </a:xfrm>
                  <a:prstGeom prst="line">
                    <a:avLst/>
                  </a:prstGeom>
                  <a:noFill/>
                  <a:ln w="9525" cap="flat" cmpd="sng" algn="ctr">
                    <a:solidFill>
                      <a:srgbClr val="006068"/>
                    </a:solidFill>
                    <a:prstDash val="solid"/>
                    <a:miter lim="800000"/>
                  </a:ln>
                  <a:effectLst/>
                </p:spPr>
              </p:cxnSp>
              <p:cxnSp>
                <p:nvCxnSpPr>
                  <p:cNvPr id="286" name="Straight Connector 285"/>
                  <p:cNvCxnSpPr/>
                  <p:nvPr/>
                </p:nvCxnSpPr>
                <p:spPr>
                  <a:xfrm>
                    <a:off x="12395756" y="2852509"/>
                    <a:ext cx="0" cy="36000"/>
                  </a:xfrm>
                  <a:prstGeom prst="line">
                    <a:avLst/>
                  </a:prstGeom>
                  <a:noFill/>
                  <a:ln w="9525" cap="flat" cmpd="sng" algn="ctr">
                    <a:solidFill>
                      <a:srgbClr val="006068"/>
                    </a:solidFill>
                    <a:prstDash val="solid"/>
                    <a:miter lim="800000"/>
                  </a:ln>
                  <a:effectLst/>
                </p:spPr>
              </p:cxnSp>
            </p:grpSp>
          </p:grpSp>
          <p:grpSp>
            <p:nvGrpSpPr>
              <p:cNvPr id="170" name="Group 169"/>
              <p:cNvGrpSpPr/>
              <p:nvPr/>
            </p:nvGrpSpPr>
            <p:grpSpPr>
              <a:xfrm>
                <a:off x="11246381" y="888585"/>
                <a:ext cx="200054" cy="1889045"/>
                <a:chOff x="11246381" y="822325"/>
                <a:chExt cx="200054" cy="1889045"/>
              </a:xfrm>
            </p:grpSpPr>
            <p:sp>
              <p:nvSpPr>
                <p:cNvPr id="254" name="Rectangle 98"/>
                <p:cNvSpPr>
                  <a:spLocks noChangeArrowheads="1"/>
                </p:cNvSpPr>
                <p:nvPr/>
              </p:nvSpPr>
              <p:spPr bwMode="auto">
                <a:xfrm>
                  <a:off x="11379750" y="2614614"/>
                  <a:ext cx="66685"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5" name="Rectangle 99"/>
                <p:cNvSpPr>
                  <a:spLocks noChangeArrowheads="1"/>
                </p:cNvSpPr>
                <p:nvPr/>
              </p:nvSpPr>
              <p:spPr bwMode="auto">
                <a:xfrm>
                  <a:off x="11313066" y="2435226"/>
                  <a:ext cx="133369"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6" name="Rectangle 100"/>
                <p:cNvSpPr>
                  <a:spLocks noChangeArrowheads="1"/>
                </p:cNvSpPr>
                <p:nvPr/>
              </p:nvSpPr>
              <p:spPr bwMode="auto">
                <a:xfrm>
                  <a:off x="11313066" y="2255837"/>
                  <a:ext cx="133369"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 name="Rectangle 101"/>
                <p:cNvSpPr>
                  <a:spLocks noChangeArrowheads="1"/>
                </p:cNvSpPr>
                <p:nvPr/>
              </p:nvSpPr>
              <p:spPr bwMode="auto">
                <a:xfrm>
                  <a:off x="11313066" y="2076449"/>
                  <a:ext cx="133369"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8" name="Rectangle 102"/>
                <p:cNvSpPr>
                  <a:spLocks noChangeArrowheads="1"/>
                </p:cNvSpPr>
                <p:nvPr/>
              </p:nvSpPr>
              <p:spPr bwMode="auto">
                <a:xfrm>
                  <a:off x="11313066" y="1898649"/>
                  <a:ext cx="133369"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9" name="Rectangle 103"/>
                <p:cNvSpPr>
                  <a:spLocks noChangeArrowheads="1"/>
                </p:cNvSpPr>
                <p:nvPr/>
              </p:nvSpPr>
              <p:spPr bwMode="auto">
                <a:xfrm>
                  <a:off x="11246381" y="1719262"/>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100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0" name="Rectangle 104"/>
                <p:cNvSpPr>
                  <a:spLocks noChangeArrowheads="1"/>
                </p:cNvSpPr>
                <p:nvPr/>
              </p:nvSpPr>
              <p:spPr bwMode="auto">
                <a:xfrm>
                  <a:off x="11246381" y="1539874"/>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120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1" name="Rectangle 105"/>
                <p:cNvSpPr>
                  <a:spLocks noChangeArrowheads="1"/>
                </p:cNvSpPr>
                <p:nvPr/>
              </p:nvSpPr>
              <p:spPr bwMode="auto">
                <a:xfrm>
                  <a:off x="11246381" y="1360488"/>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140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2" name="Rectangle 106"/>
                <p:cNvSpPr>
                  <a:spLocks noChangeArrowheads="1"/>
                </p:cNvSpPr>
                <p:nvPr/>
              </p:nvSpPr>
              <p:spPr bwMode="auto">
                <a:xfrm>
                  <a:off x="11246381" y="1179513"/>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160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3" name="Rectangle 107"/>
                <p:cNvSpPr>
                  <a:spLocks noChangeArrowheads="1"/>
                </p:cNvSpPr>
                <p:nvPr/>
              </p:nvSpPr>
              <p:spPr bwMode="auto">
                <a:xfrm>
                  <a:off x="11246381" y="1001713"/>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180</a:t>
                  </a:r>
                  <a:endParaRPr kumimoji="0" lang="en-US"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4" name="Rectangle 108"/>
                <p:cNvSpPr>
                  <a:spLocks noChangeArrowheads="1"/>
                </p:cNvSpPr>
                <p:nvPr/>
              </p:nvSpPr>
              <p:spPr bwMode="auto">
                <a:xfrm>
                  <a:off x="11246381" y="822325"/>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171" name="Group 170"/>
              <p:cNvGrpSpPr/>
              <p:nvPr/>
            </p:nvGrpSpPr>
            <p:grpSpPr>
              <a:xfrm>
                <a:off x="11489571" y="939656"/>
                <a:ext cx="49096" cy="1808297"/>
                <a:chOff x="11489571" y="873396"/>
                <a:chExt cx="49096" cy="1808297"/>
              </a:xfrm>
            </p:grpSpPr>
            <p:cxnSp>
              <p:nvCxnSpPr>
                <p:cNvPr id="241" name="Straight Connector 240"/>
                <p:cNvCxnSpPr/>
                <p:nvPr/>
              </p:nvCxnSpPr>
              <p:spPr>
                <a:xfrm>
                  <a:off x="11538667" y="873396"/>
                  <a:ext cx="0" cy="1808297"/>
                </a:xfrm>
                <a:prstGeom prst="line">
                  <a:avLst/>
                </a:prstGeom>
                <a:noFill/>
                <a:ln w="9525" cap="flat" cmpd="sng" algn="ctr">
                  <a:solidFill>
                    <a:srgbClr val="006068"/>
                  </a:solidFill>
                  <a:prstDash val="solid"/>
                  <a:miter lim="800000"/>
                </a:ln>
                <a:effectLst/>
              </p:spPr>
            </p:cxnSp>
            <p:grpSp>
              <p:nvGrpSpPr>
                <p:cNvPr id="242" name="Group 241"/>
                <p:cNvGrpSpPr/>
                <p:nvPr/>
              </p:nvGrpSpPr>
              <p:grpSpPr>
                <a:xfrm>
                  <a:off x="11489571" y="873396"/>
                  <a:ext cx="49096" cy="1808297"/>
                  <a:chOff x="11489571" y="873396"/>
                  <a:chExt cx="49096" cy="1808297"/>
                </a:xfrm>
              </p:grpSpPr>
              <p:cxnSp>
                <p:nvCxnSpPr>
                  <p:cNvPr id="243" name="Straight Connector 242"/>
                  <p:cNvCxnSpPr/>
                  <p:nvPr/>
                </p:nvCxnSpPr>
                <p:spPr>
                  <a:xfrm>
                    <a:off x="11489571" y="873396"/>
                    <a:ext cx="49096" cy="0"/>
                  </a:xfrm>
                  <a:prstGeom prst="line">
                    <a:avLst/>
                  </a:prstGeom>
                  <a:noFill/>
                  <a:ln w="9525" cap="flat" cmpd="sng" algn="ctr">
                    <a:solidFill>
                      <a:srgbClr val="006068"/>
                    </a:solidFill>
                    <a:prstDash val="solid"/>
                    <a:miter lim="800000"/>
                  </a:ln>
                  <a:effectLst/>
                </p:spPr>
              </p:cxnSp>
              <p:cxnSp>
                <p:nvCxnSpPr>
                  <p:cNvPr id="244" name="Straight Connector 243"/>
                  <p:cNvCxnSpPr/>
                  <p:nvPr/>
                </p:nvCxnSpPr>
                <p:spPr>
                  <a:xfrm>
                    <a:off x="11489571" y="1054226"/>
                    <a:ext cx="49096" cy="0"/>
                  </a:xfrm>
                  <a:prstGeom prst="line">
                    <a:avLst/>
                  </a:prstGeom>
                  <a:noFill/>
                  <a:ln w="9525" cap="flat" cmpd="sng" algn="ctr">
                    <a:solidFill>
                      <a:srgbClr val="006068"/>
                    </a:solidFill>
                    <a:prstDash val="solid"/>
                    <a:miter lim="800000"/>
                  </a:ln>
                  <a:effectLst/>
                </p:spPr>
              </p:cxnSp>
              <p:cxnSp>
                <p:nvCxnSpPr>
                  <p:cNvPr id="245" name="Straight Connector 244"/>
                  <p:cNvCxnSpPr/>
                  <p:nvPr/>
                </p:nvCxnSpPr>
                <p:spPr>
                  <a:xfrm>
                    <a:off x="11489571" y="1235056"/>
                    <a:ext cx="49096" cy="0"/>
                  </a:xfrm>
                  <a:prstGeom prst="line">
                    <a:avLst/>
                  </a:prstGeom>
                  <a:noFill/>
                  <a:ln w="9525" cap="flat" cmpd="sng" algn="ctr">
                    <a:solidFill>
                      <a:srgbClr val="006068"/>
                    </a:solidFill>
                    <a:prstDash val="solid"/>
                    <a:miter lim="800000"/>
                  </a:ln>
                  <a:effectLst/>
                </p:spPr>
              </p:cxnSp>
              <p:cxnSp>
                <p:nvCxnSpPr>
                  <p:cNvPr id="246" name="Straight Connector 245"/>
                  <p:cNvCxnSpPr/>
                  <p:nvPr/>
                </p:nvCxnSpPr>
                <p:spPr>
                  <a:xfrm>
                    <a:off x="11489571" y="1415886"/>
                    <a:ext cx="49096" cy="0"/>
                  </a:xfrm>
                  <a:prstGeom prst="line">
                    <a:avLst/>
                  </a:prstGeom>
                  <a:noFill/>
                  <a:ln w="9525" cap="flat" cmpd="sng" algn="ctr">
                    <a:solidFill>
                      <a:srgbClr val="006068"/>
                    </a:solidFill>
                    <a:prstDash val="solid"/>
                    <a:miter lim="800000"/>
                  </a:ln>
                  <a:effectLst/>
                </p:spPr>
              </p:cxnSp>
              <p:cxnSp>
                <p:nvCxnSpPr>
                  <p:cNvPr id="247" name="Straight Connector 246"/>
                  <p:cNvCxnSpPr/>
                  <p:nvPr/>
                </p:nvCxnSpPr>
                <p:spPr>
                  <a:xfrm>
                    <a:off x="11489571" y="1596716"/>
                    <a:ext cx="49096" cy="0"/>
                  </a:xfrm>
                  <a:prstGeom prst="line">
                    <a:avLst/>
                  </a:prstGeom>
                  <a:noFill/>
                  <a:ln w="9525" cap="flat" cmpd="sng" algn="ctr">
                    <a:solidFill>
                      <a:srgbClr val="006068"/>
                    </a:solidFill>
                    <a:prstDash val="solid"/>
                    <a:miter lim="800000"/>
                  </a:ln>
                  <a:effectLst/>
                </p:spPr>
              </p:cxnSp>
              <p:cxnSp>
                <p:nvCxnSpPr>
                  <p:cNvPr id="248" name="Straight Connector 247"/>
                  <p:cNvCxnSpPr/>
                  <p:nvPr/>
                </p:nvCxnSpPr>
                <p:spPr>
                  <a:xfrm>
                    <a:off x="11489571" y="1777546"/>
                    <a:ext cx="49096" cy="0"/>
                  </a:xfrm>
                  <a:prstGeom prst="line">
                    <a:avLst/>
                  </a:prstGeom>
                  <a:noFill/>
                  <a:ln w="9525" cap="flat" cmpd="sng" algn="ctr">
                    <a:solidFill>
                      <a:srgbClr val="006068"/>
                    </a:solidFill>
                    <a:prstDash val="solid"/>
                    <a:miter lim="800000"/>
                  </a:ln>
                  <a:effectLst/>
                </p:spPr>
              </p:cxnSp>
              <p:cxnSp>
                <p:nvCxnSpPr>
                  <p:cNvPr id="249" name="Straight Connector 248"/>
                  <p:cNvCxnSpPr/>
                  <p:nvPr/>
                </p:nvCxnSpPr>
                <p:spPr>
                  <a:xfrm>
                    <a:off x="11489571" y="1958376"/>
                    <a:ext cx="49096" cy="0"/>
                  </a:xfrm>
                  <a:prstGeom prst="line">
                    <a:avLst/>
                  </a:prstGeom>
                  <a:noFill/>
                  <a:ln w="9525" cap="flat" cmpd="sng" algn="ctr">
                    <a:solidFill>
                      <a:srgbClr val="006068"/>
                    </a:solidFill>
                    <a:prstDash val="solid"/>
                    <a:miter lim="800000"/>
                  </a:ln>
                  <a:effectLst/>
                </p:spPr>
              </p:cxnSp>
              <p:cxnSp>
                <p:nvCxnSpPr>
                  <p:cNvPr id="250" name="Straight Connector 249"/>
                  <p:cNvCxnSpPr/>
                  <p:nvPr/>
                </p:nvCxnSpPr>
                <p:spPr>
                  <a:xfrm>
                    <a:off x="11489571" y="2139206"/>
                    <a:ext cx="49096" cy="0"/>
                  </a:xfrm>
                  <a:prstGeom prst="line">
                    <a:avLst/>
                  </a:prstGeom>
                  <a:noFill/>
                  <a:ln w="9525" cap="flat" cmpd="sng" algn="ctr">
                    <a:solidFill>
                      <a:srgbClr val="006068"/>
                    </a:solidFill>
                    <a:prstDash val="solid"/>
                    <a:miter lim="800000"/>
                  </a:ln>
                  <a:effectLst/>
                </p:spPr>
              </p:cxnSp>
              <p:cxnSp>
                <p:nvCxnSpPr>
                  <p:cNvPr id="251" name="Straight Connector 250"/>
                  <p:cNvCxnSpPr/>
                  <p:nvPr/>
                </p:nvCxnSpPr>
                <p:spPr>
                  <a:xfrm>
                    <a:off x="11489571" y="2320036"/>
                    <a:ext cx="49096" cy="0"/>
                  </a:xfrm>
                  <a:prstGeom prst="line">
                    <a:avLst/>
                  </a:prstGeom>
                  <a:noFill/>
                  <a:ln w="9525" cap="flat" cmpd="sng" algn="ctr">
                    <a:solidFill>
                      <a:srgbClr val="006068"/>
                    </a:solidFill>
                    <a:prstDash val="solid"/>
                    <a:miter lim="800000"/>
                  </a:ln>
                  <a:effectLst/>
                </p:spPr>
              </p:cxnSp>
              <p:cxnSp>
                <p:nvCxnSpPr>
                  <p:cNvPr id="252" name="Straight Connector 251"/>
                  <p:cNvCxnSpPr/>
                  <p:nvPr/>
                </p:nvCxnSpPr>
                <p:spPr>
                  <a:xfrm>
                    <a:off x="11489571" y="2500866"/>
                    <a:ext cx="49096" cy="0"/>
                  </a:xfrm>
                  <a:prstGeom prst="line">
                    <a:avLst/>
                  </a:prstGeom>
                  <a:noFill/>
                  <a:ln w="9525" cap="flat" cmpd="sng" algn="ctr">
                    <a:solidFill>
                      <a:srgbClr val="006068"/>
                    </a:solidFill>
                    <a:prstDash val="solid"/>
                    <a:miter lim="800000"/>
                  </a:ln>
                  <a:effectLst/>
                </p:spPr>
              </p:cxnSp>
              <p:cxnSp>
                <p:nvCxnSpPr>
                  <p:cNvPr id="253" name="Straight Connector 252"/>
                  <p:cNvCxnSpPr/>
                  <p:nvPr/>
                </p:nvCxnSpPr>
                <p:spPr>
                  <a:xfrm>
                    <a:off x="11489571" y="2681693"/>
                    <a:ext cx="49096" cy="0"/>
                  </a:xfrm>
                  <a:prstGeom prst="line">
                    <a:avLst/>
                  </a:prstGeom>
                  <a:noFill/>
                  <a:ln w="9525" cap="flat" cmpd="sng" algn="ctr">
                    <a:solidFill>
                      <a:srgbClr val="006068"/>
                    </a:solidFill>
                    <a:prstDash val="solid"/>
                    <a:miter lim="800000"/>
                  </a:ln>
                  <a:effectLst/>
                </p:spPr>
              </p:cxnSp>
            </p:grpSp>
          </p:grpSp>
          <p:sp>
            <p:nvSpPr>
              <p:cNvPr id="172" name="Freeform 171"/>
              <p:cNvSpPr/>
              <p:nvPr/>
            </p:nvSpPr>
            <p:spPr>
              <a:xfrm>
                <a:off x="11751605" y="2107145"/>
                <a:ext cx="3841870" cy="333774"/>
              </a:xfrm>
              <a:custGeom>
                <a:avLst/>
                <a:gdLst>
                  <a:gd name="connsiteX0" fmla="*/ 0 w 3841870"/>
                  <a:gd name="connsiteY0" fmla="*/ 6954 h 333774"/>
                  <a:gd name="connsiteX1" fmla="*/ 646685 w 3841870"/>
                  <a:gd name="connsiteY1" fmla="*/ 146026 h 333774"/>
                  <a:gd name="connsiteX2" fmla="*/ 1282941 w 3841870"/>
                  <a:gd name="connsiteY2" fmla="*/ 0 h 333774"/>
                  <a:gd name="connsiteX3" fmla="*/ 1922673 w 3841870"/>
                  <a:gd name="connsiteY3" fmla="*/ 250330 h 333774"/>
                  <a:gd name="connsiteX4" fmla="*/ 2565882 w 3841870"/>
                  <a:gd name="connsiteY4" fmla="*/ 333774 h 333774"/>
                  <a:gd name="connsiteX5" fmla="*/ 3205615 w 3841870"/>
                  <a:gd name="connsiteY5" fmla="*/ 264237 h 333774"/>
                  <a:gd name="connsiteX6" fmla="*/ 3841870 w 3841870"/>
                  <a:gd name="connsiteY6" fmla="*/ 69536 h 3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1870" h="333774">
                    <a:moveTo>
                      <a:pt x="0" y="6954"/>
                    </a:moveTo>
                    <a:lnTo>
                      <a:pt x="646685" y="146026"/>
                    </a:lnTo>
                    <a:lnTo>
                      <a:pt x="1282941" y="0"/>
                    </a:lnTo>
                    <a:lnTo>
                      <a:pt x="1922673" y="250330"/>
                    </a:lnTo>
                    <a:lnTo>
                      <a:pt x="2565882" y="333774"/>
                    </a:lnTo>
                    <a:lnTo>
                      <a:pt x="3205615" y="264237"/>
                    </a:lnTo>
                    <a:lnTo>
                      <a:pt x="3841870" y="69536"/>
                    </a:lnTo>
                  </a:path>
                </a:pathLst>
              </a:custGeom>
              <a:noFill/>
              <a:ln w="28575" cap="flat" cmpd="sng" algn="ctr">
                <a:solidFill>
                  <a:srgbClr val="E46C0A"/>
                </a:solidFill>
                <a:prstDash val="sysDot"/>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3" name="Freeform 172"/>
              <p:cNvSpPr/>
              <p:nvPr/>
            </p:nvSpPr>
            <p:spPr>
              <a:xfrm>
                <a:off x="11748128" y="1957643"/>
                <a:ext cx="3855778" cy="389402"/>
              </a:xfrm>
              <a:custGeom>
                <a:avLst/>
                <a:gdLst>
                  <a:gd name="connsiteX0" fmla="*/ 0 w 3855778"/>
                  <a:gd name="connsiteY0" fmla="*/ 389402 h 389402"/>
                  <a:gd name="connsiteX1" fmla="*/ 646686 w 3855778"/>
                  <a:gd name="connsiteY1" fmla="*/ 100827 h 389402"/>
                  <a:gd name="connsiteX2" fmla="*/ 1286418 w 3855778"/>
                  <a:gd name="connsiteY2" fmla="*/ 6953 h 389402"/>
                  <a:gd name="connsiteX3" fmla="*/ 1929627 w 3855778"/>
                  <a:gd name="connsiteY3" fmla="*/ 274667 h 389402"/>
                  <a:gd name="connsiteX4" fmla="*/ 2569359 w 3855778"/>
                  <a:gd name="connsiteY4" fmla="*/ 173840 h 389402"/>
                  <a:gd name="connsiteX5" fmla="*/ 3212569 w 3855778"/>
                  <a:gd name="connsiteY5" fmla="*/ 128641 h 389402"/>
                  <a:gd name="connsiteX6" fmla="*/ 3855778 w 3855778"/>
                  <a:gd name="connsiteY6" fmla="*/ 0 h 38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5778" h="389402">
                    <a:moveTo>
                      <a:pt x="0" y="389402"/>
                    </a:moveTo>
                    <a:lnTo>
                      <a:pt x="646686" y="100827"/>
                    </a:lnTo>
                    <a:lnTo>
                      <a:pt x="1286418" y="6953"/>
                    </a:lnTo>
                    <a:lnTo>
                      <a:pt x="1929627" y="274667"/>
                    </a:lnTo>
                    <a:lnTo>
                      <a:pt x="2569359" y="173840"/>
                    </a:lnTo>
                    <a:lnTo>
                      <a:pt x="3212569" y="128641"/>
                    </a:lnTo>
                    <a:lnTo>
                      <a:pt x="3855778" y="0"/>
                    </a:lnTo>
                  </a:path>
                </a:pathLst>
              </a:custGeom>
              <a:noFill/>
              <a:ln w="28575" cap="flat" cmpd="sng" algn="ctr">
                <a:solidFill>
                  <a:srgbClr val="E46C0A"/>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4" name="Freeform 173"/>
              <p:cNvSpPr/>
              <p:nvPr/>
            </p:nvSpPr>
            <p:spPr>
              <a:xfrm>
                <a:off x="11744651" y="1324864"/>
                <a:ext cx="3852301" cy="250330"/>
              </a:xfrm>
              <a:custGeom>
                <a:avLst/>
                <a:gdLst>
                  <a:gd name="connsiteX0" fmla="*/ 0 w 3852301"/>
                  <a:gd name="connsiteY0" fmla="*/ 180794 h 250330"/>
                  <a:gd name="connsiteX1" fmla="*/ 650163 w 3852301"/>
                  <a:gd name="connsiteY1" fmla="*/ 0 h 250330"/>
                  <a:gd name="connsiteX2" fmla="*/ 1293372 w 3852301"/>
                  <a:gd name="connsiteY2" fmla="*/ 69536 h 250330"/>
                  <a:gd name="connsiteX3" fmla="*/ 1929627 w 3852301"/>
                  <a:gd name="connsiteY3" fmla="*/ 24337 h 250330"/>
                  <a:gd name="connsiteX4" fmla="*/ 2569360 w 3852301"/>
                  <a:gd name="connsiteY4" fmla="*/ 250330 h 250330"/>
                  <a:gd name="connsiteX5" fmla="*/ 3209092 w 3852301"/>
                  <a:gd name="connsiteY5" fmla="*/ 76490 h 250330"/>
                  <a:gd name="connsiteX6" fmla="*/ 3852301 w 3852301"/>
                  <a:gd name="connsiteY6" fmla="*/ 20861 h 25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301" h="250330">
                    <a:moveTo>
                      <a:pt x="0" y="180794"/>
                    </a:moveTo>
                    <a:lnTo>
                      <a:pt x="650163" y="0"/>
                    </a:lnTo>
                    <a:lnTo>
                      <a:pt x="1293372" y="69536"/>
                    </a:lnTo>
                    <a:lnTo>
                      <a:pt x="1929627" y="24337"/>
                    </a:lnTo>
                    <a:lnTo>
                      <a:pt x="2569360" y="250330"/>
                    </a:lnTo>
                    <a:lnTo>
                      <a:pt x="3209092" y="76490"/>
                    </a:lnTo>
                    <a:lnTo>
                      <a:pt x="3852301" y="20861"/>
                    </a:lnTo>
                  </a:path>
                </a:pathLst>
              </a:custGeom>
              <a:noFill/>
              <a:ln w="28575" cap="flat" cmpd="sng" algn="ctr">
                <a:solidFill>
                  <a:srgbClr val="BACDD6">
                    <a:lumMod val="75000"/>
                  </a:srgbClr>
                </a:solidFill>
                <a:prstDash val="sysDot"/>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5" name="Freeform 174"/>
              <p:cNvSpPr/>
              <p:nvPr/>
            </p:nvSpPr>
            <p:spPr>
              <a:xfrm>
                <a:off x="11751605" y="1314433"/>
                <a:ext cx="3841870" cy="744037"/>
              </a:xfrm>
              <a:custGeom>
                <a:avLst/>
                <a:gdLst>
                  <a:gd name="connsiteX0" fmla="*/ 0 w 3841870"/>
                  <a:gd name="connsiteY0" fmla="*/ 744037 h 744037"/>
                  <a:gd name="connsiteX1" fmla="*/ 639732 w 3841870"/>
                  <a:gd name="connsiteY1" fmla="*/ 299006 h 744037"/>
                  <a:gd name="connsiteX2" fmla="*/ 1282941 w 3841870"/>
                  <a:gd name="connsiteY2" fmla="*/ 274668 h 744037"/>
                  <a:gd name="connsiteX3" fmla="*/ 1922673 w 3841870"/>
                  <a:gd name="connsiteY3" fmla="*/ 135596 h 744037"/>
                  <a:gd name="connsiteX4" fmla="*/ 2562406 w 3841870"/>
                  <a:gd name="connsiteY4" fmla="*/ 0 h 744037"/>
                  <a:gd name="connsiteX5" fmla="*/ 3209092 w 3841870"/>
                  <a:gd name="connsiteY5" fmla="*/ 229470 h 744037"/>
                  <a:gd name="connsiteX6" fmla="*/ 3841870 w 3841870"/>
                  <a:gd name="connsiteY6" fmla="*/ 267714 h 74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1870" h="744037">
                    <a:moveTo>
                      <a:pt x="0" y="744037"/>
                    </a:moveTo>
                    <a:lnTo>
                      <a:pt x="639732" y="299006"/>
                    </a:lnTo>
                    <a:lnTo>
                      <a:pt x="1282941" y="274668"/>
                    </a:lnTo>
                    <a:lnTo>
                      <a:pt x="1922673" y="135596"/>
                    </a:lnTo>
                    <a:lnTo>
                      <a:pt x="2562406" y="0"/>
                    </a:lnTo>
                    <a:lnTo>
                      <a:pt x="3209092" y="229470"/>
                    </a:lnTo>
                    <a:lnTo>
                      <a:pt x="3841870" y="267714"/>
                    </a:lnTo>
                  </a:path>
                </a:pathLst>
              </a:custGeom>
              <a:noFill/>
              <a:ln w="28575" cap="flat" cmpd="sng" algn="ctr">
                <a:solidFill>
                  <a:srgbClr val="BACDD6">
                    <a:lumMod val="75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6" name="Freeform 10"/>
              <p:cNvSpPr>
                <a:spLocks noEditPoints="1"/>
              </p:cNvSpPr>
              <p:nvPr/>
            </p:nvSpPr>
            <p:spPr bwMode="auto">
              <a:xfrm>
                <a:off x="11720513" y="2123660"/>
                <a:ext cx="58737" cy="454025"/>
              </a:xfrm>
              <a:custGeom>
                <a:avLst/>
                <a:gdLst>
                  <a:gd name="T0" fmla="*/ 16 w 37"/>
                  <a:gd name="T1" fmla="*/ 284 h 286"/>
                  <a:gd name="T2" fmla="*/ 16 w 37"/>
                  <a:gd name="T3" fmla="*/ 143 h 286"/>
                  <a:gd name="T4" fmla="*/ 16 w 37"/>
                  <a:gd name="T5" fmla="*/ 2 h 286"/>
                  <a:gd name="T6" fmla="*/ 20 w 37"/>
                  <a:gd name="T7" fmla="*/ 2 h 286"/>
                  <a:gd name="T8" fmla="*/ 20 w 37"/>
                  <a:gd name="T9" fmla="*/ 143 h 286"/>
                  <a:gd name="T10" fmla="*/ 20 w 37"/>
                  <a:gd name="T11" fmla="*/ 284 h 286"/>
                  <a:gd name="T12" fmla="*/ 16 w 37"/>
                  <a:gd name="T13" fmla="*/ 284 h 286"/>
                  <a:gd name="T14" fmla="*/ 0 w 37"/>
                  <a:gd name="T15" fmla="*/ 282 h 286"/>
                  <a:gd name="T16" fmla="*/ 37 w 37"/>
                  <a:gd name="T17" fmla="*/ 282 h 286"/>
                  <a:gd name="T18" fmla="*/ 37 w 37"/>
                  <a:gd name="T19" fmla="*/ 286 h 286"/>
                  <a:gd name="T20" fmla="*/ 0 w 37"/>
                  <a:gd name="T21" fmla="*/ 286 h 286"/>
                  <a:gd name="T22" fmla="*/ 0 w 37"/>
                  <a:gd name="T23" fmla="*/ 282 h 286"/>
                  <a:gd name="T24" fmla="*/ 0 w 37"/>
                  <a:gd name="T25" fmla="*/ 0 h 286"/>
                  <a:gd name="T26" fmla="*/ 37 w 37"/>
                  <a:gd name="T27" fmla="*/ 0 h 286"/>
                  <a:gd name="T28" fmla="*/ 37 w 37"/>
                  <a:gd name="T29" fmla="*/ 4 h 286"/>
                  <a:gd name="T30" fmla="*/ 0 w 37"/>
                  <a:gd name="T31" fmla="*/ 4 h 286"/>
                  <a:gd name="T32" fmla="*/ 0 w 37"/>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86">
                    <a:moveTo>
                      <a:pt x="16" y="284"/>
                    </a:moveTo>
                    <a:lnTo>
                      <a:pt x="16" y="143"/>
                    </a:lnTo>
                    <a:lnTo>
                      <a:pt x="16" y="2"/>
                    </a:lnTo>
                    <a:lnTo>
                      <a:pt x="20" y="2"/>
                    </a:lnTo>
                    <a:lnTo>
                      <a:pt x="20" y="143"/>
                    </a:lnTo>
                    <a:lnTo>
                      <a:pt x="20" y="284"/>
                    </a:lnTo>
                    <a:lnTo>
                      <a:pt x="16" y="284"/>
                    </a:lnTo>
                    <a:close/>
                    <a:moveTo>
                      <a:pt x="0" y="282"/>
                    </a:moveTo>
                    <a:lnTo>
                      <a:pt x="37" y="282"/>
                    </a:lnTo>
                    <a:lnTo>
                      <a:pt x="37" y="286"/>
                    </a:lnTo>
                    <a:lnTo>
                      <a:pt x="0" y="286"/>
                    </a:lnTo>
                    <a:lnTo>
                      <a:pt x="0" y="282"/>
                    </a:lnTo>
                    <a:close/>
                    <a:moveTo>
                      <a:pt x="0" y="0"/>
                    </a:moveTo>
                    <a:lnTo>
                      <a:pt x="37" y="0"/>
                    </a:lnTo>
                    <a:lnTo>
                      <a:pt x="37"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7" name="Freeform 11"/>
              <p:cNvSpPr>
                <a:spLocks noEditPoints="1"/>
              </p:cNvSpPr>
              <p:nvPr/>
            </p:nvSpPr>
            <p:spPr bwMode="auto">
              <a:xfrm>
                <a:off x="12360275" y="1836323"/>
                <a:ext cx="58737" cy="436563"/>
              </a:xfrm>
              <a:custGeom>
                <a:avLst/>
                <a:gdLst>
                  <a:gd name="T0" fmla="*/ 17 w 37"/>
                  <a:gd name="T1" fmla="*/ 273 h 275"/>
                  <a:gd name="T2" fmla="*/ 17 w 37"/>
                  <a:gd name="T3" fmla="*/ 138 h 275"/>
                  <a:gd name="T4" fmla="*/ 17 w 37"/>
                  <a:gd name="T5" fmla="*/ 2 h 275"/>
                  <a:gd name="T6" fmla="*/ 21 w 37"/>
                  <a:gd name="T7" fmla="*/ 2 h 275"/>
                  <a:gd name="T8" fmla="*/ 21 w 37"/>
                  <a:gd name="T9" fmla="*/ 138 h 275"/>
                  <a:gd name="T10" fmla="*/ 21 w 37"/>
                  <a:gd name="T11" fmla="*/ 273 h 275"/>
                  <a:gd name="T12" fmla="*/ 17 w 37"/>
                  <a:gd name="T13" fmla="*/ 273 h 275"/>
                  <a:gd name="T14" fmla="*/ 0 w 37"/>
                  <a:gd name="T15" fmla="*/ 271 h 275"/>
                  <a:gd name="T16" fmla="*/ 37 w 37"/>
                  <a:gd name="T17" fmla="*/ 271 h 275"/>
                  <a:gd name="T18" fmla="*/ 37 w 37"/>
                  <a:gd name="T19" fmla="*/ 275 h 275"/>
                  <a:gd name="T20" fmla="*/ 0 w 37"/>
                  <a:gd name="T21" fmla="*/ 275 h 275"/>
                  <a:gd name="T22" fmla="*/ 0 w 37"/>
                  <a:gd name="T23" fmla="*/ 271 h 275"/>
                  <a:gd name="T24" fmla="*/ 0 w 37"/>
                  <a:gd name="T25" fmla="*/ 0 h 275"/>
                  <a:gd name="T26" fmla="*/ 37 w 37"/>
                  <a:gd name="T27" fmla="*/ 0 h 275"/>
                  <a:gd name="T28" fmla="*/ 37 w 37"/>
                  <a:gd name="T29" fmla="*/ 3 h 275"/>
                  <a:gd name="T30" fmla="*/ 0 w 37"/>
                  <a:gd name="T31" fmla="*/ 3 h 275"/>
                  <a:gd name="T32" fmla="*/ 0 w 37"/>
                  <a:gd name="T33"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75">
                    <a:moveTo>
                      <a:pt x="17" y="273"/>
                    </a:moveTo>
                    <a:lnTo>
                      <a:pt x="17" y="138"/>
                    </a:lnTo>
                    <a:lnTo>
                      <a:pt x="17" y="2"/>
                    </a:lnTo>
                    <a:lnTo>
                      <a:pt x="21" y="2"/>
                    </a:lnTo>
                    <a:lnTo>
                      <a:pt x="21" y="138"/>
                    </a:lnTo>
                    <a:lnTo>
                      <a:pt x="21" y="273"/>
                    </a:lnTo>
                    <a:lnTo>
                      <a:pt x="17" y="273"/>
                    </a:lnTo>
                    <a:close/>
                    <a:moveTo>
                      <a:pt x="0" y="271"/>
                    </a:moveTo>
                    <a:lnTo>
                      <a:pt x="37" y="271"/>
                    </a:lnTo>
                    <a:lnTo>
                      <a:pt x="37" y="275"/>
                    </a:lnTo>
                    <a:lnTo>
                      <a:pt x="0" y="275"/>
                    </a:lnTo>
                    <a:lnTo>
                      <a:pt x="0" y="271"/>
                    </a:lnTo>
                    <a:close/>
                    <a:moveTo>
                      <a:pt x="0" y="0"/>
                    </a:moveTo>
                    <a:lnTo>
                      <a:pt x="37" y="0"/>
                    </a:lnTo>
                    <a:lnTo>
                      <a:pt x="37" y="3"/>
                    </a:lnTo>
                    <a:lnTo>
                      <a:pt x="0" y="3"/>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8" name="Freeform 12"/>
              <p:cNvSpPr>
                <a:spLocks noEditPoints="1"/>
              </p:cNvSpPr>
              <p:nvPr/>
            </p:nvSpPr>
            <p:spPr bwMode="auto">
              <a:xfrm>
                <a:off x="13001625" y="1737898"/>
                <a:ext cx="57150" cy="454025"/>
              </a:xfrm>
              <a:custGeom>
                <a:avLst/>
                <a:gdLst>
                  <a:gd name="T0" fmla="*/ 16 w 36"/>
                  <a:gd name="T1" fmla="*/ 284 h 286"/>
                  <a:gd name="T2" fmla="*/ 16 w 36"/>
                  <a:gd name="T3" fmla="*/ 143 h 286"/>
                  <a:gd name="T4" fmla="*/ 16 w 36"/>
                  <a:gd name="T5" fmla="*/ 2 h 286"/>
                  <a:gd name="T6" fmla="*/ 20 w 36"/>
                  <a:gd name="T7" fmla="*/ 2 h 286"/>
                  <a:gd name="T8" fmla="*/ 20 w 36"/>
                  <a:gd name="T9" fmla="*/ 143 h 286"/>
                  <a:gd name="T10" fmla="*/ 20 w 36"/>
                  <a:gd name="T11" fmla="*/ 284 h 286"/>
                  <a:gd name="T12" fmla="*/ 16 w 36"/>
                  <a:gd name="T13" fmla="*/ 284 h 286"/>
                  <a:gd name="T14" fmla="*/ 0 w 36"/>
                  <a:gd name="T15" fmla="*/ 282 h 286"/>
                  <a:gd name="T16" fmla="*/ 36 w 36"/>
                  <a:gd name="T17" fmla="*/ 282 h 286"/>
                  <a:gd name="T18" fmla="*/ 36 w 36"/>
                  <a:gd name="T19" fmla="*/ 286 h 286"/>
                  <a:gd name="T20" fmla="*/ 0 w 36"/>
                  <a:gd name="T21" fmla="*/ 286 h 286"/>
                  <a:gd name="T22" fmla="*/ 0 w 36"/>
                  <a:gd name="T23" fmla="*/ 282 h 286"/>
                  <a:gd name="T24" fmla="*/ 0 w 36"/>
                  <a:gd name="T25" fmla="*/ 0 h 286"/>
                  <a:gd name="T26" fmla="*/ 36 w 36"/>
                  <a:gd name="T27" fmla="*/ 0 h 286"/>
                  <a:gd name="T28" fmla="*/ 36 w 36"/>
                  <a:gd name="T29" fmla="*/ 4 h 286"/>
                  <a:gd name="T30" fmla="*/ 0 w 36"/>
                  <a:gd name="T31" fmla="*/ 4 h 286"/>
                  <a:gd name="T32" fmla="*/ 0 w 36"/>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6">
                    <a:moveTo>
                      <a:pt x="16" y="284"/>
                    </a:moveTo>
                    <a:lnTo>
                      <a:pt x="16" y="143"/>
                    </a:lnTo>
                    <a:lnTo>
                      <a:pt x="16" y="2"/>
                    </a:lnTo>
                    <a:lnTo>
                      <a:pt x="20" y="2"/>
                    </a:lnTo>
                    <a:lnTo>
                      <a:pt x="20" y="143"/>
                    </a:lnTo>
                    <a:lnTo>
                      <a:pt x="20" y="284"/>
                    </a:lnTo>
                    <a:lnTo>
                      <a:pt x="16" y="284"/>
                    </a:lnTo>
                    <a:close/>
                    <a:moveTo>
                      <a:pt x="0" y="282"/>
                    </a:moveTo>
                    <a:lnTo>
                      <a:pt x="36" y="282"/>
                    </a:lnTo>
                    <a:lnTo>
                      <a:pt x="36" y="286"/>
                    </a:lnTo>
                    <a:lnTo>
                      <a:pt x="0" y="286"/>
                    </a:lnTo>
                    <a:lnTo>
                      <a:pt x="0" y="282"/>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9" name="Freeform 13"/>
              <p:cNvSpPr>
                <a:spLocks noEditPoints="1"/>
              </p:cNvSpPr>
              <p:nvPr/>
            </p:nvSpPr>
            <p:spPr bwMode="auto">
              <a:xfrm>
                <a:off x="13641388" y="2006185"/>
                <a:ext cx="55562" cy="454025"/>
              </a:xfrm>
              <a:custGeom>
                <a:avLst/>
                <a:gdLst>
                  <a:gd name="T0" fmla="*/ 16 w 35"/>
                  <a:gd name="T1" fmla="*/ 284 h 286"/>
                  <a:gd name="T2" fmla="*/ 16 w 35"/>
                  <a:gd name="T3" fmla="*/ 143 h 286"/>
                  <a:gd name="T4" fmla="*/ 16 w 35"/>
                  <a:gd name="T5" fmla="*/ 2 h 286"/>
                  <a:gd name="T6" fmla="*/ 20 w 35"/>
                  <a:gd name="T7" fmla="*/ 2 h 286"/>
                  <a:gd name="T8" fmla="*/ 20 w 35"/>
                  <a:gd name="T9" fmla="*/ 143 h 286"/>
                  <a:gd name="T10" fmla="*/ 20 w 35"/>
                  <a:gd name="T11" fmla="*/ 284 h 286"/>
                  <a:gd name="T12" fmla="*/ 16 w 35"/>
                  <a:gd name="T13" fmla="*/ 284 h 286"/>
                  <a:gd name="T14" fmla="*/ 0 w 35"/>
                  <a:gd name="T15" fmla="*/ 282 h 286"/>
                  <a:gd name="T16" fmla="*/ 35 w 35"/>
                  <a:gd name="T17" fmla="*/ 282 h 286"/>
                  <a:gd name="T18" fmla="*/ 35 w 35"/>
                  <a:gd name="T19" fmla="*/ 286 h 286"/>
                  <a:gd name="T20" fmla="*/ 0 w 35"/>
                  <a:gd name="T21" fmla="*/ 286 h 286"/>
                  <a:gd name="T22" fmla="*/ 0 w 35"/>
                  <a:gd name="T23" fmla="*/ 282 h 286"/>
                  <a:gd name="T24" fmla="*/ 0 w 35"/>
                  <a:gd name="T25" fmla="*/ 0 h 286"/>
                  <a:gd name="T26" fmla="*/ 35 w 35"/>
                  <a:gd name="T27" fmla="*/ 0 h 286"/>
                  <a:gd name="T28" fmla="*/ 35 w 35"/>
                  <a:gd name="T29" fmla="*/ 4 h 286"/>
                  <a:gd name="T30" fmla="*/ 0 w 35"/>
                  <a:gd name="T31" fmla="*/ 4 h 286"/>
                  <a:gd name="T32" fmla="*/ 0 w 35"/>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86">
                    <a:moveTo>
                      <a:pt x="16" y="284"/>
                    </a:moveTo>
                    <a:lnTo>
                      <a:pt x="16" y="143"/>
                    </a:lnTo>
                    <a:lnTo>
                      <a:pt x="16" y="2"/>
                    </a:lnTo>
                    <a:lnTo>
                      <a:pt x="20" y="2"/>
                    </a:lnTo>
                    <a:lnTo>
                      <a:pt x="20" y="143"/>
                    </a:lnTo>
                    <a:lnTo>
                      <a:pt x="20" y="284"/>
                    </a:lnTo>
                    <a:lnTo>
                      <a:pt x="16" y="284"/>
                    </a:lnTo>
                    <a:close/>
                    <a:moveTo>
                      <a:pt x="0" y="282"/>
                    </a:moveTo>
                    <a:lnTo>
                      <a:pt x="35" y="282"/>
                    </a:lnTo>
                    <a:lnTo>
                      <a:pt x="35" y="286"/>
                    </a:lnTo>
                    <a:lnTo>
                      <a:pt x="0" y="286"/>
                    </a:lnTo>
                    <a:lnTo>
                      <a:pt x="0" y="282"/>
                    </a:lnTo>
                    <a:close/>
                    <a:moveTo>
                      <a:pt x="0" y="0"/>
                    </a:moveTo>
                    <a:lnTo>
                      <a:pt x="35" y="0"/>
                    </a:lnTo>
                    <a:lnTo>
                      <a:pt x="35"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0" name="Freeform 14"/>
              <p:cNvSpPr>
                <a:spLocks noEditPoints="1"/>
              </p:cNvSpPr>
              <p:nvPr/>
            </p:nvSpPr>
            <p:spPr bwMode="auto">
              <a:xfrm>
                <a:off x="14281150" y="1899823"/>
                <a:ext cx="57150" cy="454025"/>
              </a:xfrm>
              <a:custGeom>
                <a:avLst/>
                <a:gdLst>
                  <a:gd name="T0" fmla="*/ 16 w 36"/>
                  <a:gd name="T1" fmla="*/ 284 h 286"/>
                  <a:gd name="T2" fmla="*/ 16 w 36"/>
                  <a:gd name="T3" fmla="*/ 143 h 286"/>
                  <a:gd name="T4" fmla="*/ 16 w 36"/>
                  <a:gd name="T5" fmla="*/ 2 h 286"/>
                  <a:gd name="T6" fmla="*/ 20 w 36"/>
                  <a:gd name="T7" fmla="*/ 2 h 286"/>
                  <a:gd name="T8" fmla="*/ 20 w 36"/>
                  <a:gd name="T9" fmla="*/ 143 h 286"/>
                  <a:gd name="T10" fmla="*/ 20 w 36"/>
                  <a:gd name="T11" fmla="*/ 284 h 286"/>
                  <a:gd name="T12" fmla="*/ 16 w 36"/>
                  <a:gd name="T13" fmla="*/ 284 h 286"/>
                  <a:gd name="T14" fmla="*/ 0 w 36"/>
                  <a:gd name="T15" fmla="*/ 282 h 286"/>
                  <a:gd name="T16" fmla="*/ 36 w 36"/>
                  <a:gd name="T17" fmla="*/ 282 h 286"/>
                  <a:gd name="T18" fmla="*/ 36 w 36"/>
                  <a:gd name="T19" fmla="*/ 286 h 286"/>
                  <a:gd name="T20" fmla="*/ 0 w 36"/>
                  <a:gd name="T21" fmla="*/ 286 h 286"/>
                  <a:gd name="T22" fmla="*/ 0 w 36"/>
                  <a:gd name="T23" fmla="*/ 282 h 286"/>
                  <a:gd name="T24" fmla="*/ 0 w 36"/>
                  <a:gd name="T25" fmla="*/ 0 h 286"/>
                  <a:gd name="T26" fmla="*/ 36 w 36"/>
                  <a:gd name="T27" fmla="*/ 0 h 286"/>
                  <a:gd name="T28" fmla="*/ 36 w 36"/>
                  <a:gd name="T29" fmla="*/ 4 h 286"/>
                  <a:gd name="T30" fmla="*/ 0 w 36"/>
                  <a:gd name="T31" fmla="*/ 4 h 286"/>
                  <a:gd name="T32" fmla="*/ 0 w 36"/>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6">
                    <a:moveTo>
                      <a:pt x="16" y="284"/>
                    </a:moveTo>
                    <a:lnTo>
                      <a:pt x="16" y="143"/>
                    </a:lnTo>
                    <a:lnTo>
                      <a:pt x="16" y="2"/>
                    </a:lnTo>
                    <a:lnTo>
                      <a:pt x="20" y="2"/>
                    </a:lnTo>
                    <a:lnTo>
                      <a:pt x="20" y="143"/>
                    </a:lnTo>
                    <a:lnTo>
                      <a:pt x="20" y="284"/>
                    </a:lnTo>
                    <a:lnTo>
                      <a:pt x="16" y="284"/>
                    </a:lnTo>
                    <a:close/>
                    <a:moveTo>
                      <a:pt x="0" y="282"/>
                    </a:moveTo>
                    <a:lnTo>
                      <a:pt x="36" y="282"/>
                    </a:lnTo>
                    <a:lnTo>
                      <a:pt x="36" y="286"/>
                    </a:lnTo>
                    <a:lnTo>
                      <a:pt x="0" y="286"/>
                    </a:lnTo>
                    <a:lnTo>
                      <a:pt x="0" y="282"/>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1" name="Freeform 15"/>
              <p:cNvSpPr>
                <a:spLocks noEditPoints="1"/>
              </p:cNvSpPr>
              <p:nvPr/>
            </p:nvSpPr>
            <p:spPr bwMode="auto">
              <a:xfrm>
                <a:off x="14920913" y="1863310"/>
                <a:ext cx="57150" cy="454025"/>
              </a:xfrm>
              <a:custGeom>
                <a:avLst/>
                <a:gdLst>
                  <a:gd name="T0" fmla="*/ 16 w 36"/>
                  <a:gd name="T1" fmla="*/ 284 h 286"/>
                  <a:gd name="T2" fmla="*/ 16 w 36"/>
                  <a:gd name="T3" fmla="*/ 143 h 286"/>
                  <a:gd name="T4" fmla="*/ 16 w 36"/>
                  <a:gd name="T5" fmla="*/ 2 h 286"/>
                  <a:gd name="T6" fmla="*/ 20 w 36"/>
                  <a:gd name="T7" fmla="*/ 2 h 286"/>
                  <a:gd name="T8" fmla="*/ 20 w 36"/>
                  <a:gd name="T9" fmla="*/ 143 h 286"/>
                  <a:gd name="T10" fmla="*/ 20 w 36"/>
                  <a:gd name="T11" fmla="*/ 284 h 286"/>
                  <a:gd name="T12" fmla="*/ 16 w 36"/>
                  <a:gd name="T13" fmla="*/ 284 h 286"/>
                  <a:gd name="T14" fmla="*/ 0 w 36"/>
                  <a:gd name="T15" fmla="*/ 282 h 286"/>
                  <a:gd name="T16" fmla="*/ 36 w 36"/>
                  <a:gd name="T17" fmla="*/ 282 h 286"/>
                  <a:gd name="T18" fmla="*/ 36 w 36"/>
                  <a:gd name="T19" fmla="*/ 286 h 286"/>
                  <a:gd name="T20" fmla="*/ 0 w 36"/>
                  <a:gd name="T21" fmla="*/ 286 h 286"/>
                  <a:gd name="T22" fmla="*/ 0 w 36"/>
                  <a:gd name="T23" fmla="*/ 282 h 286"/>
                  <a:gd name="T24" fmla="*/ 0 w 36"/>
                  <a:gd name="T25" fmla="*/ 0 h 286"/>
                  <a:gd name="T26" fmla="*/ 36 w 36"/>
                  <a:gd name="T27" fmla="*/ 0 h 286"/>
                  <a:gd name="T28" fmla="*/ 36 w 36"/>
                  <a:gd name="T29" fmla="*/ 4 h 286"/>
                  <a:gd name="T30" fmla="*/ 0 w 36"/>
                  <a:gd name="T31" fmla="*/ 4 h 286"/>
                  <a:gd name="T32" fmla="*/ 0 w 36"/>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6">
                    <a:moveTo>
                      <a:pt x="16" y="284"/>
                    </a:moveTo>
                    <a:lnTo>
                      <a:pt x="16" y="143"/>
                    </a:lnTo>
                    <a:lnTo>
                      <a:pt x="16" y="2"/>
                    </a:lnTo>
                    <a:lnTo>
                      <a:pt x="20" y="2"/>
                    </a:lnTo>
                    <a:lnTo>
                      <a:pt x="20" y="143"/>
                    </a:lnTo>
                    <a:lnTo>
                      <a:pt x="20" y="284"/>
                    </a:lnTo>
                    <a:lnTo>
                      <a:pt x="16" y="284"/>
                    </a:lnTo>
                    <a:close/>
                    <a:moveTo>
                      <a:pt x="0" y="282"/>
                    </a:moveTo>
                    <a:lnTo>
                      <a:pt x="36" y="282"/>
                    </a:lnTo>
                    <a:lnTo>
                      <a:pt x="36" y="286"/>
                    </a:lnTo>
                    <a:lnTo>
                      <a:pt x="0" y="286"/>
                    </a:lnTo>
                    <a:lnTo>
                      <a:pt x="0" y="282"/>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2" name="Freeform 16"/>
              <p:cNvSpPr>
                <a:spLocks noEditPoints="1"/>
              </p:cNvSpPr>
              <p:nvPr/>
            </p:nvSpPr>
            <p:spPr bwMode="auto">
              <a:xfrm>
                <a:off x="15560675" y="1728373"/>
                <a:ext cx="57150" cy="455613"/>
              </a:xfrm>
              <a:custGeom>
                <a:avLst/>
                <a:gdLst>
                  <a:gd name="T0" fmla="*/ 16 w 36"/>
                  <a:gd name="T1" fmla="*/ 285 h 287"/>
                  <a:gd name="T2" fmla="*/ 16 w 36"/>
                  <a:gd name="T3" fmla="*/ 143 h 287"/>
                  <a:gd name="T4" fmla="*/ 16 w 36"/>
                  <a:gd name="T5" fmla="*/ 2 h 287"/>
                  <a:gd name="T6" fmla="*/ 20 w 36"/>
                  <a:gd name="T7" fmla="*/ 2 h 287"/>
                  <a:gd name="T8" fmla="*/ 20 w 36"/>
                  <a:gd name="T9" fmla="*/ 143 h 287"/>
                  <a:gd name="T10" fmla="*/ 20 w 36"/>
                  <a:gd name="T11" fmla="*/ 285 h 287"/>
                  <a:gd name="T12" fmla="*/ 16 w 36"/>
                  <a:gd name="T13" fmla="*/ 285 h 287"/>
                  <a:gd name="T14" fmla="*/ 0 w 36"/>
                  <a:gd name="T15" fmla="*/ 283 h 287"/>
                  <a:gd name="T16" fmla="*/ 36 w 36"/>
                  <a:gd name="T17" fmla="*/ 283 h 287"/>
                  <a:gd name="T18" fmla="*/ 36 w 36"/>
                  <a:gd name="T19" fmla="*/ 287 h 287"/>
                  <a:gd name="T20" fmla="*/ 0 w 36"/>
                  <a:gd name="T21" fmla="*/ 287 h 287"/>
                  <a:gd name="T22" fmla="*/ 0 w 36"/>
                  <a:gd name="T23" fmla="*/ 283 h 287"/>
                  <a:gd name="T24" fmla="*/ 0 w 36"/>
                  <a:gd name="T25" fmla="*/ 0 h 287"/>
                  <a:gd name="T26" fmla="*/ 36 w 36"/>
                  <a:gd name="T27" fmla="*/ 0 h 287"/>
                  <a:gd name="T28" fmla="*/ 36 w 36"/>
                  <a:gd name="T29" fmla="*/ 4 h 287"/>
                  <a:gd name="T30" fmla="*/ 0 w 36"/>
                  <a:gd name="T31" fmla="*/ 4 h 287"/>
                  <a:gd name="T32" fmla="*/ 0 w 36"/>
                  <a:gd name="T3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7">
                    <a:moveTo>
                      <a:pt x="16" y="285"/>
                    </a:moveTo>
                    <a:lnTo>
                      <a:pt x="16" y="143"/>
                    </a:lnTo>
                    <a:lnTo>
                      <a:pt x="16" y="2"/>
                    </a:lnTo>
                    <a:lnTo>
                      <a:pt x="20" y="2"/>
                    </a:lnTo>
                    <a:lnTo>
                      <a:pt x="20" y="143"/>
                    </a:lnTo>
                    <a:lnTo>
                      <a:pt x="20" y="285"/>
                    </a:lnTo>
                    <a:lnTo>
                      <a:pt x="16" y="285"/>
                    </a:lnTo>
                    <a:close/>
                    <a:moveTo>
                      <a:pt x="0" y="283"/>
                    </a:moveTo>
                    <a:lnTo>
                      <a:pt x="36" y="283"/>
                    </a:lnTo>
                    <a:lnTo>
                      <a:pt x="36" y="287"/>
                    </a:lnTo>
                    <a:lnTo>
                      <a:pt x="0" y="287"/>
                    </a:lnTo>
                    <a:lnTo>
                      <a:pt x="0" y="283"/>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3" name="Freeform 17"/>
              <p:cNvSpPr>
                <a:spLocks noEditPoints="1"/>
              </p:cNvSpPr>
              <p:nvPr/>
            </p:nvSpPr>
            <p:spPr bwMode="auto">
              <a:xfrm>
                <a:off x="11720513" y="1828385"/>
                <a:ext cx="58737" cy="454025"/>
              </a:xfrm>
              <a:custGeom>
                <a:avLst/>
                <a:gdLst>
                  <a:gd name="T0" fmla="*/ 16 w 37"/>
                  <a:gd name="T1" fmla="*/ 284 h 286"/>
                  <a:gd name="T2" fmla="*/ 16 w 37"/>
                  <a:gd name="T3" fmla="*/ 143 h 286"/>
                  <a:gd name="T4" fmla="*/ 16 w 37"/>
                  <a:gd name="T5" fmla="*/ 2 h 286"/>
                  <a:gd name="T6" fmla="*/ 20 w 37"/>
                  <a:gd name="T7" fmla="*/ 2 h 286"/>
                  <a:gd name="T8" fmla="*/ 20 w 37"/>
                  <a:gd name="T9" fmla="*/ 143 h 286"/>
                  <a:gd name="T10" fmla="*/ 20 w 37"/>
                  <a:gd name="T11" fmla="*/ 284 h 286"/>
                  <a:gd name="T12" fmla="*/ 16 w 37"/>
                  <a:gd name="T13" fmla="*/ 284 h 286"/>
                  <a:gd name="T14" fmla="*/ 0 w 37"/>
                  <a:gd name="T15" fmla="*/ 282 h 286"/>
                  <a:gd name="T16" fmla="*/ 37 w 37"/>
                  <a:gd name="T17" fmla="*/ 282 h 286"/>
                  <a:gd name="T18" fmla="*/ 37 w 37"/>
                  <a:gd name="T19" fmla="*/ 286 h 286"/>
                  <a:gd name="T20" fmla="*/ 0 w 37"/>
                  <a:gd name="T21" fmla="*/ 286 h 286"/>
                  <a:gd name="T22" fmla="*/ 0 w 37"/>
                  <a:gd name="T23" fmla="*/ 282 h 286"/>
                  <a:gd name="T24" fmla="*/ 0 w 37"/>
                  <a:gd name="T25" fmla="*/ 0 h 286"/>
                  <a:gd name="T26" fmla="*/ 37 w 37"/>
                  <a:gd name="T27" fmla="*/ 0 h 286"/>
                  <a:gd name="T28" fmla="*/ 37 w 37"/>
                  <a:gd name="T29" fmla="*/ 4 h 286"/>
                  <a:gd name="T30" fmla="*/ 0 w 37"/>
                  <a:gd name="T31" fmla="*/ 4 h 286"/>
                  <a:gd name="T32" fmla="*/ 0 w 37"/>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86">
                    <a:moveTo>
                      <a:pt x="16" y="284"/>
                    </a:moveTo>
                    <a:lnTo>
                      <a:pt x="16" y="143"/>
                    </a:lnTo>
                    <a:lnTo>
                      <a:pt x="16" y="2"/>
                    </a:lnTo>
                    <a:lnTo>
                      <a:pt x="20" y="2"/>
                    </a:lnTo>
                    <a:lnTo>
                      <a:pt x="20" y="143"/>
                    </a:lnTo>
                    <a:lnTo>
                      <a:pt x="20" y="284"/>
                    </a:lnTo>
                    <a:lnTo>
                      <a:pt x="16" y="284"/>
                    </a:lnTo>
                    <a:close/>
                    <a:moveTo>
                      <a:pt x="0" y="282"/>
                    </a:moveTo>
                    <a:lnTo>
                      <a:pt x="37" y="282"/>
                    </a:lnTo>
                    <a:lnTo>
                      <a:pt x="37" y="286"/>
                    </a:lnTo>
                    <a:lnTo>
                      <a:pt x="0" y="286"/>
                    </a:lnTo>
                    <a:lnTo>
                      <a:pt x="0" y="282"/>
                    </a:lnTo>
                    <a:close/>
                    <a:moveTo>
                      <a:pt x="0" y="0"/>
                    </a:moveTo>
                    <a:lnTo>
                      <a:pt x="37" y="0"/>
                    </a:lnTo>
                    <a:lnTo>
                      <a:pt x="37"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4" name="Freeform 18"/>
              <p:cNvSpPr>
                <a:spLocks noEditPoints="1"/>
              </p:cNvSpPr>
              <p:nvPr/>
            </p:nvSpPr>
            <p:spPr bwMode="auto">
              <a:xfrm>
                <a:off x="12360275" y="1396585"/>
                <a:ext cx="58737" cy="438150"/>
              </a:xfrm>
              <a:custGeom>
                <a:avLst/>
                <a:gdLst>
                  <a:gd name="T0" fmla="*/ 17 w 37"/>
                  <a:gd name="T1" fmla="*/ 274 h 276"/>
                  <a:gd name="T2" fmla="*/ 17 w 37"/>
                  <a:gd name="T3" fmla="*/ 137 h 276"/>
                  <a:gd name="T4" fmla="*/ 17 w 37"/>
                  <a:gd name="T5" fmla="*/ 2 h 276"/>
                  <a:gd name="T6" fmla="*/ 21 w 37"/>
                  <a:gd name="T7" fmla="*/ 2 h 276"/>
                  <a:gd name="T8" fmla="*/ 21 w 37"/>
                  <a:gd name="T9" fmla="*/ 137 h 276"/>
                  <a:gd name="T10" fmla="*/ 21 w 37"/>
                  <a:gd name="T11" fmla="*/ 274 h 276"/>
                  <a:gd name="T12" fmla="*/ 17 w 37"/>
                  <a:gd name="T13" fmla="*/ 274 h 276"/>
                  <a:gd name="T14" fmla="*/ 0 w 37"/>
                  <a:gd name="T15" fmla="*/ 272 h 276"/>
                  <a:gd name="T16" fmla="*/ 37 w 37"/>
                  <a:gd name="T17" fmla="*/ 272 h 276"/>
                  <a:gd name="T18" fmla="*/ 37 w 37"/>
                  <a:gd name="T19" fmla="*/ 276 h 276"/>
                  <a:gd name="T20" fmla="*/ 0 w 37"/>
                  <a:gd name="T21" fmla="*/ 276 h 276"/>
                  <a:gd name="T22" fmla="*/ 0 w 37"/>
                  <a:gd name="T23" fmla="*/ 272 h 276"/>
                  <a:gd name="T24" fmla="*/ 0 w 37"/>
                  <a:gd name="T25" fmla="*/ 0 h 276"/>
                  <a:gd name="T26" fmla="*/ 37 w 37"/>
                  <a:gd name="T27" fmla="*/ 0 h 276"/>
                  <a:gd name="T28" fmla="*/ 37 w 37"/>
                  <a:gd name="T29" fmla="*/ 4 h 276"/>
                  <a:gd name="T30" fmla="*/ 0 w 37"/>
                  <a:gd name="T31" fmla="*/ 4 h 276"/>
                  <a:gd name="T32" fmla="*/ 0 w 37"/>
                  <a:gd name="T3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76">
                    <a:moveTo>
                      <a:pt x="17" y="274"/>
                    </a:moveTo>
                    <a:lnTo>
                      <a:pt x="17" y="137"/>
                    </a:lnTo>
                    <a:lnTo>
                      <a:pt x="17" y="2"/>
                    </a:lnTo>
                    <a:lnTo>
                      <a:pt x="21" y="2"/>
                    </a:lnTo>
                    <a:lnTo>
                      <a:pt x="21" y="137"/>
                    </a:lnTo>
                    <a:lnTo>
                      <a:pt x="21" y="274"/>
                    </a:lnTo>
                    <a:lnTo>
                      <a:pt x="17" y="274"/>
                    </a:lnTo>
                    <a:close/>
                    <a:moveTo>
                      <a:pt x="0" y="272"/>
                    </a:moveTo>
                    <a:lnTo>
                      <a:pt x="37" y="272"/>
                    </a:lnTo>
                    <a:lnTo>
                      <a:pt x="37" y="276"/>
                    </a:lnTo>
                    <a:lnTo>
                      <a:pt x="0" y="276"/>
                    </a:lnTo>
                    <a:lnTo>
                      <a:pt x="0" y="272"/>
                    </a:lnTo>
                    <a:close/>
                    <a:moveTo>
                      <a:pt x="0" y="0"/>
                    </a:moveTo>
                    <a:lnTo>
                      <a:pt x="37" y="0"/>
                    </a:lnTo>
                    <a:lnTo>
                      <a:pt x="37"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5" name="Freeform 19"/>
              <p:cNvSpPr>
                <a:spLocks noEditPoints="1"/>
              </p:cNvSpPr>
              <p:nvPr/>
            </p:nvSpPr>
            <p:spPr bwMode="auto">
              <a:xfrm>
                <a:off x="13001625" y="1361660"/>
                <a:ext cx="57150" cy="454025"/>
              </a:xfrm>
              <a:custGeom>
                <a:avLst/>
                <a:gdLst>
                  <a:gd name="T0" fmla="*/ 16 w 36"/>
                  <a:gd name="T1" fmla="*/ 284 h 286"/>
                  <a:gd name="T2" fmla="*/ 16 w 36"/>
                  <a:gd name="T3" fmla="*/ 143 h 286"/>
                  <a:gd name="T4" fmla="*/ 16 w 36"/>
                  <a:gd name="T5" fmla="*/ 2 h 286"/>
                  <a:gd name="T6" fmla="*/ 20 w 36"/>
                  <a:gd name="T7" fmla="*/ 2 h 286"/>
                  <a:gd name="T8" fmla="*/ 20 w 36"/>
                  <a:gd name="T9" fmla="*/ 143 h 286"/>
                  <a:gd name="T10" fmla="*/ 20 w 36"/>
                  <a:gd name="T11" fmla="*/ 284 h 286"/>
                  <a:gd name="T12" fmla="*/ 16 w 36"/>
                  <a:gd name="T13" fmla="*/ 284 h 286"/>
                  <a:gd name="T14" fmla="*/ 0 w 36"/>
                  <a:gd name="T15" fmla="*/ 282 h 286"/>
                  <a:gd name="T16" fmla="*/ 36 w 36"/>
                  <a:gd name="T17" fmla="*/ 282 h 286"/>
                  <a:gd name="T18" fmla="*/ 36 w 36"/>
                  <a:gd name="T19" fmla="*/ 286 h 286"/>
                  <a:gd name="T20" fmla="*/ 0 w 36"/>
                  <a:gd name="T21" fmla="*/ 286 h 286"/>
                  <a:gd name="T22" fmla="*/ 0 w 36"/>
                  <a:gd name="T23" fmla="*/ 282 h 286"/>
                  <a:gd name="T24" fmla="*/ 0 w 36"/>
                  <a:gd name="T25" fmla="*/ 0 h 286"/>
                  <a:gd name="T26" fmla="*/ 36 w 36"/>
                  <a:gd name="T27" fmla="*/ 0 h 286"/>
                  <a:gd name="T28" fmla="*/ 36 w 36"/>
                  <a:gd name="T29" fmla="*/ 4 h 286"/>
                  <a:gd name="T30" fmla="*/ 0 w 36"/>
                  <a:gd name="T31" fmla="*/ 4 h 286"/>
                  <a:gd name="T32" fmla="*/ 0 w 36"/>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6">
                    <a:moveTo>
                      <a:pt x="16" y="284"/>
                    </a:moveTo>
                    <a:lnTo>
                      <a:pt x="16" y="143"/>
                    </a:lnTo>
                    <a:lnTo>
                      <a:pt x="16" y="2"/>
                    </a:lnTo>
                    <a:lnTo>
                      <a:pt x="20" y="2"/>
                    </a:lnTo>
                    <a:lnTo>
                      <a:pt x="20" y="143"/>
                    </a:lnTo>
                    <a:lnTo>
                      <a:pt x="20" y="284"/>
                    </a:lnTo>
                    <a:lnTo>
                      <a:pt x="16" y="284"/>
                    </a:lnTo>
                    <a:close/>
                    <a:moveTo>
                      <a:pt x="0" y="282"/>
                    </a:moveTo>
                    <a:lnTo>
                      <a:pt x="36" y="282"/>
                    </a:lnTo>
                    <a:lnTo>
                      <a:pt x="36" y="286"/>
                    </a:lnTo>
                    <a:lnTo>
                      <a:pt x="0" y="286"/>
                    </a:lnTo>
                    <a:lnTo>
                      <a:pt x="0" y="282"/>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6" name="Freeform 20"/>
              <p:cNvSpPr>
                <a:spLocks noEditPoints="1"/>
              </p:cNvSpPr>
              <p:nvPr/>
            </p:nvSpPr>
            <p:spPr bwMode="auto">
              <a:xfrm>
                <a:off x="13641388" y="1218785"/>
                <a:ext cx="55562" cy="454025"/>
              </a:xfrm>
              <a:custGeom>
                <a:avLst/>
                <a:gdLst>
                  <a:gd name="T0" fmla="*/ 16 w 35"/>
                  <a:gd name="T1" fmla="*/ 284 h 286"/>
                  <a:gd name="T2" fmla="*/ 16 w 35"/>
                  <a:gd name="T3" fmla="*/ 143 h 286"/>
                  <a:gd name="T4" fmla="*/ 16 w 35"/>
                  <a:gd name="T5" fmla="*/ 2 h 286"/>
                  <a:gd name="T6" fmla="*/ 20 w 35"/>
                  <a:gd name="T7" fmla="*/ 2 h 286"/>
                  <a:gd name="T8" fmla="*/ 20 w 35"/>
                  <a:gd name="T9" fmla="*/ 143 h 286"/>
                  <a:gd name="T10" fmla="*/ 20 w 35"/>
                  <a:gd name="T11" fmla="*/ 284 h 286"/>
                  <a:gd name="T12" fmla="*/ 16 w 35"/>
                  <a:gd name="T13" fmla="*/ 284 h 286"/>
                  <a:gd name="T14" fmla="*/ 0 w 35"/>
                  <a:gd name="T15" fmla="*/ 282 h 286"/>
                  <a:gd name="T16" fmla="*/ 35 w 35"/>
                  <a:gd name="T17" fmla="*/ 282 h 286"/>
                  <a:gd name="T18" fmla="*/ 35 w 35"/>
                  <a:gd name="T19" fmla="*/ 286 h 286"/>
                  <a:gd name="T20" fmla="*/ 0 w 35"/>
                  <a:gd name="T21" fmla="*/ 286 h 286"/>
                  <a:gd name="T22" fmla="*/ 0 w 35"/>
                  <a:gd name="T23" fmla="*/ 282 h 286"/>
                  <a:gd name="T24" fmla="*/ 0 w 35"/>
                  <a:gd name="T25" fmla="*/ 0 h 286"/>
                  <a:gd name="T26" fmla="*/ 35 w 35"/>
                  <a:gd name="T27" fmla="*/ 0 h 286"/>
                  <a:gd name="T28" fmla="*/ 35 w 35"/>
                  <a:gd name="T29" fmla="*/ 4 h 286"/>
                  <a:gd name="T30" fmla="*/ 0 w 35"/>
                  <a:gd name="T31" fmla="*/ 4 h 286"/>
                  <a:gd name="T32" fmla="*/ 0 w 35"/>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86">
                    <a:moveTo>
                      <a:pt x="16" y="284"/>
                    </a:moveTo>
                    <a:lnTo>
                      <a:pt x="16" y="143"/>
                    </a:lnTo>
                    <a:lnTo>
                      <a:pt x="16" y="2"/>
                    </a:lnTo>
                    <a:lnTo>
                      <a:pt x="20" y="2"/>
                    </a:lnTo>
                    <a:lnTo>
                      <a:pt x="20" y="143"/>
                    </a:lnTo>
                    <a:lnTo>
                      <a:pt x="20" y="284"/>
                    </a:lnTo>
                    <a:lnTo>
                      <a:pt x="16" y="284"/>
                    </a:lnTo>
                    <a:close/>
                    <a:moveTo>
                      <a:pt x="0" y="282"/>
                    </a:moveTo>
                    <a:lnTo>
                      <a:pt x="35" y="282"/>
                    </a:lnTo>
                    <a:lnTo>
                      <a:pt x="35" y="286"/>
                    </a:lnTo>
                    <a:lnTo>
                      <a:pt x="0" y="286"/>
                    </a:lnTo>
                    <a:lnTo>
                      <a:pt x="0" y="282"/>
                    </a:lnTo>
                    <a:close/>
                    <a:moveTo>
                      <a:pt x="0" y="0"/>
                    </a:moveTo>
                    <a:lnTo>
                      <a:pt x="35" y="0"/>
                    </a:lnTo>
                    <a:lnTo>
                      <a:pt x="35"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7" name="Freeform 21"/>
              <p:cNvSpPr>
                <a:spLocks noEditPoints="1"/>
              </p:cNvSpPr>
              <p:nvPr/>
            </p:nvSpPr>
            <p:spPr bwMode="auto">
              <a:xfrm>
                <a:off x="14281150" y="1091785"/>
                <a:ext cx="57150" cy="454025"/>
              </a:xfrm>
              <a:custGeom>
                <a:avLst/>
                <a:gdLst>
                  <a:gd name="T0" fmla="*/ 16 w 36"/>
                  <a:gd name="T1" fmla="*/ 284 h 286"/>
                  <a:gd name="T2" fmla="*/ 16 w 36"/>
                  <a:gd name="T3" fmla="*/ 143 h 286"/>
                  <a:gd name="T4" fmla="*/ 16 w 36"/>
                  <a:gd name="T5" fmla="*/ 2 h 286"/>
                  <a:gd name="T6" fmla="*/ 20 w 36"/>
                  <a:gd name="T7" fmla="*/ 2 h 286"/>
                  <a:gd name="T8" fmla="*/ 20 w 36"/>
                  <a:gd name="T9" fmla="*/ 143 h 286"/>
                  <a:gd name="T10" fmla="*/ 20 w 36"/>
                  <a:gd name="T11" fmla="*/ 284 h 286"/>
                  <a:gd name="T12" fmla="*/ 16 w 36"/>
                  <a:gd name="T13" fmla="*/ 284 h 286"/>
                  <a:gd name="T14" fmla="*/ 0 w 36"/>
                  <a:gd name="T15" fmla="*/ 282 h 286"/>
                  <a:gd name="T16" fmla="*/ 36 w 36"/>
                  <a:gd name="T17" fmla="*/ 282 h 286"/>
                  <a:gd name="T18" fmla="*/ 36 w 36"/>
                  <a:gd name="T19" fmla="*/ 286 h 286"/>
                  <a:gd name="T20" fmla="*/ 0 w 36"/>
                  <a:gd name="T21" fmla="*/ 286 h 286"/>
                  <a:gd name="T22" fmla="*/ 0 w 36"/>
                  <a:gd name="T23" fmla="*/ 282 h 286"/>
                  <a:gd name="T24" fmla="*/ 0 w 36"/>
                  <a:gd name="T25" fmla="*/ 0 h 286"/>
                  <a:gd name="T26" fmla="*/ 36 w 36"/>
                  <a:gd name="T27" fmla="*/ 0 h 286"/>
                  <a:gd name="T28" fmla="*/ 36 w 36"/>
                  <a:gd name="T29" fmla="*/ 4 h 286"/>
                  <a:gd name="T30" fmla="*/ 0 w 36"/>
                  <a:gd name="T31" fmla="*/ 4 h 286"/>
                  <a:gd name="T32" fmla="*/ 0 w 36"/>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6">
                    <a:moveTo>
                      <a:pt x="16" y="284"/>
                    </a:moveTo>
                    <a:lnTo>
                      <a:pt x="16" y="143"/>
                    </a:lnTo>
                    <a:lnTo>
                      <a:pt x="16" y="2"/>
                    </a:lnTo>
                    <a:lnTo>
                      <a:pt x="20" y="2"/>
                    </a:lnTo>
                    <a:lnTo>
                      <a:pt x="20" y="143"/>
                    </a:lnTo>
                    <a:lnTo>
                      <a:pt x="20" y="284"/>
                    </a:lnTo>
                    <a:lnTo>
                      <a:pt x="16" y="284"/>
                    </a:lnTo>
                    <a:close/>
                    <a:moveTo>
                      <a:pt x="0" y="282"/>
                    </a:moveTo>
                    <a:lnTo>
                      <a:pt x="36" y="282"/>
                    </a:lnTo>
                    <a:lnTo>
                      <a:pt x="36" y="286"/>
                    </a:lnTo>
                    <a:lnTo>
                      <a:pt x="0" y="286"/>
                    </a:lnTo>
                    <a:lnTo>
                      <a:pt x="0" y="282"/>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8" name="Freeform 22"/>
              <p:cNvSpPr>
                <a:spLocks noEditPoints="1"/>
              </p:cNvSpPr>
              <p:nvPr/>
            </p:nvSpPr>
            <p:spPr bwMode="auto">
              <a:xfrm>
                <a:off x="14920913" y="1315623"/>
                <a:ext cx="57150" cy="454025"/>
              </a:xfrm>
              <a:custGeom>
                <a:avLst/>
                <a:gdLst>
                  <a:gd name="T0" fmla="*/ 16 w 36"/>
                  <a:gd name="T1" fmla="*/ 284 h 286"/>
                  <a:gd name="T2" fmla="*/ 16 w 36"/>
                  <a:gd name="T3" fmla="*/ 143 h 286"/>
                  <a:gd name="T4" fmla="*/ 16 w 36"/>
                  <a:gd name="T5" fmla="*/ 2 h 286"/>
                  <a:gd name="T6" fmla="*/ 20 w 36"/>
                  <a:gd name="T7" fmla="*/ 2 h 286"/>
                  <a:gd name="T8" fmla="*/ 20 w 36"/>
                  <a:gd name="T9" fmla="*/ 143 h 286"/>
                  <a:gd name="T10" fmla="*/ 20 w 36"/>
                  <a:gd name="T11" fmla="*/ 284 h 286"/>
                  <a:gd name="T12" fmla="*/ 16 w 36"/>
                  <a:gd name="T13" fmla="*/ 284 h 286"/>
                  <a:gd name="T14" fmla="*/ 0 w 36"/>
                  <a:gd name="T15" fmla="*/ 282 h 286"/>
                  <a:gd name="T16" fmla="*/ 36 w 36"/>
                  <a:gd name="T17" fmla="*/ 282 h 286"/>
                  <a:gd name="T18" fmla="*/ 36 w 36"/>
                  <a:gd name="T19" fmla="*/ 286 h 286"/>
                  <a:gd name="T20" fmla="*/ 0 w 36"/>
                  <a:gd name="T21" fmla="*/ 286 h 286"/>
                  <a:gd name="T22" fmla="*/ 0 w 36"/>
                  <a:gd name="T23" fmla="*/ 282 h 286"/>
                  <a:gd name="T24" fmla="*/ 0 w 36"/>
                  <a:gd name="T25" fmla="*/ 0 h 286"/>
                  <a:gd name="T26" fmla="*/ 36 w 36"/>
                  <a:gd name="T27" fmla="*/ 0 h 286"/>
                  <a:gd name="T28" fmla="*/ 36 w 36"/>
                  <a:gd name="T29" fmla="*/ 4 h 286"/>
                  <a:gd name="T30" fmla="*/ 0 w 36"/>
                  <a:gd name="T31" fmla="*/ 4 h 286"/>
                  <a:gd name="T32" fmla="*/ 0 w 36"/>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6">
                    <a:moveTo>
                      <a:pt x="16" y="284"/>
                    </a:moveTo>
                    <a:lnTo>
                      <a:pt x="16" y="143"/>
                    </a:lnTo>
                    <a:lnTo>
                      <a:pt x="16" y="2"/>
                    </a:lnTo>
                    <a:lnTo>
                      <a:pt x="20" y="2"/>
                    </a:lnTo>
                    <a:lnTo>
                      <a:pt x="20" y="143"/>
                    </a:lnTo>
                    <a:lnTo>
                      <a:pt x="20" y="284"/>
                    </a:lnTo>
                    <a:lnTo>
                      <a:pt x="16" y="284"/>
                    </a:lnTo>
                    <a:close/>
                    <a:moveTo>
                      <a:pt x="0" y="282"/>
                    </a:moveTo>
                    <a:lnTo>
                      <a:pt x="36" y="282"/>
                    </a:lnTo>
                    <a:lnTo>
                      <a:pt x="36" y="286"/>
                    </a:lnTo>
                    <a:lnTo>
                      <a:pt x="0" y="286"/>
                    </a:lnTo>
                    <a:lnTo>
                      <a:pt x="0" y="282"/>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9" name="Freeform 23"/>
              <p:cNvSpPr>
                <a:spLocks noEditPoints="1"/>
              </p:cNvSpPr>
              <p:nvPr/>
            </p:nvSpPr>
            <p:spPr bwMode="auto">
              <a:xfrm>
                <a:off x="15560675" y="1352135"/>
                <a:ext cx="57150" cy="454025"/>
              </a:xfrm>
              <a:custGeom>
                <a:avLst/>
                <a:gdLst>
                  <a:gd name="T0" fmla="*/ 16 w 36"/>
                  <a:gd name="T1" fmla="*/ 284 h 286"/>
                  <a:gd name="T2" fmla="*/ 16 w 36"/>
                  <a:gd name="T3" fmla="*/ 143 h 286"/>
                  <a:gd name="T4" fmla="*/ 16 w 36"/>
                  <a:gd name="T5" fmla="*/ 2 h 286"/>
                  <a:gd name="T6" fmla="*/ 20 w 36"/>
                  <a:gd name="T7" fmla="*/ 2 h 286"/>
                  <a:gd name="T8" fmla="*/ 20 w 36"/>
                  <a:gd name="T9" fmla="*/ 143 h 286"/>
                  <a:gd name="T10" fmla="*/ 20 w 36"/>
                  <a:gd name="T11" fmla="*/ 284 h 286"/>
                  <a:gd name="T12" fmla="*/ 16 w 36"/>
                  <a:gd name="T13" fmla="*/ 284 h 286"/>
                  <a:gd name="T14" fmla="*/ 0 w 36"/>
                  <a:gd name="T15" fmla="*/ 283 h 286"/>
                  <a:gd name="T16" fmla="*/ 36 w 36"/>
                  <a:gd name="T17" fmla="*/ 283 h 286"/>
                  <a:gd name="T18" fmla="*/ 36 w 36"/>
                  <a:gd name="T19" fmla="*/ 286 h 286"/>
                  <a:gd name="T20" fmla="*/ 0 w 36"/>
                  <a:gd name="T21" fmla="*/ 286 h 286"/>
                  <a:gd name="T22" fmla="*/ 0 w 36"/>
                  <a:gd name="T23" fmla="*/ 283 h 286"/>
                  <a:gd name="T24" fmla="*/ 0 w 36"/>
                  <a:gd name="T25" fmla="*/ 0 h 286"/>
                  <a:gd name="T26" fmla="*/ 36 w 36"/>
                  <a:gd name="T27" fmla="*/ 0 h 286"/>
                  <a:gd name="T28" fmla="*/ 36 w 36"/>
                  <a:gd name="T29" fmla="*/ 4 h 286"/>
                  <a:gd name="T30" fmla="*/ 0 w 36"/>
                  <a:gd name="T31" fmla="*/ 4 h 286"/>
                  <a:gd name="T32" fmla="*/ 0 w 36"/>
                  <a:gd name="T3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86">
                    <a:moveTo>
                      <a:pt x="16" y="284"/>
                    </a:moveTo>
                    <a:lnTo>
                      <a:pt x="16" y="143"/>
                    </a:lnTo>
                    <a:lnTo>
                      <a:pt x="16" y="2"/>
                    </a:lnTo>
                    <a:lnTo>
                      <a:pt x="20" y="2"/>
                    </a:lnTo>
                    <a:lnTo>
                      <a:pt x="20" y="143"/>
                    </a:lnTo>
                    <a:lnTo>
                      <a:pt x="20" y="284"/>
                    </a:lnTo>
                    <a:lnTo>
                      <a:pt x="16" y="284"/>
                    </a:lnTo>
                    <a:close/>
                    <a:moveTo>
                      <a:pt x="0" y="283"/>
                    </a:moveTo>
                    <a:lnTo>
                      <a:pt x="36" y="283"/>
                    </a:lnTo>
                    <a:lnTo>
                      <a:pt x="36" y="286"/>
                    </a:lnTo>
                    <a:lnTo>
                      <a:pt x="0" y="286"/>
                    </a:lnTo>
                    <a:lnTo>
                      <a:pt x="0" y="283"/>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0" name="Freeform 24"/>
              <p:cNvSpPr>
                <a:spLocks noEditPoints="1"/>
              </p:cNvSpPr>
              <p:nvPr/>
            </p:nvSpPr>
            <p:spPr bwMode="auto">
              <a:xfrm>
                <a:off x="11720513" y="1907760"/>
                <a:ext cx="58737" cy="436563"/>
              </a:xfrm>
              <a:custGeom>
                <a:avLst/>
                <a:gdLst>
                  <a:gd name="T0" fmla="*/ 16 w 37"/>
                  <a:gd name="T1" fmla="*/ 273 h 275"/>
                  <a:gd name="T2" fmla="*/ 16 w 37"/>
                  <a:gd name="T3" fmla="*/ 138 h 275"/>
                  <a:gd name="T4" fmla="*/ 16 w 37"/>
                  <a:gd name="T5" fmla="*/ 2 h 275"/>
                  <a:gd name="T6" fmla="*/ 20 w 37"/>
                  <a:gd name="T7" fmla="*/ 2 h 275"/>
                  <a:gd name="T8" fmla="*/ 20 w 37"/>
                  <a:gd name="T9" fmla="*/ 138 h 275"/>
                  <a:gd name="T10" fmla="*/ 20 w 37"/>
                  <a:gd name="T11" fmla="*/ 273 h 275"/>
                  <a:gd name="T12" fmla="*/ 16 w 37"/>
                  <a:gd name="T13" fmla="*/ 273 h 275"/>
                  <a:gd name="T14" fmla="*/ 0 w 37"/>
                  <a:gd name="T15" fmla="*/ 271 h 275"/>
                  <a:gd name="T16" fmla="*/ 37 w 37"/>
                  <a:gd name="T17" fmla="*/ 271 h 275"/>
                  <a:gd name="T18" fmla="*/ 37 w 37"/>
                  <a:gd name="T19" fmla="*/ 275 h 275"/>
                  <a:gd name="T20" fmla="*/ 0 w 37"/>
                  <a:gd name="T21" fmla="*/ 275 h 275"/>
                  <a:gd name="T22" fmla="*/ 0 w 37"/>
                  <a:gd name="T23" fmla="*/ 271 h 275"/>
                  <a:gd name="T24" fmla="*/ 0 w 37"/>
                  <a:gd name="T25" fmla="*/ 0 h 275"/>
                  <a:gd name="T26" fmla="*/ 37 w 37"/>
                  <a:gd name="T27" fmla="*/ 0 h 275"/>
                  <a:gd name="T28" fmla="*/ 37 w 37"/>
                  <a:gd name="T29" fmla="*/ 4 h 275"/>
                  <a:gd name="T30" fmla="*/ 0 w 37"/>
                  <a:gd name="T31" fmla="*/ 4 h 275"/>
                  <a:gd name="T32" fmla="*/ 0 w 37"/>
                  <a:gd name="T33"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75">
                    <a:moveTo>
                      <a:pt x="16" y="273"/>
                    </a:moveTo>
                    <a:lnTo>
                      <a:pt x="16" y="138"/>
                    </a:lnTo>
                    <a:lnTo>
                      <a:pt x="16" y="2"/>
                    </a:lnTo>
                    <a:lnTo>
                      <a:pt x="20" y="2"/>
                    </a:lnTo>
                    <a:lnTo>
                      <a:pt x="20" y="138"/>
                    </a:lnTo>
                    <a:lnTo>
                      <a:pt x="20" y="273"/>
                    </a:lnTo>
                    <a:lnTo>
                      <a:pt x="16" y="273"/>
                    </a:lnTo>
                    <a:close/>
                    <a:moveTo>
                      <a:pt x="0" y="271"/>
                    </a:moveTo>
                    <a:lnTo>
                      <a:pt x="37" y="271"/>
                    </a:lnTo>
                    <a:lnTo>
                      <a:pt x="37" y="275"/>
                    </a:lnTo>
                    <a:lnTo>
                      <a:pt x="0" y="275"/>
                    </a:lnTo>
                    <a:lnTo>
                      <a:pt x="0" y="271"/>
                    </a:lnTo>
                    <a:close/>
                    <a:moveTo>
                      <a:pt x="0" y="0"/>
                    </a:moveTo>
                    <a:lnTo>
                      <a:pt x="37" y="0"/>
                    </a:lnTo>
                    <a:lnTo>
                      <a:pt x="37"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1" name="Freeform 25"/>
              <p:cNvSpPr>
                <a:spLocks noEditPoints="1"/>
              </p:cNvSpPr>
              <p:nvPr/>
            </p:nvSpPr>
            <p:spPr bwMode="auto">
              <a:xfrm>
                <a:off x="12360275" y="2033173"/>
                <a:ext cx="58737" cy="419100"/>
              </a:xfrm>
              <a:custGeom>
                <a:avLst/>
                <a:gdLst>
                  <a:gd name="T0" fmla="*/ 17 w 37"/>
                  <a:gd name="T1" fmla="*/ 262 h 264"/>
                  <a:gd name="T2" fmla="*/ 17 w 37"/>
                  <a:gd name="T3" fmla="*/ 132 h 264"/>
                  <a:gd name="T4" fmla="*/ 17 w 37"/>
                  <a:gd name="T5" fmla="*/ 2 h 264"/>
                  <a:gd name="T6" fmla="*/ 21 w 37"/>
                  <a:gd name="T7" fmla="*/ 2 h 264"/>
                  <a:gd name="T8" fmla="*/ 21 w 37"/>
                  <a:gd name="T9" fmla="*/ 132 h 264"/>
                  <a:gd name="T10" fmla="*/ 21 w 37"/>
                  <a:gd name="T11" fmla="*/ 262 h 264"/>
                  <a:gd name="T12" fmla="*/ 17 w 37"/>
                  <a:gd name="T13" fmla="*/ 262 h 264"/>
                  <a:gd name="T14" fmla="*/ 0 w 37"/>
                  <a:gd name="T15" fmla="*/ 260 h 264"/>
                  <a:gd name="T16" fmla="*/ 37 w 37"/>
                  <a:gd name="T17" fmla="*/ 260 h 264"/>
                  <a:gd name="T18" fmla="*/ 37 w 37"/>
                  <a:gd name="T19" fmla="*/ 264 h 264"/>
                  <a:gd name="T20" fmla="*/ 0 w 37"/>
                  <a:gd name="T21" fmla="*/ 264 h 264"/>
                  <a:gd name="T22" fmla="*/ 0 w 37"/>
                  <a:gd name="T23" fmla="*/ 260 h 264"/>
                  <a:gd name="T24" fmla="*/ 0 w 37"/>
                  <a:gd name="T25" fmla="*/ 0 h 264"/>
                  <a:gd name="T26" fmla="*/ 37 w 37"/>
                  <a:gd name="T27" fmla="*/ 0 h 264"/>
                  <a:gd name="T28" fmla="*/ 37 w 37"/>
                  <a:gd name="T29" fmla="*/ 4 h 264"/>
                  <a:gd name="T30" fmla="*/ 0 w 37"/>
                  <a:gd name="T31" fmla="*/ 4 h 264"/>
                  <a:gd name="T32" fmla="*/ 0 w 37"/>
                  <a:gd name="T3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64">
                    <a:moveTo>
                      <a:pt x="17" y="262"/>
                    </a:moveTo>
                    <a:lnTo>
                      <a:pt x="17" y="132"/>
                    </a:lnTo>
                    <a:lnTo>
                      <a:pt x="17" y="2"/>
                    </a:lnTo>
                    <a:lnTo>
                      <a:pt x="21" y="2"/>
                    </a:lnTo>
                    <a:lnTo>
                      <a:pt x="21" y="132"/>
                    </a:lnTo>
                    <a:lnTo>
                      <a:pt x="21" y="262"/>
                    </a:lnTo>
                    <a:lnTo>
                      <a:pt x="17" y="262"/>
                    </a:lnTo>
                    <a:close/>
                    <a:moveTo>
                      <a:pt x="0" y="260"/>
                    </a:moveTo>
                    <a:lnTo>
                      <a:pt x="37" y="260"/>
                    </a:lnTo>
                    <a:lnTo>
                      <a:pt x="37" y="264"/>
                    </a:lnTo>
                    <a:lnTo>
                      <a:pt x="0" y="264"/>
                    </a:lnTo>
                    <a:lnTo>
                      <a:pt x="0" y="260"/>
                    </a:lnTo>
                    <a:close/>
                    <a:moveTo>
                      <a:pt x="0" y="0"/>
                    </a:moveTo>
                    <a:lnTo>
                      <a:pt x="37" y="0"/>
                    </a:lnTo>
                    <a:lnTo>
                      <a:pt x="37"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2" name="Freeform 26"/>
              <p:cNvSpPr>
                <a:spLocks noEditPoints="1"/>
              </p:cNvSpPr>
              <p:nvPr/>
            </p:nvSpPr>
            <p:spPr bwMode="auto">
              <a:xfrm>
                <a:off x="13001625" y="1899823"/>
                <a:ext cx="57150" cy="417513"/>
              </a:xfrm>
              <a:custGeom>
                <a:avLst/>
                <a:gdLst>
                  <a:gd name="T0" fmla="*/ 16 w 36"/>
                  <a:gd name="T1" fmla="*/ 261 h 263"/>
                  <a:gd name="T2" fmla="*/ 16 w 36"/>
                  <a:gd name="T3" fmla="*/ 131 h 263"/>
                  <a:gd name="T4" fmla="*/ 16 w 36"/>
                  <a:gd name="T5" fmla="*/ 2 h 263"/>
                  <a:gd name="T6" fmla="*/ 20 w 36"/>
                  <a:gd name="T7" fmla="*/ 2 h 263"/>
                  <a:gd name="T8" fmla="*/ 20 w 36"/>
                  <a:gd name="T9" fmla="*/ 131 h 263"/>
                  <a:gd name="T10" fmla="*/ 20 w 36"/>
                  <a:gd name="T11" fmla="*/ 261 h 263"/>
                  <a:gd name="T12" fmla="*/ 16 w 36"/>
                  <a:gd name="T13" fmla="*/ 261 h 263"/>
                  <a:gd name="T14" fmla="*/ 0 w 36"/>
                  <a:gd name="T15" fmla="*/ 259 h 263"/>
                  <a:gd name="T16" fmla="*/ 36 w 36"/>
                  <a:gd name="T17" fmla="*/ 259 h 263"/>
                  <a:gd name="T18" fmla="*/ 36 w 36"/>
                  <a:gd name="T19" fmla="*/ 263 h 263"/>
                  <a:gd name="T20" fmla="*/ 0 w 36"/>
                  <a:gd name="T21" fmla="*/ 263 h 263"/>
                  <a:gd name="T22" fmla="*/ 0 w 36"/>
                  <a:gd name="T23" fmla="*/ 259 h 263"/>
                  <a:gd name="T24" fmla="*/ 0 w 36"/>
                  <a:gd name="T25" fmla="*/ 0 h 263"/>
                  <a:gd name="T26" fmla="*/ 36 w 36"/>
                  <a:gd name="T27" fmla="*/ 0 h 263"/>
                  <a:gd name="T28" fmla="*/ 36 w 36"/>
                  <a:gd name="T29" fmla="*/ 4 h 263"/>
                  <a:gd name="T30" fmla="*/ 0 w 36"/>
                  <a:gd name="T31" fmla="*/ 4 h 263"/>
                  <a:gd name="T32" fmla="*/ 0 w 36"/>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3">
                    <a:moveTo>
                      <a:pt x="16" y="261"/>
                    </a:moveTo>
                    <a:lnTo>
                      <a:pt x="16" y="131"/>
                    </a:lnTo>
                    <a:lnTo>
                      <a:pt x="16" y="2"/>
                    </a:lnTo>
                    <a:lnTo>
                      <a:pt x="20" y="2"/>
                    </a:lnTo>
                    <a:lnTo>
                      <a:pt x="20" y="131"/>
                    </a:lnTo>
                    <a:lnTo>
                      <a:pt x="20" y="261"/>
                    </a:lnTo>
                    <a:lnTo>
                      <a:pt x="16" y="261"/>
                    </a:lnTo>
                    <a:close/>
                    <a:moveTo>
                      <a:pt x="0" y="259"/>
                    </a:moveTo>
                    <a:lnTo>
                      <a:pt x="36" y="259"/>
                    </a:lnTo>
                    <a:lnTo>
                      <a:pt x="36" y="263"/>
                    </a:lnTo>
                    <a:lnTo>
                      <a:pt x="0" y="263"/>
                    </a:lnTo>
                    <a:lnTo>
                      <a:pt x="0" y="259"/>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3" name="Freeform 27"/>
              <p:cNvSpPr>
                <a:spLocks noEditPoints="1"/>
              </p:cNvSpPr>
              <p:nvPr/>
            </p:nvSpPr>
            <p:spPr bwMode="auto">
              <a:xfrm>
                <a:off x="13641388" y="2131598"/>
                <a:ext cx="55562" cy="419100"/>
              </a:xfrm>
              <a:custGeom>
                <a:avLst/>
                <a:gdLst>
                  <a:gd name="T0" fmla="*/ 16 w 35"/>
                  <a:gd name="T1" fmla="*/ 262 h 264"/>
                  <a:gd name="T2" fmla="*/ 16 w 35"/>
                  <a:gd name="T3" fmla="*/ 132 h 264"/>
                  <a:gd name="T4" fmla="*/ 16 w 35"/>
                  <a:gd name="T5" fmla="*/ 2 h 264"/>
                  <a:gd name="T6" fmla="*/ 20 w 35"/>
                  <a:gd name="T7" fmla="*/ 2 h 264"/>
                  <a:gd name="T8" fmla="*/ 20 w 35"/>
                  <a:gd name="T9" fmla="*/ 132 h 264"/>
                  <a:gd name="T10" fmla="*/ 20 w 35"/>
                  <a:gd name="T11" fmla="*/ 262 h 264"/>
                  <a:gd name="T12" fmla="*/ 16 w 35"/>
                  <a:gd name="T13" fmla="*/ 262 h 264"/>
                  <a:gd name="T14" fmla="*/ 0 w 35"/>
                  <a:gd name="T15" fmla="*/ 260 h 264"/>
                  <a:gd name="T16" fmla="*/ 35 w 35"/>
                  <a:gd name="T17" fmla="*/ 260 h 264"/>
                  <a:gd name="T18" fmla="*/ 35 w 35"/>
                  <a:gd name="T19" fmla="*/ 264 h 264"/>
                  <a:gd name="T20" fmla="*/ 0 w 35"/>
                  <a:gd name="T21" fmla="*/ 264 h 264"/>
                  <a:gd name="T22" fmla="*/ 0 w 35"/>
                  <a:gd name="T23" fmla="*/ 260 h 264"/>
                  <a:gd name="T24" fmla="*/ 0 w 35"/>
                  <a:gd name="T25" fmla="*/ 0 h 264"/>
                  <a:gd name="T26" fmla="*/ 35 w 35"/>
                  <a:gd name="T27" fmla="*/ 0 h 264"/>
                  <a:gd name="T28" fmla="*/ 35 w 35"/>
                  <a:gd name="T29" fmla="*/ 4 h 264"/>
                  <a:gd name="T30" fmla="*/ 0 w 35"/>
                  <a:gd name="T31" fmla="*/ 4 h 264"/>
                  <a:gd name="T32" fmla="*/ 0 w 35"/>
                  <a:gd name="T3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64">
                    <a:moveTo>
                      <a:pt x="16" y="262"/>
                    </a:moveTo>
                    <a:lnTo>
                      <a:pt x="16" y="132"/>
                    </a:lnTo>
                    <a:lnTo>
                      <a:pt x="16" y="2"/>
                    </a:lnTo>
                    <a:lnTo>
                      <a:pt x="20" y="2"/>
                    </a:lnTo>
                    <a:lnTo>
                      <a:pt x="20" y="132"/>
                    </a:lnTo>
                    <a:lnTo>
                      <a:pt x="20" y="262"/>
                    </a:lnTo>
                    <a:lnTo>
                      <a:pt x="16" y="262"/>
                    </a:lnTo>
                    <a:close/>
                    <a:moveTo>
                      <a:pt x="0" y="260"/>
                    </a:moveTo>
                    <a:lnTo>
                      <a:pt x="35" y="260"/>
                    </a:lnTo>
                    <a:lnTo>
                      <a:pt x="35" y="264"/>
                    </a:lnTo>
                    <a:lnTo>
                      <a:pt x="0" y="264"/>
                    </a:lnTo>
                    <a:lnTo>
                      <a:pt x="0" y="260"/>
                    </a:lnTo>
                    <a:close/>
                    <a:moveTo>
                      <a:pt x="0" y="0"/>
                    </a:moveTo>
                    <a:lnTo>
                      <a:pt x="35" y="0"/>
                    </a:lnTo>
                    <a:lnTo>
                      <a:pt x="35"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4" name="Freeform 28"/>
              <p:cNvSpPr>
                <a:spLocks noEditPoints="1"/>
              </p:cNvSpPr>
              <p:nvPr/>
            </p:nvSpPr>
            <p:spPr bwMode="auto">
              <a:xfrm>
                <a:off x="14281150" y="2239548"/>
                <a:ext cx="57150" cy="417513"/>
              </a:xfrm>
              <a:custGeom>
                <a:avLst/>
                <a:gdLst>
                  <a:gd name="T0" fmla="*/ 16 w 36"/>
                  <a:gd name="T1" fmla="*/ 261 h 263"/>
                  <a:gd name="T2" fmla="*/ 16 w 36"/>
                  <a:gd name="T3" fmla="*/ 132 h 263"/>
                  <a:gd name="T4" fmla="*/ 16 w 36"/>
                  <a:gd name="T5" fmla="*/ 2 h 263"/>
                  <a:gd name="T6" fmla="*/ 20 w 36"/>
                  <a:gd name="T7" fmla="*/ 2 h 263"/>
                  <a:gd name="T8" fmla="*/ 20 w 36"/>
                  <a:gd name="T9" fmla="*/ 132 h 263"/>
                  <a:gd name="T10" fmla="*/ 20 w 36"/>
                  <a:gd name="T11" fmla="*/ 261 h 263"/>
                  <a:gd name="T12" fmla="*/ 16 w 36"/>
                  <a:gd name="T13" fmla="*/ 261 h 263"/>
                  <a:gd name="T14" fmla="*/ 0 w 36"/>
                  <a:gd name="T15" fmla="*/ 259 h 263"/>
                  <a:gd name="T16" fmla="*/ 36 w 36"/>
                  <a:gd name="T17" fmla="*/ 259 h 263"/>
                  <a:gd name="T18" fmla="*/ 36 w 36"/>
                  <a:gd name="T19" fmla="*/ 263 h 263"/>
                  <a:gd name="T20" fmla="*/ 0 w 36"/>
                  <a:gd name="T21" fmla="*/ 263 h 263"/>
                  <a:gd name="T22" fmla="*/ 0 w 36"/>
                  <a:gd name="T23" fmla="*/ 259 h 263"/>
                  <a:gd name="T24" fmla="*/ 0 w 36"/>
                  <a:gd name="T25" fmla="*/ 0 h 263"/>
                  <a:gd name="T26" fmla="*/ 36 w 36"/>
                  <a:gd name="T27" fmla="*/ 0 h 263"/>
                  <a:gd name="T28" fmla="*/ 36 w 36"/>
                  <a:gd name="T29" fmla="*/ 4 h 263"/>
                  <a:gd name="T30" fmla="*/ 0 w 36"/>
                  <a:gd name="T31" fmla="*/ 4 h 263"/>
                  <a:gd name="T32" fmla="*/ 0 w 36"/>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3">
                    <a:moveTo>
                      <a:pt x="16" y="261"/>
                    </a:moveTo>
                    <a:lnTo>
                      <a:pt x="16" y="132"/>
                    </a:lnTo>
                    <a:lnTo>
                      <a:pt x="16" y="2"/>
                    </a:lnTo>
                    <a:lnTo>
                      <a:pt x="20" y="2"/>
                    </a:lnTo>
                    <a:lnTo>
                      <a:pt x="20" y="132"/>
                    </a:lnTo>
                    <a:lnTo>
                      <a:pt x="20" y="261"/>
                    </a:lnTo>
                    <a:lnTo>
                      <a:pt x="16" y="261"/>
                    </a:lnTo>
                    <a:close/>
                    <a:moveTo>
                      <a:pt x="0" y="259"/>
                    </a:moveTo>
                    <a:lnTo>
                      <a:pt x="36" y="259"/>
                    </a:lnTo>
                    <a:lnTo>
                      <a:pt x="36" y="263"/>
                    </a:lnTo>
                    <a:lnTo>
                      <a:pt x="0" y="263"/>
                    </a:lnTo>
                    <a:lnTo>
                      <a:pt x="0" y="259"/>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5" name="Freeform 29"/>
              <p:cNvSpPr>
                <a:spLocks noEditPoints="1"/>
              </p:cNvSpPr>
              <p:nvPr/>
            </p:nvSpPr>
            <p:spPr bwMode="auto">
              <a:xfrm>
                <a:off x="14920913" y="2168110"/>
                <a:ext cx="57150" cy="417513"/>
              </a:xfrm>
              <a:custGeom>
                <a:avLst/>
                <a:gdLst>
                  <a:gd name="T0" fmla="*/ 16 w 36"/>
                  <a:gd name="T1" fmla="*/ 261 h 263"/>
                  <a:gd name="T2" fmla="*/ 16 w 36"/>
                  <a:gd name="T3" fmla="*/ 131 h 263"/>
                  <a:gd name="T4" fmla="*/ 16 w 36"/>
                  <a:gd name="T5" fmla="*/ 2 h 263"/>
                  <a:gd name="T6" fmla="*/ 20 w 36"/>
                  <a:gd name="T7" fmla="*/ 2 h 263"/>
                  <a:gd name="T8" fmla="*/ 20 w 36"/>
                  <a:gd name="T9" fmla="*/ 131 h 263"/>
                  <a:gd name="T10" fmla="*/ 20 w 36"/>
                  <a:gd name="T11" fmla="*/ 261 h 263"/>
                  <a:gd name="T12" fmla="*/ 16 w 36"/>
                  <a:gd name="T13" fmla="*/ 261 h 263"/>
                  <a:gd name="T14" fmla="*/ 0 w 36"/>
                  <a:gd name="T15" fmla="*/ 259 h 263"/>
                  <a:gd name="T16" fmla="*/ 36 w 36"/>
                  <a:gd name="T17" fmla="*/ 259 h 263"/>
                  <a:gd name="T18" fmla="*/ 36 w 36"/>
                  <a:gd name="T19" fmla="*/ 263 h 263"/>
                  <a:gd name="T20" fmla="*/ 0 w 36"/>
                  <a:gd name="T21" fmla="*/ 263 h 263"/>
                  <a:gd name="T22" fmla="*/ 0 w 36"/>
                  <a:gd name="T23" fmla="*/ 259 h 263"/>
                  <a:gd name="T24" fmla="*/ 0 w 36"/>
                  <a:gd name="T25" fmla="*/ 0 h 263"/>
                  <a:gd name="T26" fmla="*/ 36 w 36"/>
                  <a:gd name="T27" fmla="*/ 0 h 263"/>
                  <a:gd name="T28" fmla="*/ 36 w 36"/>
                  <a:gd name="T29" fmla="*/ 4 h 263"/>
                  <a:gd name="T30" fmla="*/ 0 w 36"/>
                  <a:gd name="T31" fmla="*/ 4 h 263"/>
                  <a:gd name="T32" fmla="*/ 0 w 36"/>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3">
                    <a:moveTo>
                      <a:pt x="16" y="261"/>
                    </a:moveTo>
                    <a:lnTo>
                      <a:pt x="16" y="131"/>
                    </a:lnTo>
                    <a:lnTo>
                      <a:pt x="16" y="2"/>
                    </a:lnTo>
                    <a:lnTo>
                      <a:pt x="20" y="2"/>
                    </a:lnTo>
                    <a:lnTo>
                      <a:pt x="20" y="131"/>
                    </a:lnTo>
                    <a:lnTo>
                      <a:pt x="20" y="261"/>
                    </a:lnTo>
                    <a:lnTo>
                      <a:pt x="16" y="261"/>
                    </a:lnTo>
                    <a:close/>
                    <a:moveTo>
                      <a:pt x="0" y="259"/>
                    </a:moveTo>
                    <a:lnTo>
                      <a:pt x="36" y="259"/>
                    </a:lnTo>
                    <a:lnTo>
                      <a:pt x="36" y="263"/>
                    </a:lnTo>
                    <a:lnTo>
                      <a:pt x="0" y="263"/>
                    </a:lnTo>
                    <a:lnTo>
                      <a:pt x="0" y="259"/>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6" name="Freeform 30"/>
              <p:cNvSpPr>
                <a:spLocks noEditPoints="1"/>
              </p:cNvSpPr>
              <p:nvPr/>
            </p:nvSpPr>
            <p:spPr bwMode="auto">
              <a:xfrm>
                <a:off x="15560675" y="1961735"/>
                <a:ext cx="57150" cy="417513"/>
              </a:xfrm>
              <a:custGeom>
                <a:avLst/>
                <a:gdLst>
                  <a:gd name="T0" fmla="*/ 16 w 36"/>
                  <a:gd name="T1" fmla="*/ 261 h 263"/>
                  <a:gd name="T2" fmla="*/ 16 w 36"/>
                  <a:gd name="T3" fmla="*/ 132 h 263"/>
                  <a:gd name="T4" fmla="*/ 16 w 36"/>
                  <a:gd name="T5" fmla="*/ 2 h 263"/>
                  <a:gd name="T6" fmla="*/ 20 w 36"/>
                  <a:gd name="T7" fmla="*/ 2 h 263"/>
                  <a:gd name="T8" fmla="*/ 20 w 36"/>
                  <a:gd name="T9" fmla="*/ 132 h 263"/>
                  <a:gd name="T10" fmla="*/ 20 w 36"/>
                  <a:gd name="T11" fmla="*/ 261 h 263"/>
                  <a:gd name="T12" fmla="*/ 16 w 36"/>
                  <a:gd name="T13" fmla="*/ 261 h 263"/>
                  <a:gd name="T14" fmla="*/ 0 w 36"/>
                  <a:gd name="T15" fmla="*/ 260 h 263"/>
                  <a:gd name="T16" fmla="*/ 36 w 36"/>
                  <a:gd name="T17" fmla="*/ 260 h 263"/>
                  <a:gd name="T18" fmla="*/ 36 w 36"/>
                  <a:gd name="T19" fmla="*/ 263 h 263"/>
                  <a:gd name="T20" fmla="*/ 0 w 36"/>
                  <a:gd name="T21" fmla="*/ 263 h 263"/>
                  <a:gd name="T22" fmla="*/ 0 w 36"/>
                  <a:gd name="T23" fmla="*/ 260 h 263"/>
                  <a:gd name="T24" fmla="*/ 0 w 36"/>
                  <a:gd name="T25" fmla="*/ 0 h 263"/>
                  <a:gd name="T26" fmla="*/ 36 w 36"/>
                  <a:gd name="T27" fmla="*/ 0 h 263"/>
                  <a:gd name="T28" fmla="*/ 36 w 36"/>
                  <a:gd name="T29" fmla="*/ 4 h 263"/>
                  <a:gd name="T30" fmla="*/ 0 w 36"/>
                  <a:gd name="T31" fmla="*/ 4 h 263"/>
                  <a:gd name="T32" fmla="*/ 0 w 36"/>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3">
                    <a:moveTo>
                      <a:pt x="16" y="261"/>
                    </a:moveTo>
                    <a:lnTo>
                      <a:pt x="16" y="132"/>
                    </a:lnTo>
                    <a:lnTo>
                      <a:pt x="16" y="2"/>
                    </a:lnTo>
                    <a:lnTo>
                      <a:pt x="20" y="2"/>
                    </a:lnTo>
                    <a:lnTo>
                      <a:pt x="20" y="132"/>
                    </a:lnTo>
                    <a:lnTo>
                      <a:pt x="20" y="261"/>
                    </a:lnTo>
                    <a:lnTo>
                      <a:pt x="16" y="261"/>
                    </a:lnTo>
                    <a:close/>
                    <a:moveTo>
                      <a:pt x="0" y="260"/>
                    </a:moveTo>
                    <a:lnTo>
                      <a:pt x="36" y="260"/>
                    </a:lnTo>
                    <a:lnTo>
                      <a:pt x="36" y="263"/>
                    </a:lnTo>
                    <a:lnTo>
                      <a:pt x="0" y="263"/>
                    </a:lnTo>
                    <a:lnTo>
                      <a:pt x="0" y="260"/>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7" name="Freeform 31"/>
              <p:cNvSpPr>
                <a:spLocks noEditPoints="1"/>
              </p:cNvSpPr>
              <p:nvPr/>
            </p:nvSpPr>
            <p:spPr bwMode="auto">
              <a:xfrm>
                <a:off x="11720513" y="1290223"/>
                <a:ext cx="58737" cy="434975"/>
              </a:xfrm>
              <a:custGeom>
                <a:avLst/>
                <a:gdLst>
                  <a:gd name="T0" fmla="*/ 16 w 37"/>
                  <a:gd name="T1" fmla="*/ 273 h 274"/>
                  <a:gd name="T2" fmla="*/ 16 w 37"/>
                  <a:gd name="T3" fmla="*/ 137 h 274"/>
                  <a:gd name="T4" fmla="*/ 16 w 37"/>
                  <a:gd name="T5" fmla="*/ 2 h 274"/>
                  <a:gd name="T6" fmla="*/ 20 w 37"/>
                  <a:gd name="T7" fmla="*/ 2 h 274"/>
                  <a:gd name="T8" fmla="*/ 20 w 37"/>
                  <a:gd name="T9" fmla="*/ 137 h 274"/>
                  <a:gd name="T10" fmla="*/ 20 w 37"/>
                  <a:gd name="T11" fmla="*/ 273 h 274"/>
                  <a:gd name="T12" fmla="*/ 16 w 37"/>
                  <a:gd name="T13" fmla="*/ 273 h 274"/>
                  <a:gd name="T14" fmla="*/ 0 w 37"/>
                  <a:gd name="T15" fmla="*/ 271 h 274"/>
                  <a:gd name="T16" fmla="*/ 37 w 37"/>
                  <a:gd name="T17" fmla="*/ 271 h 274"/>
                  <a:gd name="T18" fmla="*/ 37 w 37"/>
                  <a:gd name="T19" fmla="*/ 274 h 274"/>
                  <a:gd name="T20" fmla="*/ 0 w 37"/>
                  <a:gd name="T21" fmla="*/ 274 h 274"/>
                  <a:gd name="T22" fmla="*/ 0 w 37"/>
                  <a:gd name="T23" fmla="*/ 271 h 274"/>
                  <a:gd name="T24" fmla="*/ 0 w 37"/>
                  <a:gd name="T25" fmla="*/ 0 h 274"/>
                  <a:gd name="T26" fmla="*/ 37 w 37"/>
                  <a:gd name="T27" fmla="*/ 0 h 274"/>
                  <a:gd name="T28" fmla="*/ 37 w 37"/>
                  <a:gd name="T29" fmla="*/ 4 h 274"/>
                  <a:gd name="T30" fmla="*/ 0 w 37"/>
                  <a:gd name="T31" fmla="*/ 4 h 274"/>
                  <a:gd name="T32" fmla="*/ 0 w 37"/>
                  <a:gd name="T33"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74">
                    <a:moveTo>
                      <a:pt x="16" y="273"/>
                    </a:moveTo>
                    <a:lnTo>
                      <a:pt x="16" y="137"/>
                    </a:lnTo>
                    <a:lnTo>
                      <a:pt x="16" y="2"/>
                    </a:lnTo>
                    <a:lnTo>
                      <a:pt x="20" y="2"/>
                    </a:lnTo>
                    <a:lnTo>
                      <a:pt x="20" y="137"/>
                    </a:lnTo>
                    <a:lnTo>
                      <a:pt x="20" y="273"/>
                    </a:lnTo>
                    <a:lnTo>
                      <a:pt x="16" y="273"/>
                    </a:lnTo>
                    <a:close/>
                    <a:moveTo>
                      <a:pt x="0" y="271"/>
                    </a:moveTo>
                    <a:lnTo>
                      <a:pt x="37" y="271"/>
                    </a:lnTo>
                    <a:lnTo>
                      <a:pt x="37" y="274"/>
                    </a:lnTo>
                    <a:lnTo>
                      <a:pt x="0" y="274"/>
                    </a:lnTo>
                    <a:lnTo>
                      <a:pt x="0" y="271"/>
                    </a:lnTo>
                    <a:close/>
                    <a:moveTo>
                      <a:pt x="0" y="0"/>
                    </a:moveTo>
                    <a:lnTo>
                      <a:pt x="37" y="0"/>
                    </a:lnTo>
                    <a:lnTo>
                      <a:pt x="37"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8" name="Freeform 32"/>
              <p:cNvSpPr>
                <a:spLocks noEditPoints="1"/>
              </p:cNvSpPr>
              <p:nvPr/>
            </p:nvSpPr>
            <p:spPr bwMode="auto">
              <a:xfrm>
                <a:off x="12360275" y="1110835"/>
                <a:ext cx="58737" cy="419100"/>
              </a:xfrm>
              <a:custGeom>
                <a:avLst/>
                <a:gdLst>
                  <a:gd name="T0" fmla="*/ 17 w 37"/>
                  <a:gd name="T1" fmla="*/ 262 h 264"/>
                  <a:gd name="T2" fmla="*/ 17 w 37"/>
                  <a:gd name="T3" fmla="*/ 131 h 264"/>
                  <a:gd name="T4" fmla="*/ 17 w 37"/>
                  <a:gd name="T5" fmla="*/ 1 h 264"/>
                  <a:gd name="T6" fmla="*/ 21 w 37"/>
                  <a:gd name="T7" fmla="*/ 1 h 264"/>
                  <a:gd name="T8" fmla="*/ 21 w 37"/>
                  <a:gd name="T9" fmla="*/ 131 h 264"/>
                  <a:gd name="T10" fmla="*/ 21 w 37"/>
                  <a:gd name="T11" fmla="*/ 262 h 264"/>
                  <a:gd name="T12" fmla="*/ 17 w 37"/>
                  <a:gd name="T13" fmla="*/ 262 h 264"/>
                  <a:gd name="T14" fmla="*/ 0 w 37"/>
                  <a:gd name="T15" fmla="*/ 260 h 264"/>
                  <a:gd name="T16" fmla="*/ 37 w 37"/>
                  <a:gd name="T17" fmla="*/ 260 h 264"/>
                  <a:gd name="T18" fmla="*/ 37 w 37"/>
                  <a:gd name="T19" fmla="*/ 264 h 264"/>
                  <a:gd name="T20" fmla="*/ 0 w 37"/>
                  <a:gd name="T21" fmla="*/ 264 h 264"/>
                  <a:gd name="T22" fmla="*/ 0 w 37"/>
                  <a:gd name="T23" fmla="*/ 260 h 264"/>
                  <a:gd name="T24" fmla="*/ 0 w 37"/>
                  <a:gd name="T25" fmla="*/ 0 h 264"/>
                  <a:gd name="T26" fmla="*/ 37 w 37"/>
                  <a:gd name="T27" fmla="*/ 0 h 264"/>
                  <a:gd name="T28" fmla="*/ 37 w 37"/>
                  <a:gd name="T29" fmla="*/ 3 h 264"/>
                  <a:gd name="T30" fmla="*/ 0 w 37"/>
                  <a:gd name="T31" fmla="*/ 3 h 264"/>
                  <a:gd name="T32" fmla="*/ 0 w 37"/>
                  <a:gd name="T3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64">
                    <a:moveTo>
                      <a:pt x="17" y="262"/>
                    </a:moveTo>
                    <a:lnTo>
                      <a:pt x="17" y="131"/>
                    </a:lnTo>
                    <a:lnTo>
                      <a:pt x="17" y="1"/>
                    </a:lnTo>
                    <a:lnTo>
                      <a:pt x="21" y="1"/>
                    </a:lnTo>
                    <a:lnTo>
                      <a:pt x="21" y="131"/>
                    </a:lnTo>
                    <a:lnTo>
                      <a:pt x="21" y="262"/>
                    </a:lnTo>
                    <a:lnTo>
                      <a:pt x="17" y="262"/>
                    </a:lnTo>
                    <a:close/>
                    <a:moveTo>
                      <a:pt x="0" y="260"/>
                    </a:moveTo>
                    <a:lnTo>
                      <a:pt x="37" y="260"/>
                    </a:lnTo>
                    <a:lnTo>
                      <a:pt x="37" y="264"/>
                    </a:lnTo>
                    <a:lnTo>
                      <a:pt x="0" y="264"/>
                    </a:lnTo>
                    <a:lnTo>
                      <a:pt x="0" y="260"/>
                    </a:lnTo>
                    <a:close/>
                    <a:moveTo>
                      <a:pt x="0" y="0"/>
                    </a:moveTo>
                    <a:lnTo>
                      <a:pt x="37" y="0"/>
                    </a:lnTo>
                    <a:lnTo>
                      <a:pt x="37" y="3"/>
                    </a:lnTo>
                    <a:lnTo>
                      <a:pt x="0" y="3"/>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9" name="Freeform 33"/>
              <p:cNvSpPr>
                <a:spLocks noEditPoints="1"/>
              </p:cNvSpPr>
              <p:nvPr/>
            </p:nvSpPr>
            <p:spPr bwMode="auto">
              <a:xfrm>
                <a:off x="13001625" y="1172748"/>
                <a:ext cx="57150" cy="419100"/>
              </a:xfrm>
              <a:custGeom>
                <a:avLst/>
                <a:gdLst>
                  <a:gd name="T0" fmla="*/ 16 w 36"/>
                  <a:gd name="T1" fmla="*/ 262 h 264"/>
                  <a:gd name="T2" fmla="*/ 16 w 36"/>
                  <a:gd name="T3" fmla="*/ 131 h 264"/>
                  <a:gd name="T4" fmla="*/ 16 w 36"/>
                  <a:gd name="T5" fmla="*/ 2 h 264"/>
                  <a:gd name="T6" fmla="*/ 20 w 36"/>
                  <a:gd name="T7" fmla="*/ 2 h 264"/>
                  <a:gd name="T8" fmla="*/ 20 w 36"/>
                  <a:gd name="T9" fmla="*/ 131 h 264"/>
                  <a:gd name="T10" fmla="*/ 20 w 36"/>
                  <a:gd name="T11" fmla="*/ 262 h 264"/>
                  <a:gd name="T12" fmla="*/ 16 w 36"/>
                  <a:gd name="T13" fmla="*/ 262 h 264"/>
                  <a:gd name="T14" fmla="*/ 0 w 36"/>
                  <a:gd name="T15" fmla="*/ 260 h 264"/>
                  <a:gd name="T16" fmla="*/ 36 w 36"/>
                  <a:gd name="T17" fmla="*/ 260 h 264"/>
                  <a:gd name="T18" fmla="*/ 36 w 36"/>
                  <a:gd name="T19" fmla="*/ 264 h 264"/>
                  <a:gd name="T20" fmla="*/ 0 w 36"/>
                  <a:gd name="T21" fmla="*/ 264 h 264"/>
                  <a:gd name="T22" fmla="*/ 0 w 36"/>
                  <a:gd name="T23" fmla="*/ 260 h 264"/>
                  <a:gd name="T24" fmla="*/ 0 w 36"/>
                  <a:gd name="T25" fmla="*/ 0 h 264"/>
                  <a:gd name="T26" fmla="*/ 36 w 36"/>
                  <a:gd name="T27" fmla="*/ 0 h 264"/>
                  <a:gd name="T28" fmla="*/ 36 w 36"/>
                  <a:gd name="T29" fmla="*/ 4 h 264"/>
                  <a:gd name="T30" fmla="*/ 0 w 36"/>
                  <a:gd name="T31" fmla="*/ 4 h 264"/>
                  <a:gd name="T32" fmla="*/ 0 w 36"/>
                  <a:gd name="T3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4">
                    <a:moveTo>
                      <a:pt x="16" y="262"/>
                    </a:moveTo>
                    <a:lnTo>
                      <a:pt x="16" y="131"/>
                    </a:lnTo>
                    <a:lnTo>
                      <a:pt x="16" y="2"/>
                    </a:lnTo>
                    <a:lnTo>
                      <a:pt x="20" y="2"/>
                    </a:lnTo>
                    <a:lnTo>
                      <a:pt x="20" y="131"/>
                    </a:lnTo>
                    <a:lnTo>
                      <a:pt x="20" y="262"/>
                    </a:lnTo>
                    <a:lnTo>
                      <a:pt x="16" y="262"/>
                    </a:lnTo>
                    <a:close/>
                    <a:moveTo>
                      <a:pt x="0" y="260"/>
                    </a:moveTo>
                    <a:lnTo>
                      <a:pt x="36" y="260"/>
                    </a:lnTo>
                    <a:lnTo>
                      <a:pt x="36" y="264"/>
                    </a:lnTo>
                    <a:lnTo>
                      <a:pt x="0" y="264"/>
                    </a:lnTo>
                    <a:lnTo>
                      <a:pt x="0" y="260"/>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0" name="Freeform 34"/>
              <p:cNvSpPr>
                <a:spLocks noEditPoints="1"/>
              </p:cNvSpPr>
              <p:nvPr/>
            </p:nvSpPr>
            <p:spPr bwMode="auto">
              <a:xfrm>
                <a:off x="13641388" y="1137823"/>
                <a:ext cx="55562" cy="417513"/>
              </a:xfrm>
              <a:custGeom>
                <a:avLst/>
                <a:gdLst>
                  <a:gd name="T0" fmla="*/ 16 w 35"/>
                  <a:gd name="T1" fmla="*/ 261 h 263"/>
                  <a:gd name="T2" fmla="*/ 16 w 35"/>
                  <a:gd name="T3" fmla="*/ 131 h 263"/>
                  <a:gd name="T4" fmla="*/ 16 w 35"/>
                  <a:gd name="T5" fmla="*/ 2 h 263"/>
                  <a:gd name="T6" fmla="*/ 20 w 35"/>
                  <a:gd name="T7" fmla="*/ 2 h 263"/>
                  <a:gd name="T8" fmla="*/ 20 w 35"/>
                  <a:gd name="T9" fmla="*/ 131 h 263"/>
                  <a:gd name="T10" fmla="*/ 20 w 35"/>
                  <a:gd name="T11" fmla="*/ 261 h 263"/>
                  <a:gd name="T12" fmla="*/ 16 w 35"/>
                  <a:gd name="T13" fmla="*/ 261 h 263"/>
                  <a:gd name="T14" fmla="*/ 0 w 35"/>
                  <a:gd name="T15" fmla="*/ 259 h 263"/>
                  <a:gd name="T16" fmla="*/ 35 w 35"/>
                  <a:gd name="T17" fmla="*/ 259 h 263"/>
                  <a:gd name="T18" fmla="*/ 35 w 35"/>
                  <a:gd name="T19" fmla="*/ 263 h 263"/>
                  <a:gd name="T20" fmla="*/ 0 w 35"/>
                  <a:gd name="T21" fmla="*/ 263 h 263"/>
                  <a:gd name="T22" fmla="*/ 0 w 35"/>
                  <a:gd name="T23" fmla="*/ 259 h 263"/>
                  <a:gd name="T24" fmla="*/ 0 w 35"/>
                  <a:gd name="T25" fmla="*/ 0 h 263"/>
                  <a:gd name="T26" fmla="*/ 35 w 35"/>
                  <a:gd name="T27" fmla="*/ 0 h 263"/>
                  <a:gd name="T28" fmla="*/ 35 w 35"/>
                  <a:gd name="T29" fmla="*/ 4 h 263"/>
                  <a:gd name="T30" fmla="*/ 0 w 35"/>
                  <a:gd name="T31" fmla="*/ 4 h 263"/>
                  <a:gd name="T32" fmla="*/ 0 w 35"/>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63">
                    <a:moveTo>
                      <a:pt x="16" y="261"/>
                    </a:moveTo>
                    <a:lnTo>
                      <a:pt x="16" y="131"/>
                    </a:lnTo>
                    <a:lnTo>
                      <a:pt x="16" y="2"/>
                    </a:lnTo>
                    <a:lnTo>
                      <a:pt x="20" y="2"/>
                    </a:lnTo>
                    <a:lnTo>
                      <a:pt x="20" y="131"/>
                    </a:lnTo>
                    <a:lnTo>
                      <a:pt x="20" y="261"/>
                    </a:lnTo>
                    <a:lnTo>
                      <a:pt x="16" y="261"/>
                    </a:lnTo>
                    <a:close/>
                    <a:moveTo>
                      <a:pt x="0" y="259"/>
                    </a:moveTo>
                    <a:lnTo>
                      <a:pt x="35" y="259"/>
                    </a:lnTo>
                    <a:lnTo>
                      <a:pt x="35" y="263"/>
                    </a:lnTo>
                    <a:lnTo>
                      <a:pt x="0" y="263"/>
                    </a:lnTo>
                    <a:lnTo>
                      <a:pt x="0" y="259"/>
                    </a:lnTo>
                    <a:close/>
                    <a:moveTo>
                      <a:pt x="0" y="0"/>
                    </a:moveTo>
                    <a:lnTo>
                      <a:pt x="35" y="0"/>
                    </a:lnTo>
                    <a:lnTo>
                      <a:pt x="35"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1" name="Freeform 35"/>
              <p:cNvSpPr>
                <a:spLocks noEditPoints="1"/>
              </p:cNvSpPr>
              <p:nvPr/>
            </p:nvSpPr>
            <p:spPr bwMode="auto">
              <a:xfrm>
                <a:off x="14281150" y="1371185"/>
                <a:ext cx="57150" cy="417513"/>
              </a:xfrm>
              <a:custGeom>
                <a:avLst/>
                <a:gdLst>
                  <a:gd name="T0" fmla="*/ 16 w 36"/>
                  <a:gd name="T1" fmla="*/ 261 h 263"/>
                  <a:gd name="T2" fmla="*/ 16 w 36"/>
                  <a:gd name="T3" fmla="*/ 131 h 263"/>
                  <a:gd name="T4" fmla="*/ 16 w 36"/>
                  <a:gd name="T5" fmla="*/ 2 h 263"/>
                  <a:gd name="T6" fmla="*/ 20 w 36"/>
                  <a:gd name="T7" fmla="*/ 2 h 263"/>
                  <a:gd name="T8" fmla="*/ 20 w 36"/>
                  <a:gd name="T9" fmla="*/ 131 h 263"/>
                  <a:gd name="T10" fmla="*/ 20 w 36"/>
                  <a:gd name="T11" fmla="*/ 261 h 263"/>
                  <a:gd name="T12" fmla="*/ 16 w 36"/>
                  <a:gd name="T13" fmla="*/ 261 h 263"/>
                  <a:gd name="T14" fmla="*/ 0 w 36"/>
                  <a:gd name="T15" fmla="*/ 259 h 263"/>
                  <a:gd name="T16" fmla="*/ 36 w 36"/>
                  <a:gd name="T17" fmla="*/ 259 h 263"/>
                  <a:gd name="T18" fmla="*/ 36 w 36"/>
                  <a:gd name="T19" fmla="*/ 263 h 263"/>
                  <a:gd name="T20" fmla="*/ 0 w 36"/>
                  <a:gd name="T21" fmla="*/ 263 h 263"/>
                  <a:gd name="T22" fmla="*/ 0 w 36"/>
                  <a:gd name="T23" fmla="*/ 259 h 263"/>
                  <a:gd name="T24" fmla="*/ 0 w 36"/>
                  <a:gd name="T25" fmla="*/ 0 h 263"/>
                  <a:gd name="T26" fmla="*/ 36 w 36"/>
                  <a:gd name="T27" fmla="*/ 0 h 263"/>
                  <a:gd name="T28" fmla="*/ 36 w 36"/>
                  <a:gd name="T29" fmla="*/ 4 h 263"/>
                  <a:gd name="T30" fmla="*/ 0 w 36"/>
                  <a:gd name="T31" fmla="*/ 4 h 263"/>
                  <a:gd name="T32" fmla="*/ 0 w 36"/>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3">
                    <a:moveTo>
                      <a:pt x="16" y="261"/>
                    </a:moveTo>
                    <a:lnTo>
                      <a:pt x="16" y="131"/>
                    </a:lnTo>
                    <a:lnTo>
                      <a:pt x="16" y="2"/>
                    </a:lnTo>
                    <a:lnTo>
                      <a:pt x="20" y="2"/>
                    </a:lnTo>
                    <a:lnTo>
                      <a:pt x="20" y="131"/>
                    </a:lnTo>
                    <a:lnTo>
                      <a:pt x="20" y="261"/>
                    </a:lnTo>
                    <a:lnTo>
                      <a:pt x="16" y="261"/>
                    </a:lnTo>
                    <a:close/>
                    <a:moveTo>
                      <a:pt x="0" y="259"/>
                    </a:moveTo>
                    <a:lnTo>
                      <a:pt x="36" y="259"/>
                    </a:lnTo>
                    <a:lnTo>
                      <a:pt x="36" y="263"/>
                    </a:lnTo>
                    <a:lnTo>
                      <a:pt x="0" y="263"/>
                    </a:lnTo>
                    <a:lnTo>
                      <a:pt x="0" y="259"/>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2" name="Freeform 36"/>
              <p:cNvSpPr>
                <a:spLocks noEditPoints="1"/>
              </p:cNvSpPr>
              <p:nvPr/>
            </p:nvSpPr>
            <p:spPr bwMode="auto">
              <a:xfrm>
                <a:off x="14920913" y="1190210"/>
                <a:ext cx="57150" cy="420688"/>
              </a:xfrm>
              <a:custGeom>
                <a:avLst/>
                <a:gdLst>
                  <a:gd name="T0" fmla="*/ 16 w 36"/>
                  <a:gd name="T1" fmla="*/ 263 h 265"/>
                  <a:gd name="T2" fmla="*/ 16 w 36"/>
                  <a:gd name="T3" fmla="*/ 132 h 265"/>
                  <a:gd name="T4" fmla="*/ 16 w 36"/>
                  <a:gd name="T5" fmla="*/ 2 h 265"/>
                  <a:gd name="T6" fmla="*/ 20 w 36"/>
                  <a:gd name="T7" fmla="*/ 2 h 265"/>
                  <a:gd name="T8" fmla="*/ 20 w 36"/>
                  <a:gd name="T9" fmla="*/ 132 h 265"/>
                  <a:gd name="T10" fmla="*/ 20 w 36"/>
                  <a:gd name="T11" fmla="*/ 263 h 265"/>
                  <a:gd name="T12" fmla="*/ 16 w 36"/>
                  <a:gd name="T13" fmla="*/ 263 h 265"/>
                  <a:gd name="T14" fmla="*/ 0 w 36"/>
                  <a:gd name="T15" fmla="*/ 261 h 265"/>
                  <a:gd name="T16" fmla="*/ 36 w 36"/>
                  <a:gd name="T17" fmla="*/ 261 h 265"/>
                  <a:gd name="T18" fmla="*/ 36 w 36"/>
                  <a:gd name="T19" fmla="*/ 265 h 265"/>
                  <a:gd name="T20" fmla="*/ 0 w 36"/>
                  <a:gd name="T21" fmla="*/ 265 h 265"/>
                  <a:gd name="T22" fmla="*/ 0 w 36"/>
                  <a:gd name="T23" fmla="*/ 261 h 265"/>
                  <a:gd name="T24" fmla="*/ 0 w 36"/>
                  <a:gd name="T25" fmla="*/ 0 h 265"/>
                  <a:gd name="T26" fmla="*/ 36 w 36"/>
                  <a:gd name="T27" fmla="*/ 0 h 265"/>
                  <a:gd name="T28" fmla="*/ 36 w 36"/>
                  <a:gd name="T29" fmla="*/ 4 h 265"/>
                  <a:gd name="T30" fmla="*/ 0 w 36"/>
                  <a:gd name="T31" fmla="*/ 4 h 265"/>
                  <a:gd name="T32" fmla="*/ 0 w 36"/>
                  <a:gd name="T3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5">
                    <a:moveTo>
                      <a:pt x="16" y="263"/>
                    </a:moveTo>
                    <a:lnTo>
                      <a:pt x="16" y="132"/>
                    </a:lnTo>
                    <a:lnTo>
                      <a:pt x="16" y="2"/>
                    </a:lnTo>
                    <a:lnTo>
                      <a:pt x="20" y="2"/>
                    </a:lnTo>
                    <a:lnTo>
                      <a:pt x="20" y="132"/>
                    </a:lnTo>
                    <a:lnTo>
                      <a:pt x="20" y="263"/>
                    </a:lnTo>
                    <a:lnTo>
                      <a:pt x="16" y="263"/>
                    </a:lnTo>
                    <a:close/>
                    <a:moveTo>
                      <a:pt x="0" y="261"/>
                    </a:moveTo>
                    <a:lnTo>
                      <a:pt x="36" y="261"/>
                    </a:lnTo>
                    <a:lnTo>
                      <a:pt x="36" y="265"/>
                    </a:lnTo>
                    <a:lnTo>
                      <a:pt x="0" y="265"/>
                    </a:lnTo>
                    <a:lnTo>
                      <a:pt x="0" y="261"/>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3" name="Freeform 37"/>
              <p:cNvSpPr>
                <a:spLocks noEditPoints="1"/>
              </p:cNvSpPr>
              <p:nvPr/>
            </p:nvSpPr>
            <p:spPr bwMode="auto">
              <a:xfrm>
                <a:off x="15560675" y="1137823"/>
                <a:ext cx="57150" cy="417513"/>
              </a:xfrm>
              <a:custGeom>
                <a:avLst/>
                <a:gdLst>
                  <a:gd name="T0" fmla="*/ 16 w 36"/>
                  <a:gd name="T1" fmla="*/ 261 h 263"/>
                  <a:gd name="T2" fmla="*/ 16 w 36"/>
                  <a:gd name="T3" fmla="*/ 131 h 263"/>
                  <a:gd name="T4" fmla="*/ 16 w 36"/>
                  <a:gd name="T5" fmla="*/ 2 h 263"/>
                  <a:gd name="T6" fmla="*/ 20 w 36"/>
                  <a:gd name="T7" fmla="*/ 2 h 263"/>
                  <a:gd name="T8" fmla="*/ 20 w 36"/>
                  <a:gd name="T9" fmla="*/ 131 h 263"/>
                  <a:gd name="T10" fmla="*/ 20 w 36"/>
                  <a:gd name="T11" fmla="*/ 261 h 263"/>
                  <a:gd name="T12" fmla="*/ 16 w 36"/>
                  <a:gd name="T13" fmla="*/ 261 h 263"/>
                  <a:gd name="T14" fmla="*/ 0 w 36"/>
                  <a:gd name="T15" fmla="*/ 259 h 263"/>
                  <a:gd name="T16" fmla="*/ 36 w 36"/>
                  <a:gd name="T17" fmla="*/ 259 h 263"/>
                  <a:gd name="T18" fmla="*/ 36 w 36"/>
                  <a:gd name="T19" fmla="*/ 263 h 263"/>
                  <a:gd name="T20" fmla="*/ 0 w 36"/>
                  <a:gd name="T21" fmla="*/ 263 h 263"/>
                  <a:gd name="T22" fmla="*/ 0 w 36"/>
                  <a:gd name="T23" fmla="*/ 259 h 263"/>
                  <a:gd name="T24" fmla="*/ 0 w 36"/>
                  <a:gd name="T25" fmla="*/ 0 h 263"/>
                  <a:gd name="T26" fmla="*/ 36 w 36"/>
                  <a:gd name="T27" fmla="*/ 0 h 263"/>
                  <a:gd name="T28" fmla="*/ 36 w 36"/>
                  <a:gd name="T29" fmla="*/ 4 h 263"/>
                  <a:gd name="T30" fmla="*/ 0 w 36"/>
                  <a:gd name="T31" fmla="*/ 4 h 263"/>
                  <a:gd name="T32" fmla="*/ 0 w 36"/>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3">
                    <a:moveTo>
                      <a:pt x="16" y="261"/>
                    </a:moveTo>
                    <a:lnTo>
                      <a:pt x="16" y="131"/>
                    </a:lnTo>
                    <a:lnTo>
                      <a:pt x="16" y="2"/>
                    </a:lnTo>
                    <a:lnTo>
                      <a:pt x="20" y="2"/>
                    </a:lnTo>
                    <a:lnTo>
                      <a:pt x="20" y="131"/>
                    </a:lnTo>
                    <a:lnTo>
                      <a:pt x="20" y="261"/>
                    </a:lnTo>
                    <a:lnTo>
                      <a:pt x="16" y="261"/>
                    </a:lnTo>
                    <a:close/>
                    <a:moveTo>
                      <a:pt x="0" y="259"/>
                    </a:moveTo>
                    <a:lnTo>
                      <a:pt x="36" y="259"/>
                    </a:lnTo>
                    <a:lnTo>
                      <a:pt x="36" y="263"/>
                    </a:lnTo>
                    <a:lnTo>
                      <a:pt x="0" y="263"/>
                    </a:lnTo>
                    <a:lnTo>
                      <a:pt x="0" y="259"/>
                    </a:lnTo>
                    <a:close/>
                    <a:moveTo>
                      <a:pt x="0" y="0"/>
                    </a:moveTo>
                    <a:lnTo>
                      <a:pt x="36" y="0"/>
                    </a:lnTo>
                    <a:lnTo>
                      <a:pt x="36" y="4"/>
                    </a:lnTo>
                    <a:lnTo>
                      <a:pt x="0" y="4"/>
                    </a:lnTo>
                    <a:lnTo>
                      <a:pt x="0" y="0"/>
                    </a:lnTo>
                    <a:close/>
                  </a:path>
                </a:pathLst>
              </a:custGeom>
              <a:solidFill>
                <a:srgbClr val="006068"/>
              </a:solidFill>
              <a:ln w="1" cap="flat">
                <a:solidFill>
                  <a:srgbClr val="006068"/>
                </a:solidFill>
                <a:prstDash val="solid"/>
                <a:bevel/>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04" name="Group 203"/>
              <p:cNvGrpSpPr/>
              <p:nvPr/>
            </p:nvGrpSpPr>
            <p:grpSpPr>
              <a:xfrm>
                <a:off x="11929334" y="2833516"/>
                <a:ext cx="3981882" cy="96756"/>
                <a:chOff x="11929334" y="2767256"/>
                <a:chExt cx="3981882" cy="96756"/>
              </a:xfrm>
            </p:grpSpPr>
            <p:sp>
              <p:nvSpPr>
                <p:cNvPr id="234" name="Rectangle 109"/>
                <p:cNvSpPr>
                  <a:spLocks noChangeArrowheads="1"/>
                </p:cNvSpPr>
                <p:nvPr/>
              </p:nvSpPr>
              <p:spPr bwMode="auto">
                <a:xfrm>
                  <a:off x="11929334" y="2767256"/>
                  <a:ext cx="98066"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4</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5" name="Rectangle 110"/>
                <p:cNvSpPr>
                  <a:spLocks noChangeArrowheads="1"/>
                </p:cNvSpPr>
                <p:nvPr/>
              </p:nvSpPr>
              <p:spPr bwMode="auto">
                <a:xfrm>
                  <a:off x="12600479" y="2767256"/>
                  <a:ext cx="66685"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6" name="Rectangle 111"/>
                <p:cNvSpPr>
                  <a:spLocks noChangeArrowheads="1"/>
                </p:cNvSpPr>
                <p:nvPr/>
              </p:nvSpPr>
              <p:spPr bwMode="auto">
                <a:xfrm>
                  <a:off x="13217207" y="2767256"/>
                  <a:ext cx="133369"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16</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7" name="Rectangle 112"/>
                <p:cNvSpPr>
                  <a:spLocks noChangeArrowheads="1"/>
                </p:cNvSpPr>
                <p:nvPr/>
              </p:nvSpPr>
              <p:spPr bwMode="auto">
                <a:xfrm>
                  <a:off x="13825589" y="2767256"/>
                  <a:ext cx="164750"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24</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8" name="Rectangle 113"/>
                <p:cNvSpPr>
                  <a:spLocks noChangeArrowheads="1"/>
                </p:cNvSpPr>
                <p:nvPr/>
              </p:nvSpPr>
              <p:spPr bwMode="auto">
                <a:xfrm>
                  <a:off x="14465353" y="2767256"/>
                  <a:ext cx="164750"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32</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9" name="Rectangle 114"/>
                <p:cNvSpPr>
                  <a:spLocks noChangeArrowheads="1"/>
                </p:cNvSpPr>
                <p:nvPr/>
              </p:nvSpPr>
              <p:spPr bwMode="auto">
                <a:xfrm>
                  <a:off x="15105115" y="2767256"/>
                  <a:ext cx="164750"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0" name="Rectangle 115"/>
                <p:cNvSpPr>
                  <a:spLocks noChangeArrowheads="1"/>
                </p:cNvSpPr>
                <p:nvPr/>
              </p:nvSpPr>
              <p:spPr bwMode="auto">
                <a:xfrm>
                  <a:off x="15746466" y="2767256"/>
                  <a:ext cx="164750"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48</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05" name="TextBox 116"/>
              <p:cNvSpPr txBox="1">
                <a:spLocks noChangeArrowheads="1"/>
              </p:cNvSpPr>
              <p:nvPr/>
            </p:nvSpPr>
            <p:spPr bwMode="auto">
              <a:xfrm>
                <a:off x="11707596" y="1470232"/>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6" name="TextBox 116"/>
              <p:cNvSpPr txBox="1">
                <a:spLocks noChangeArrowheads="1"/>
              </p:cNvSpPr>
              <p:nvPr/>
            </p:nvSpPr>
            <p:spPr bwMode="auto">
              <a:xfrm>
                <a:off x="12347908" y="1284873"/>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7" name="TextBox 116"/>
              <p:cNvSpPr txBox="1">
                <a:spLocks noChangeArrowheads="1"/>
              </p:cNvSpPr>
              <p:nvPr/>
            </p:nvSpPr>
            <p:spPr bwMode="auto">
              <a:xfrm>
                <a:off x="12988220" y="1348302"/>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8" name="TextBox 116"/>
              <p:cNvSpPr txBox="1">
                <a:spLocks noChangeArrowheads="1"/>
              </p:cNvSpPr>
              <p:nvPr/>
            </p:nvSpPr>
            <p:spPr bwMode="auto">
              <a:xfrm>
                <a:off x="13628532" y="1309781"/>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9" name="TextBox 116"/>
              <p:cNvSpPr txBox="1">
                <a:spLocks noChangeArrowheads="1"/>
              </p:cNvSpPr>
              <p:nvPr/>
            </p:nvSpPr>
            <p:spPr bwMode="auto">
              <a:xfrm>
                <a:off x="14268844" y="1530913"/>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0" name="TextBox 116"/>
              <p:cNvSpPr txBox="1">
                <a:spLocks noChangeArrowheads="1"/>
              </p:cNvSpPr>
              <p:nvPr/>
            </p:nvSpPr>
            <p:spPr bwMode="auto">
              <a:xfrm>
                <a:off x="14909156" y="1360162"/>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1" name="TextBox 116"/>
              <p:cNvSpPr txBox="1">
                <a:spLocks noChangeArrowheads="1"/>
              </p:cNvSpPr>
              <p:nvPr/>
            </p:nvSpPr>
            <p:spPr bwMode="auto">
              <a:xfrm>
                <a:off x="15549468" y="1307649"/>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2" name="TextBox 116"/>
              <p:cNvSpPr txBox="1">
                <a:spLocks noChangeArrowheads="1"/>
              </p:cNvSpPr>
              <p:nvPr/>
            </p:nvSpPr>
            <p:spPr bwMode="auto">
              <a:xfrm>
                <a:off x="11707596" y="2082387"/>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3" name="TextBox 116"/>
              <p:cNvSpPr txBox="1">
                <a:spLocks noChangeArrowheads="1"/>
              </p:cNvSpPr>
              <p:nvPr/>
            </p:nvSpPr>
            <p:spPr bwMode="auto">
              <a:xfrm>
                <a:off x="12347908" y="2198490"/>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4" name="TextBox 116"/>
              <p:cNvSpPr txBox="1">
                <a:spLocks noChangeArrowheads="1"/>
              </p:cNvSpPr>
              <p:nvPr/>
            </p:nvSpPr>
            <p:spPr bwMode="auto">
              <a:xfrm>
                <a:off x="12988220" y="2069264"/>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5" name="TextBox 116"/>
              <p:cNvSpPr txBox="1">
                <a:spLocks noChangeArrowheads="1"/>
              </p:cNvSpPr>
              <p:nvPr/>
            </p:nvSpPr>
            <p:spPr bwMode="auto">
              <a:xfrm>
                <a:off x="13628532" y="2310204"/>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6" name="TextBox 116"/>
              <p:cNvSpPr txBox="1">
                <a:spLocks noChangeArrowheads="1"/>
              </p:cNvSpPr>
              <p:nvPr/>
            </p:nvSpPr>
            <p:spPr bwMode="auto">
              <a:xfrm>
                <a:off x="14268844" y="2399147"/>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7" name="TextBox 116"/>
              <p:cNvSpPr txBox="1">
                <a:spLocks noChangeArrowheads="1"/>
              </p:cNvSpPr>
              <p:nvPr/>
            </p:nvSpPr>
            <p:spPr bwMode="auto">
              <a:xfrm>
                <a:off x="14909156" y="2332196"/>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8" name="TextBox 116"/>
              <p:cNvSpPr txBox="1">
                <a:spLocks noChangeArrowheads="1"/>
              </p:cNvSpPr>
              <p:nvPr/>
            </p:nvSpPr>
            <p:spPr bwMode="auto">
              <a:xfrm>
                <a:off x="15549468" y="2130080"/>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9" name="TextBox 116"/>
              <p:cNvSpPr txBox="1">
                <a:spLocks noChangeArrowheads="1"/>
              </p:cNvSpPr>
              <p:nvPr/>
            </p:nvSpPr>
            <p:spPr bwMode="auto">
              <a:xfrm>
                <a:off x="11707596" y="2022014"/>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0" name="TextBox 116"/>
              <p:cNvSpPr txBox="1">
                <a:spLocks noChangeArrowheads="1"/>
              </p:cNvSpPr>
              <p:nvPr/>
            </p:nvSpPr>
            <p:spPr bwMode="auto">
              <a:xfrm>
                <a:off x="12347908" y="1579881"/>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1" name="TextBox 116"/>
              <p:cNvSpPr txBox="1">
                <a:spLocks noChangeArrowheads="1"/>
              </p:cNvSpPr>
              <p:nvPr/>
            </p:nvSpPr>
            <p:spPr bwMode="auto">
              <a:xfrm>
                <a:off x="12988220" y="1551488"/>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2" name="TextBox 116"/>
              <p:cNvSpPr txBox="1">
                <a:spLocks noChangeArrowheads="1"/>
              </p:cNvSpPr>
              <p:nvPr/>
            </p:nvSpPr>
            <p:spPr bwMode="auto">
              <a:xfrm>
                <a:off x="13628532" y="1411837"/>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3" name="TextBox 116"/>
              <p:cNvSpPr txBox="1">
                <a:spLocks noChangeArrowheads="1"/>
              </p:cNvSpPr>
              <p:nvPr/>
            </p:nvSpPr>
            <p:spPr bwMode="auto">
              <a:xfrm>
                <a:off x="14268844" y="1272186"/>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4" name="TextBox 116"/>
              <p:cNvSpPr txBox="1">
                <a:spLocks noChangeArrowheads="1"/>
              </p:cNvSpPr>
              <p:nvPr/>
            </p:nvSpPr>
            <p:spPr bwMode="auto">
              <a:xfrm>
                <a:off x="14909156" y="1508030"/>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5" name="TextBox 116"/>
              <p:cNvSpPr txBox="1">
                <a:spLocks noChangeArrowheads="1"/>
              </p:cNvSpPr>
              <p:nvPr/>
            </p:nvSpPr>
            <p:spPr bwMode="auto">
              <a:xfrm>
                <a:off x="15549468" y="1549173"/>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6" name="TextBox 78"/>
              <p:cNvSpPr txBox="1">
                <a:spLocks noChangeArrowheads="1"/>
              </p:cNvSpPr>
              <p:nvPr/>
            </p:nvSpPr>
            <p:spPr bwMode="auto">
              <a:xfrm>
                <a:off x="10853779" y="1197216"/>
                <a:ext cx="190209" cy="1846405"/>
              </a:xfrm>
              <a:prstGeom prst="rect">
                <a:avLst/>
              </a:prstGeom>
              <a:noFill/>
              <a:ln w="9525">
                <a:noFill/>
                <a:miter lim="800000"/>
                <a:headEnd/>
                <a:tailEnd/>
              </a:ln>
            </p:spPr>
            <p:txBody>
              <a:bodyPr vert="vert270" wrap="square" lIns="0" tIns="0" rIns="0" bIns="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Đáy</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FEV</a:t>
                </a:r>
                <a:r>
                  <a:rPr kumimoji="0" lang="en-GB" sz="1100" b="1" i="0" u="none" strike="noStrike" kern="0" cap="none" spc="0" normalizeH="0" baseline="-25000" noProof="0" dirty="0">
                    <a:ln>
                      <a:noFill/>
                    </a:ln>
                    <a:solidFill>
                      <a:srgbClr val="006068"/>
                    </a:solidFill>
                    <a:effectLst/>
                    <a:uLnTx/>
                    <a:uFillTx/>
                    <a:latin typeface="Arial"/>
                    <a:ea typeface="Tahoma" panose="020B0604030504040204" pitchFamily="34" charset="0"/>
                    <a:cs typeface="Tahoma" panose="020B0604030504040204" pitchFamily="34" charset="0"/>
                  </a:rPr>
                  <a:t>1</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mL</a:t>
                </a:r>
              </a:p>
            </p:txBody>
          </p:sp>
          <p:sp>
            <p:nvSpPr>
              <p:cNvPr id="227" name="TextBox 116"/>
              <p:cNvSpPr txBox="1">
                <a:spLocks noChangeArrowheads="1"/>
              </p:cNvSpPr>
              <p:nvPr/>
            </p:nvSpPr>
            <p:spPr bwMode="auto">
              <a:xfrm>
                <a:off x="11707596" y="2308241"/>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8" name="TextBox 116"/>
              <p:cNvSpPr txBox="1">
                <a:spLocks noChangeArrowheads="1"/>
              </p:cNvSpPr>
              <p:nvPr/>
            </p:nvSpPr>
            <p:spPr bwMode="auto">
              <a:xfrm>
                <a:off x="12347908" y="2024190"/>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9" name="TextBox 116"/>
              <p:cNvSpPr txBox="1">
                <a:spLocks noChangeArrowheads="1"/>
              </p:cNvSpPr>
              <p:nvPr/>
            </p:nvSpPr>
            <p:spPr bwMode="auto">
              <a:xfrm>
                <a:off x="12988220" y="1926257"/>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0" name="TextBox 116"/>
              <p:cNvSpPr txBox="1">
                <a:spLocks noChangeArrowheads="1"/>
              </p:cNvSpPr>
              <p:nvPr/>
            </p:nvSpPr>
            <p:spPr bwMode="auto">
              <a:xfrm>
                <a:off x="13628532" y="2184582"/>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1" name="TextBox 116"/>
              <p:cNvSpPr txBox="1">
                <a:spLocks noChangeArrowheads="1"/>
              </p:cNvSpPr>
              <p:nvPr/>
            </p:nvSpPr>
            <p:spPr bwMode="auto">
              <a:xfrm>
                <a:off x="14268844" y="2090132"/>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2" name="TextBox 116"/>
              <p:cNvSpPr txBox="1">
                <a:spLocks noChangeArrowheads="1"/>
              </p:cNvSpPr>
              <p:nvPr/>
            </p:nvSpPr>
            <p:spPr bwMode="auto">
              <a:xfrm>
                <a:off x="14909156" y="2044043"/>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3" name="TextBox 116"/>
              <p:cNvSpPr txBox="1">
                <a:spLocks noChangeArrowheads="1"/>
              </p:cNvSpPr>
              <p:nvPr/>
            </p:nvSpPr>
            <p:spPr bwMode="auto">
              <a:xfrm>
                <a:off x="15549468" y="1914944"/>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87" name="Group 286"/>
            <p:cNvGrpSpPr/>
            <p:nvPr/>
          </p:nvGrpSpPr>
          <p:grpSpPr>
            <a:xfrm>
              <a:off x="1333051" y="3067531"/>
              <a:ext cx="3212449" cy="2266081"/>
              <a:chOff x="5544612" y="538323"/>
              <a:chExt cx="5135562" cy="2757904"/>
            </a:xfrm>
          </p:grpSpPr>
          <p:sp>
            <p:nvSpPr>
              <p:cNvPr id="288" name="TextBox 287"/>
              <p:cNvSpPr txBox="1"/>
              <p:nvPr/>
            </p:nvSpPr>
            <p:spPr>
              <a:xfrm>
                <a:off x="6390972" y="595448"/>
                <a:ext cx="3651626" cy="253916"/>
              </a:xfrm>
              <a:prstGeom prst="rect">
                <a:avLst/>
              </a:prstGeom>
              <a:noFill/>
            </p:spPr>
            <p:txBody>
              <a:bodyPr wrap="square" rtlCol="0">
                <a:noAutofit/>
              </a:bodyPr>
              <a:lstStyle>
                <a:defPPr>
                  <a:defRPr lang="en-US"/>
                </a:defPPr>
                <a:lvl1pPr>
                  <a:defRPr sz="1050" b="1">
                    <a:solidFill>
                      <a:schemeClr val="accent4"/>
                    </a:solidFill>
                    <a:latin typeface="Century Gothic"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Đỉnh</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FEV</a:t>
                </a:r>
                <a:r>
                  <a:rPr kumimoji="0" lang="en-GB" sz="1200" b="1" i="0" u="none" strike="noStrike" kern="0" cap="none" spc="0" normalizeH="0" baseline="-25000" noProof="0" dirty="0">
                    <a:ln>
                      <a:noFill/>
                    </a:ln>
                    <a:solidFill>
                      <a:srgbClr val="006068"/>
                    </a:solidFill>
                    <a:effectLst/>
                    <a:uLnTx/>
                    <a:uFillTx/>
                    <a:latin typeface="Arial"/>
                    <a:ea typeface="Tahoma" panose="020B0604030504040204" pitchFamily="34" charset="0"/>
                    <a:cs typeface="Tahoma" panose="020B0604030504040204" pitchFamily="34" charset="0"/>
                  </a:rPr>
                  <a:t>1</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0–3 </a:t>
                </a: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giờ</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tuần</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24</a:t>
                </a:r>
              </a:p>
            </p:txBody>
          </p:sp>
          <p:sp>
            <p:nvSpPr>
              <p:cNvPr id="289" name="Freeform 288"/>
              <p:cNvSpPr/>
              <p:nvPr/>
            </p:nvSpPr>
            <p:spPr>
              <a:xfrm>
                <a:off x="6301932" y="1852595"/>
                <a:ext cx="4075708" cy="710444"/>
              </a:xfrm>
              <a:custGeom>
                <a:avLst/>
                <a:gdLst>
                  <a:gd name="connsiteX0" fmla="*/ 0 w 4075708"/>
                  <a:gd name="connsiteY0" fmla="*/ 710444 h 710444"/>
                  <a:gd name="connsiteX1" fmla="*/ 690049 w 4075708"/>
                  <a:gd name="connsiteY1" fmla="*/ 193757 h 710444"/>
                  <a:gd name="connsiteX2" fmla="*/ 1359702 w 4075708"/>
                  <a:gd name="connsiteY2" fmla="*/ 108776 h 710444"/>
                  <a:gd name="connsiteX3" fmla="*/ 2712606 w 4075708"/>
                  <a:gd name="connsiteY3" fmla="*/ 64586 h 710444"/>
                  <a:gd name="connsiteX4" fmla="*/ 4075708 w 4075708"/>
                  <a:gd name="connsiteY4" fmla="*/ 0 h 71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708" h="710444">
                    <a:moveTo>
                      <a:pt x="0" y="710444"/>
                    </a:moveTo>
                    <a:lnTo>
                      <a:pt x="690049" y="193757"/>
                    </a:lnTo>
                    <a:lnTo>
                      <a:pt x="1359702" y="108776"/>
                    </a:lnTo>
                    <a:lnTo>
                      <a:pt x="2712606" y="64586"/>
                    </a:lnTo>
                    <a:lnTo>
                      <a:pt x="4075708" y="0"/>
                    </a:lnTo>
                  </a:path>
                </a:pathLst>
              </a:custGeom>
              <a:noFill/>
              <a:ln w="28575" cap="flat" cmpd="sng" algn="ctr">
                <a:solidFill>
                  <a:srgbClr val="E46C0A"/>
                </a:solidFill>
                <a:prstDash val="sysDot"/>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0" name="Freeform 289"/>
              <p:cNvSpPr/>
              <p:nvPr/>
            </p:nvSpPr>
            <p:spPr>
              <a:xfrm>
                <a:off x="6301932" y="1590852"/>
                <a:ext cx="4075708" cy="907602"/>
              </a:xfrm>
              <a:custGeom>
                <a:avLst/>
                <a:gdLst>
                  <a:gd name="connsiteX0" fmla="*/ 0 w 4075708"/>
                  <a:gd name="connsiteY0" fmla="*/ 907602 h 907602"/>
                  <a:gd name="connsiteX1" fmla="*/ 686649 w 4075708"/>
                  <a:gd name="connsiteY1" fmla="*/ 244747 h 907602"/>
                  <a:gd name="connsiteX2" fmla="*/ 1359702 w 4075708"/>
                  <a:gd name="connsiteY2" fmla="*/ 44190 h 907602"/>
                  <a:gd name="connsiteX3" fmla="*/ 2719405 w 4075708"/>
                  <a:gd name="connsiteY3" fmla="*/ 10198 h 907602"/>
                  <a:gd name="connsiteX4" fmla="*/ 4075708 w 4075708"/>
                  <a:gd name="connsiteY4" fmla="*/ 0 h 907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708" h="907602">
                    <a:moveTo>
                      <a:pt x="0" y="907602"/>
                    </a:moveTo>
                    <a:lnTo>
                      <a:pt x="686649" y="244747"/>
                    </a:lnTo>
                    <a:lnTo>
                      <a:pt x="1359702" y="44190"/>
                    </a:lnTo>
                    <a:lnTo>
                      <a:pt x="2719405" y="10198"/>
                    </a:lnTo>
                    <a:lnTo>
                      <a:pt x="4075708" y="0"/>
                    </a:lnTo>
                  </a:path>
                </a:pathLst>
              </a:custGeom>
              <a:noFill/>
              <a:ln w="28575" cap="flat" cmpd="sng" algn="ctr">
                <a:solidFill>
                  <a:srgbClr val="E46C0A"/>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1" name="Freeform 290"/>
              <p:cNvSpPr/>
              <p:nvPr/>
            </p:nvSpPr>
            <p:spPr>
              <a:xfrm>
                <a:off x="6299477" y="1181646"/>
                <a:ext cx="4082049" cy="880339"/>
              </a:xfrm>
              <a:custGeom>
                <a:avLst/>
                <a:gdLst>
                  <a:gd name="connsiteX0" fmla="*/ 0 w 4082049"/>
                  <a:gd name="connsiteY0" fmla="*/ 880339 h 880339"/>
                  <a:gd name="connsiteX1" fmla="*/ 694315 w 4082049"/>
                  <a:gd name="connsiteY1" fmla="*/ 285586 h 880339"/>
                  <a:gd name="connsiteX2" fmla="*/ 1362430 w 4082049"/>
                  <a:gd name="connsiteY2" fmla="*/ 151963 h 880339"/>
                  <a:gd name="connsiteX3" fmla="*/ 2719620 w 4082049"/>
                  <a:gd name="connsiteY3" fmla="*/ 70741 h 880339"/>
                  <a:gd name="connsiteX4" fmla="*/ 4082049 w 4082049"/>
                  <a:gd name="connsiteY4" fmla="*/ 0 h 880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049" h="880339">
                    <a:moveTo>
                      <a:pt x="0" y="880339"/>
                    </a:moveTo>
                    <a:lnTo>
                      <a:pt x="694315" y="285586"/>
                    </a:lnTo>
                    <a:lnTo>
                      <a:pt x="1362430" y="151963"/>
                    </a:lnTo>
                    <a:lnTo>
                      <a:pt x="2719620" y="70741"/>
                    </a:lnTo>
                    <a:lnTo>
                      <a:pt x="4082049" y="0"/>
                    </a:lnTo>
                  </a:path>
                </a:pathLst>
              </a:custGeom>
              <a:noFill/>
              <a:ln w="28575" cap="flat" cmpd="sng" algn="ctr">
                <a:solidFill>
                  <a:srgbClr val="BACDD6">
                    <a:lumMod val="75000"/>
                  </a:srgbClr>
                </a:solidFill>
                <a:prstDash val="sysDot"/>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2" name="Freeform 291"/>
              <p:cNvSpPr/>
              <p:nvPr/>
            </p:nvSpPr>
            <p:spPr>
              <a:xfrm>
                <a:off x="6304717" y="1103044"/>
                <a:ext cx="4068949" cy="998242"/>
              </a:xfrm>
              <a:custGeom>
                <a:avLst/>
                <a:gdLst>
                  <a:gd name="connsiteX0" fmla="*/ 0 w 4068949"/>
                  <a:gd name="connsiteY0" fmla="*/ 998242 h 998242"/>
                  <a:gd name="connsiteX1" fmla="*/ 689075 w 4068949"/>
                  <a:gd name="connsiteY1" fmla="*/ 429690 h 998242"/>
                  <a:gd name="connsiteX2" fmla="*/ 1357190 w 4068949"/>
                  <a:gd name="connsiteY2" fmla="*/ 193884 h 998242"/>
                  <a:gd name="connsiteX3" fmla="*/ 2714380 w 4068949"/>
                  <a:gd name="connsiteY3" fmla="*/ 78602 h 998242"/>
                  <a:gd name="connsiteX4" fmla="*/ 4068949 w 4068949"/>
                  <a:gd name="connsiteY4" fmla="*/ 0 h 99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49" h="998242">
                    <a:moveTo>
                      <a:pt x="0" y="998242"/>
                    </a:moveTo>
                    <a:lnTo>
                      <a:pt x="689075" y="429690"/>
                    </a:lnTo>
                    <a:lnTo>
                      <a:pt x="1357190" y="193884"/>
                    </a:lnTo>
                    <a:lnTo>
                      <a:pt x="2714380" y="78602"/>
                    </a:lnTo>
                    <a:lnTo>
                      <a:pt x="4068949" y="0"/>
                    </a:lnTo>
                  </a:path>
                </a:pathLst>
              </a:custGeom>
              <a:noFill/>
              <a:ln w="28575" cap="flat" cmpd="sng" algn="ctr">
                <a:solidFill>
                  <a:srgbClr val="BACDD6">
                    <a:lumMod val="75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93" name="Straight Connector 292"/>
              <p:cNvCxnSpPr/>
              <p:nvPr/>
            </p:nvCxnSpPr>
            <p:spPr>
              <a:xfrm>
                <a:off x="6230345" y="941731"/>
                <a:ext cx="0" cy="1804195"/>
              </a:xfrm>
              <a:prstGeom prst="line">
                <a:avLst/>
              </a:prstGeom>
              <a:noFill/>
              <a:ln w="9525" cap="flat" cmpd="sng" algn="ctr">
                <a:solidFill>
                  <a:srgbClr val="006068"/>
                </a:solidFill>
                <a:prstDash val="solid"/>
                <a:miter lim="800000"/>
              </a:ln>
              <a:effectLst/>
            </p:spPr>
          </p:cxnSp>
          <p:cxnSp>
            <p:nvCxnSpPr>
              <p:cNvPr id="294" name="Straight Connector 293"/>
              <p:cNvCxnSpPr/>
              <p:nvPr/>
            </p:nvCxnSpPr>
            <p:spPr>
              <a:xfrm>
                <a:off x="6184480" y="2745926"/>
                <a:ext cx="49096" cy="0"/>
              </a:xfrm>
              <a:prstGeom prst="line">
                <a:avLst/>
              </a:prstGeom>
              <a:noFill/>
              <a:ln w="9525" cap="flat" cmpd="sng" algn="ctr">
                <a:solidFill>
                  <a:srgbClr val="006068"/>
                </a:solidFill>
                <a:prstDash val="solid"/>
                <a:miter lim="800000"/>
              </a:ln>
              <a:effectLst/>
            </p:spPr>
          </p:cxnSp>
          <p:cxnSp>
            <p:nvCxnSpPr>
              <p:cNvPr id="295" name="Straight Connector 294"/>
              <p:cNvCxnSpPr/>
              <p:nvPr/>
            </p:nvCxnSpPr>
            <p:spPr>
              <a:xfrm>
                <a:off x="6184480" y="2520445"/>
                <a:ext cx="49096" cy="0"/>
              </a:xfrm>
              <a:prstGeom prst="line">
                <a:avLst/>
              </a:prstGeom>
              <a:noFill/>
              <a:ln w="9525" cap="flat" cmpd="sng" algn="ctr">
                <a:solidFill>
                  <a:srgbClr val="006068"/>
                </a:solidFill>
                <a:prstDash val="solid"/>
                <a:miter lim="800000"/>
              </a:ln>
              <a:effectLst/>
            </p:spPr>
          </p:cxnSp>
          <p:cxnSp>
            <p:nvCxnSpPr>
              <p:cNvPr id="296" name="Straight Connector 295"/>
              <p:cNvCxnSpPr/>
              <p:nvPr/>
            </p:nvCxnSpPr>
            <p:spPr>
              <a:xfrm>
                <a:off x="6184480" y="2294959"/>
                <a:ext cx="49096" cy="0"/>
              </a:xfrm>
              <a:prstGeom prst="line">
                <a:avLst/>
              </a:prstGeom>
              <a:noFill/>
              <a:ln w="9525" cap="flat" cmpd="sng" algn="ctr">
                <a:solidFill>
                  <a:srgbClr val="006068"/>
                </a:solidFill>
                <a:prstDash val="solid"/>
                <a:miter lim="800000"/>
              </a:ln>
              <a:effectLst/>
            </p:spPr>
          </p:cxnSp>
          <p:cxnSp>
            <p:nvCxnSpPr>
              <p:cNvPr id="297" name="Straight Connector 296"/>
              <p:cNvCxnSpPr/>
              <p:nvPr/>
            </p:nvCxnSpPr>
            <p:spPr>
              <a:xfrm>
                <a:off x="6184480" y="2069473"/>
                <a:ext cx="49096" cy="0"/>
              </a:xfrm>
              <a:prstGeom prst="line">
                <a:avLst/>
              </a:prstGeom>
              <a:noFill/>
              <a:ln w="9525" cap="flat" cmpd="sng" algn="ctr">
                <a:solidFill>
                  <a:srgbClr val="006068"/>
                </a:solidFill>
                <a:prstDash val="solid"/>
                <a:miter lim="800000"/>
              </a:ln>
              <a:effectLst/>
            </p:spPr>
          </p:cxnSp>
          <p:cxnSp>
            <p:nvCxnSpPr>
              <p:cNvPr id="298" name="Straight Connector 297"/>
              <p:cNvCxnSpPr/>
              <p:nvPr/>
            </p:nvCxnSpPr>
            <p:spPr>
              <a:xfrm>
                <a:off x="6184480" y="1843986"/>
                <a:ext cx="49096" cy="0"/>
              </a:xfrm>
              <a:prstGeom prst="line">
                <a:avLst/>
              </a:prstGeom>
              <a:noFill/>
              <a:ln w="9525" cap="flat" cmpd="sng" algn="ctr">
                <a:solidFill>
                  <a:srgbClr val="006068"/>
                </a:solidFill>
                <a:prstDash val="solid"/>
                <a:miter lim="800000"/>
              </a:ln>
              <a:effectLst/>
            </p:spPr>
          </p:cxnSp>
          <p:cxnSp>
            <p:nvCxnSpPr>
              <p:cNvPr id="299" name="Straight Connector 298"/>
              <p:cNvCxnSpPr/>
              <p:nvPr/>
            </p:nvCxnSpPr>
            <p:spPr>
              <a:xfrm>
                <a:off x="6184480" y="1618500"/>
                <a:ext cx="49096" cy="0"/>
              </a:xfrm>
              <a:prstGeom prst="line">
                <a:avLst/>
              </a:prstGeom>
              <a:noFill/>
              <a:ln w="9525" cap="flat" cmpd="sng" algn="ctr">
                <a:solidFill>
                  <a:srgbClr val="006068"/>
                </a:solidFill>
                <a:prstDash val="solid"/>
                <a:miter lim="800000"/>
              </a:ln>
              <a:effectLst/>
            </p:spPr>
          </p:cxnSp>
          <p:cxnSp>
            <p:nvCxnSpPr>
              <p:cNvPr id="300" name="Straight Connector 299"/>
              <p:cNvCxnSpPr/>
              <p:nvPr/>
            </p:nvCxnSpPr>
            <p:spPr>
              <a:xfrm>
                <a:off x="6184480" y="1393013"/>
                <a:ext cx="49096" cy="0"/>
              </a:xfrm>
              <a:prstGeom prst="line">
                <a:avLst/>
              </a:prstGeom>
              <a:noFill/>
              <a:ln w="9525" cap="flat" cmpd="sng" algn="ctr">
                <a:solidFill>
                  <a:srgbClr val="006068"/>
                </a:solidFill>
                <a:prstDash val="solid"/>
                <a:miter lim="800000"/>
              </a:ln>
              <a:effectLst/>
            </p:spPr>
          </p:cxnSp>
          <p:cxnSp>
            <p:nvCxnSpPr>
              <p:cNvPr id="301" name="Straight Connector 300"/>
              <p:cNvCxnSpPr/>
              <p:nvPr/>
            </p:nvCxnSpPr>
            <p:spPr>
              <a:xfrm>
                <a:off x="6184480" y="1167527"/>
                <a:ext cx="49096" cy="0"/>
              </a:xfrm>
              <a:prstGeom prst="line">
                <a:avLst/>
              </a:prstGeom>
              <a:noFill/>
              <a:ln w="9525" cap="flat" cmpd="sng" algn="ctr">
                <a:solidFill>
                  <a:srgbClr val="006068"/>
                </a:solidFill>
                <a:prstDash val="solid"/>
                <a:miter lim="800000"/>
              </a:ln>
              <a:effectLst/>
            </p:spPr>
          </p:cxnSp>
          <p:cxnSp>
            <p:nvCxnSpPr>
              <p:cNvPr id="302" name="Straight Connector 301"/>
              <p:cNvCxnSpPr/>
              <p:nvPr/>
            </p:nvCxnSpPr>
            <p:spPr>
              <a:xfrm>
                <a:off x="6184480" y="942041"/>
                <a:ext cx="49096" cy="0"/>
              </a:xfrm>
              <a:prstGeom prst="line">
                <a:avLst/>
              </a:prstGeom>
              <a:noFill/>
              <a:ln w="9525" cap="flat" cmpd="sng" algn="ctr">
                <a:solidFill>
                  <a:srgbClr val="006068"/>
                </a:solidFill>
                <a:prstDash val="solid"/>
                <a:miter lim="800000"/>
              </a:ln>
              <a:effectLst/>
            </p:spPr>
          </p:cxnSp>
          <p:cxnSp>
            <p:nvCxnSpPr>
              <p:cNvPr id="303" name="Straight Connector 302"/>
              <p:cNvCxnSpPr/>
              <p:nvPr/>
            </p:nvCxnSpPr>
            <p:spPr>
              <a:xfrm>
                <a:off x="6291354" y="2745926"/>
                <a:ext cx="0" cy="47176"/>
              </a:xfrm>
              <a:prstGeom prst="line">
                <a:avLst/>
              </a:prstGeom>
              <a:noFill/>
              <a:ln w="9525" cap="flat" cmpd="sng" algn="ctr">
                <a:solidFill>
                  <a:srgbClr val="006068"/>
                </a:solidFill>
                <a:prstDash val="solid"/>
                <a:miter lim="800000"/>
              </a:ln>
              <a:effectLst/>
            </p:spPr>
          </p:cxnSp>
          <p:cxnSp>
            <p:nvCxnSpPr>
              <p:cNvPr id="304" name="Straight Connector 303"/>
              <p:cNvCxnSpPr/>
              <p:nvPr/>
            </p:nvCxnSpPr>
            <p:spPr>
              <a:xfrm>
                <a:off x="6970792" y="2745926"/>
                <a:ext cx="0" cy="47176"/>
              </a:xfrm>
              <a:prstGeom prst="line">
                <a:avLst/>
              </a:prstGeom>
              <a:noFill/>
              <a:ln w="9525" cap="flat" cmpd="sng" algn="ctr">
                <a:solidFill>
                  <a:srgbClr val="006068"/>
                </a:solidFill>
                <a:prstDash val="solid"/>
                <a:miter lim="800000"/>
              </a:ln>
              <a:effectLst/>
            </p:spPr>
          </p:cxnSp>
          <p:cxnSp>
            <p:nvCxnSpPr>
              <p:cNvPr id="305" name="Straight Connector 304"/>
              <p:cNvCxnSpPr/>
              <p:nvPr/>
            </p:nvCxnSpPr>
            <p:spPr>
              <a:xfrm>
                <a:off x="7650522" y="2745926"/>
                <a:ext cx="0" cy="47176"/>
              </a:xfrm>
              <a:prstGeom prst="line">
                <a:avLst/>
              </a:prstGeom>
              <a:noFill/>
              <a:ln w="9525" cap="flat" cmpd="sng" algn="ctr">
                <a:solidFill>
                  <a:srgbClr val="006068"/>
                </a:solidFill>
                <a:prstDash val="solid"/>
                <a:miter lim="800000"/>
              </a:ln>
              <a:effectLst/>
            </p:spPr>
          </p:cxnSp>
          <p:cxnSp>
            <p:nvCxnSpPr>
              <p:cNvPr id="306" name="Straight Connector 305"/>
              <p:cNvCxnSpPr/>
              <p:nvPr/>
            </p:nvCxnSpPr>
            <p:spPr>
              <a:xfrm>
                <a:off x="9011841" y="2745926"/>
                <a:ext cx="0" cy="47176"/>
              </a:xfrm>
              <a:prstGeom prst="line">
                <a:avLst/>
              </a:prstGeom>
              <a:noFill/>
              <a:ln w="9525" cap="flat" cmpd="sng" algn="ctr">
                <a:solidFill>
                  <a:srgbClr val="006068"/>
                </a:solidFill>
                <a:prstDash val="solid"/>
                <a:miter lim="800000"/>
              </a:ln>
              <a:effectLst/>
            </p:spPr>
          </p:cxnSp>
          <p:cxnSp>
            <p:nvCxnSpPr>
              <p:cNvPr id="307" name="Straight Connector 306"/>
              <p:cNvCxnSpPr/>
              <p:nvPr/>
            </p:nvCxnSpPr>
            <p:spPr>
              <a:xfrm>
                <a:off x="10370139" y="2745926"/>
                <a:ext cx="0" cy="47176"/>
              </a:xfrm>
              <a:prstGeom prst="line">
                <a:avLst/>
              </a:prstGeom>
              <a:noFill/>
              <a:ln w="9525" cap="flat" cmpd="sng" algn="ctr">
                <a:solidFill>
                  <a:srgbClr val="006068"/>
                </a:solidFill>
                <a:prstDash val="solid"/>
                <a:miter lim="800000"/>
              </a:ln>
              <a:effectLst/>
            </p:spPr>
          </p:cxnSp>
          <p:cxnSp>
            <p:nvCxnSpPr>
              <p:cNvPr id="308" name="Straight Connector 307"/>
              <p:cNvCxnSpPr/>
              <p:nvPr/>
            </p:nvCxnSpPr>
            <p:spPr>
              <a:xfrm>
                <a:off x="6232142" y="2745926"/>
                <a:ext cx="4221100" cy="0"/>
              </a:xfrm>
              <a:prstGeom prst="line">
                <a:avLst/>
              </a:prstGeom>
              <a:noFill/>
              <a:ln w="9525" cap="flat" cmpd="sng" algn="ctr">
                <a:solidFill>
                  <a:srgbClr val="006068"/>
                </a:solidFill>
                <a:prstDash val="solid"/>
                <a:miter lim="800000"/>
              </a:ln>
              <a:effectLst/>
            </p:spPr>
          </p:cxnSp>
          <p:grpSp>
            <p:nvGrpSpPr>
              <p:cNvPr id="309" name="Group 308"/>
              <p:cNvGrpSpPr/>
              <p:nvPr/>
            </p:nvGrpSpPr>
            <p:grpSpPr>
              <a:xfrm>
                <a:off x="6267543" y="2858007"/>
                <a:ext cx="4186770" cy="96755"/>
                <a:chOff x="6098436" y="2833516"/>
                <a:chExt cx="4186770" cy="73834"/>
              </a:xfrm>
            </p:grpSpPr>
            <p:sp>
              <p:nvSpPr>
                <p:cNvPr id="418" name="Rectangle 109"/>
                <p:cNvSpPr>
                  <a:spLocks noChangeArrowheads="1"/>
                </p:cNvSpPr>
                <p:nvPr/>
              </p:nvSpPr>
              <p:spPr bwMode="auto">
                <a:xfrm>
                  <a:off x="6098436" y="2833516"/>
                  <a:ext cx="66685" cy="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9" name="Rectangle 110"/>
                <p:cNvSpPr>
                  <a:spLocks noChangeArrowheads="1"/>
                </p:cNvSpPr>
                <p:nvPr/>
              </p:nvSpPr>
              <p:spPr bwMode="auto">
                <a:xfrm>
                  <a:off x="6722441" y="2833516"/>
                  <a:ext cx="166712" cy="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0.5</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0" name="Rectangle 111"/>
                <p:cNvSpPr>
                  <a:spLocks noChangeArrowheads="1"/>
                </p:cNvSpPr>
                <p:nvPr/>
              </p:nvSpPr>
              <p:spPr bwMode="auto">
                <a:xfrm>
                  <a:off x="7406038" y="2833516"/>
                  <a:ext cx="166712" cy="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1" name="Rectangle 113"/>
                <p:cNvSpPr>
                  <a:spLocks noChangeArrowheads="1"/>
                </p:cNvSpPr>
                <p:nvPr/>
              </p:nvSpPr>
              <p:spPr bwMode="auto">
                <a:xfrm>
                  <a:off x="8762020" y="2833516"/>
                  <a:ext cx="166712" cy="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2" name="Rectangle 115"/>
                <p:cNvSpPr>
                  <a:spLocks noChangeArrowheads="1"/>
                </p:cNvSpPr>
                <p:nvPr/>
              </p:nvSpPr>
              <p:spPr bwMode="auto">
                <a:xfrm>
                  <a:off x="10118494" y="2833516"/>
                  <a:ext cx="166712" cy="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en-US" sz="1800"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10" name="Rectangle 98"/>
              <p:cNvSpPr>
                <a:spLocks noChangeArrowheads="1"/>
              </p:cNvSpPr>
              <p:nvPr/>
            </p:nvSpPr>
            <p:spPr bwMode="auto">
              <a:xfrm>
                <a:off x="6071429" y="2658021"/>
                <a:ext cx="66685"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1" name="Rectangle 99"/>
              <p:cNvSpPr>
                <a:spLocks noChangeArrowheads="1"/>
              </p:cNvSpPr>
              <p:nvPr/>
            </p:nvSpPr>
            <p:spPr bwMode="auto">
              <a:xfrm>
                <a:off x="6004743" y="2434698"/>
                <a:ext cx="133369"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2" name="Rectangle 100"/>
              <p:cNvSpPr>
                <a:spLocks noChangeArrowheads="1"/>
              </p:cNvSpPr>
              <p:nvPr/>
            </p:nvSpPr>
            <p:spPr bwMode="auto">
              <a:xfrm>
                <a:off x="5938059" y="2211378"/>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100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3" name="Rectangle 101"/>
              <p:cNvSpPr>
                <a:spLocks noChangeArrowheads="1"/>
              </p:cNvSpPr>
              <p:nvPr/>
            </p:nvSpPr>
            <p:spPr bwMode="auto">
              <a:xfrm>
                <a:off x="5938059" y="1988058"/>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150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4" name="Rectangle 102"/>
              <p:cNvSpPr>
                <a:spLocks noChangeArrowheads="1"/>
              </p:cNvSpPr>
              <p:nvPr/>
            </p:nvSpPr>
            <p:spPr bwMode="auto">
              <a:xfrm>
                <a:off x="5938059" y="1764736"/>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200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5" name="Rectangle 103"/>
              <p:cNvSpPr>
                <a:spLocks noChangeArrowheads="1"/>
              </p:cNvSpPr>
              <p:nvPr/>
            </p:nvSpPr>
            <p:spPr bwMode="auto">
              <a:xfrm>
                <a:off x="5938059" y="1541417"/>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250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6" name="Rectangle 104"/>
              <p:cNvSpPr>
                <a:spLocks noChangeArrowheads="1"/>
              </p:cNvSpPr>
              <p:nvPr/>
            </p:nvSpPr>
            <p:spPr bwMode="auto">
              <a:xfrm>
                <a:off x="5938059" y="1318096"/>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300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7" name="Rectangle 105"/>
              <p:cNvSpPr>
                <a:spLocks noChangeArrowheads="1"/>
              </p:cNvSpPr>
              <p:nvPr/>
            </p:nvSpPr>
            <p:spPr bwMode="auto">
              <a:xfrm>
                <a:off x="5938059" y="1094777"/>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350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8" name="Rectangle 106"/>
              <p:cNvSpPr>
                <a:spLocks noChangeArrowheads="1"/>
              </p:cNvSpPr>
              <p:nvPr/>
            </p:nvSpPr>
            <p:spPr bwMode="auto">
              <a:xfrm>
                <a:off x="5938059" y="871456"/>
                <a:ext cx="200054" cy="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400</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9" name="TextBox 318"/>
              <p:cNvSpPr txBox="1"/>
              <p:nvPr/>
            </p:nvSpPr>
            <p:spPr>
              <a:xfrm>
                <a:off x="6837778" y="3038213"/>
                <a:ext cx="3311160" cy="258014"/>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Thời</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gian</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sau</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khi</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dùng</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2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thuốc</a:t>
                </a:r>
                <a:r>
                  <a:rPr kumimoji="0" lang="en-GB" sz="12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(h)</a:t>
                </a:r>
              </a:p>
            </p:txBody>
          </p:sp>
          <p:cxnSp>
            <p:nvCxnSpPr>
              <p:cNvPr id="320" name="Straight Connector 319"/>
              <p:cNvCxnSpPr/>
              <p:nvPr/>
            </p:nvCxnSpPr>
            <p:spPr>
              <a:xfrm>
                <a:off x="6232142" y="2745926"/>
                <a:ext cx="0" cy="47176"/>
              </a:xfrm>
              <a:prstGeom prst="line">
                <a:avLst/>
              </a:prstGeom>
              <a:noFill/>
              <a:ln w="9525" cap="flat" cmpd="sng" algn="ctr">
                <a:solidFill>
                  <a:srgbClr val="006068"/>
                </a:solidFill>
                <a:prstDash val="solid"/>
                <a:miter lim="800000"/>
              </a:ln>
              <a:effectLst/>
            </p:spPr>
          </p:cxnSp>
          <p:sp>
            <p:nvSpPr>
              <p:cNvPr id="321" name="TextBox 320"/>
              <p:cNvSpPr txBox="1"/>
              <p:nvPr/>
            </p:nvSpPr>
            <p:spPr>
              <a:xfrm>
                <a:off x="10254176" y="753368"/>
                <a:ext cx="359313"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22" name="TextBox 321"/>
              <p:cNvSpPr txBox="1"/>
              <p:nvPr/>
            </p:nvSpPr>
            <p:spPr>
              <a:xfrm>
                <a:off x="8901951" y="828737"/>
                <a:ext cx="359313"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23" name="TextBox 322"/>
              <p:cNvSpPr txBox="1"/>
              <p:nvPr/>
            </p:nvSpPr>
            <p:spPr>
              <a:xfrm>
                <a:off x="7542722" y="958730"/>
                <a:ext cx="292629"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24" name="TextBox 323"/>
              <p:cNvSpPr txBox="1"/>
              <p:nvPr/>
            </p:nvSpPr>
            <p:spPr>
              <a:xfrm>
                <a:off x="6869628" y="1183286"/>
                <a:ext cx="292629"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25" name="TextBox 324"/>
              <p:cNvSpPr txBox="1"/>
              <p:nvPr/>
            </p:nvSpPr>
            <p:spPr>
              <a:xfrm>
                <a:off x="6174300" y="1786289"/>
                <a:ext cx="359313"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cxnSp>
            <p:nvCxnSpPr>
              <p:cNvPr id="326" name="Straight Connector 325"/>
              <p:cNvCxnSpPr/>
              <p:nvPr/>
            </p:nvCxnSpPr>
            <p:spPr bwMode="auto">
              <a:xfrm>
                <a:off x="10373107" y="1463942"/>
                <a:ext cx="0" cy="239358"/>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27" name="Straight Connector 326"/>
              <p:cNvCxnSpPr/>
              <p:nvPr/>
            </p:nvCxnSpPr>
            <p:spPr bwMode="auto">
              <a:xfrm>
                <a:off x="9016357" y="1483305"/>
                <a:ext cx="0" cy="239358"/>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28" name="Straight Connector 327"/>
              <p:cNvCxnSpPr/>
              <p:nvPr/>
            </p:nvCxnSpPr>
            <p:spPr bwMode="auto">
              <a:xfrm>
                <a:off x="10373661" y="980943"/>
                <a:ext cx="0" cy="239358"/>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29" name="Straight Connector 328"/>
              <p:cNvCxnSpPr/>
              <p:nvPr/>
            </p:nvCxnSpPr>
            <p:spPr bwMode="auto">
              <a:xfrm>
                <a:off x="9015869" y="1058418"/>
                <a:ext cx="0" cy="239358"/>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0" name="Straight Connector 329"/>
              <p:cNvCxnSpPr/>
              <p:nvPr/>
            </p:nvCxnSpPr>
            <p:spPr bwMode="auto">
              <a:xfrm>
                <a:off x="7659356" y="1527742"/>
                <a:ext cx="0" cy="234362"/>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1" name="Straight Connector 330"/>
              <p:cNvCxnSpPr/>
              <p:nvPr/>
            </p:nvCxnSpPr>
            <p:spPr bwMode="auto">
              <a:xfrm>
                <a:off x="7661212" y="1178096"/>
                <a:ext cx="0" cy="230124"/>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2" name="Straight Connector 331"/>
              <p:cNvCxnSpPr/>
              <p:nvPr/>
            </p:nvCxnSpPr>
            <p:spPr bwMode="auto">
              <a:xfrm>
                <a:off x="6985912" y="1417455"/>
                <a:ext cx="0" cy="220572"/>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3" name="Straight Connector 332"/>
              <p:cNvCxnSpPr/>
              <p:nvPr/>
            </p:nvCxnSpPr>
            <p:spPr bwMode="auto">
              <a:xfrm>
                <a:off x="6985862" y="1727522"/>
                <a:ext cx="0" cy="220572"/>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4" name="Straight Connector 333"/>
              <p:cNvCxnSpPr/>
              <p:nvPr/>
            </p:nvCxnSpPr>
            <p:spPr bwMode="auto">
              <a:xfrm>
                <a:off x="6304868" y="1995062"/>
                <a:ext cx="0" cy="220572"/>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5" name="Straight Connector 334"/>
              <p:cNvCxnSpPr/>
              <p:nvPr/>
            </p:nvCxnSpPr>
            <p:spPr bwMode="auto">
              <a:xfrm>
                <a:off x="6306023" y="2391887"/>
                <a:ext cx="0" cy="220572"/>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6" name="Straight Connector 335"/>
              <p:cNvCxnSpPr/>
              <p:nvPr/>
            </p:nvCxnSpPr>
            <p:spPr bwMode="auto">
              <a:xfrm>
                <a:off x="6279787" y="2391887"/>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7" name="Straight Connector 336"/>
              <p:cNvCxnSpPr/>
              <p:nvPr/>
            </p:nvCxnSpPr>
            <p:spPr bwMode="auto">
              <a:xfrm>
                <a:off x="6279787" y="2612459"/>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8" name="Straight Connector 337"/>
              <p:cNvCxnSpPr/>
              <p:nvPr/>
            </p:nvCxnSpPr>
            <p:spPr bwMode="auto">
              <a:xfrm>
                <a:off x="6279787" y="2215634"/>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39" name="Straight Connector 338"/>
              <p:cNvCxnSpPr/>
              <p:nvPr/>
            </p:nvCxnSpPr>
            <p:spPr bwMode="auto">
              <a:xfrm>
                <a:off x="6279718" y="1995062"/>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0" name="Straight Connector 339"/>
              <p:cNvCxnSpPr/>
              <p:nvPr/>
            </p:nvCxnSpPr>
            <p:spPr bwMode="auto">
              <a:xfrm>
                <a:off x="6959895" y="1948094"/>
                <a:ext cx="50161" cy="0"/>
              </a:xfrm>
              <a:prstGeom prst="line">
                <a:avLst/>
              </a:prstGeom>
              <a:solidFill>
                <a:sysClr val="window" lastClr="FFFFFF"/>
              </a:solidFill>
              <a:ln w="9525" cap="flat" cmpd="sng" algn="ctr">
                <a:solidFill>
                  <a:sysClr val="windowText" lastClr="000000"/>
                </a:solidFill>
                <a:prstDash val="solid"/>
                <a:round/>
                <a:headEnd type="none" w="med" len="med"/>
                <a:tailEnd type="none" w="med" len="med"/>
              </a:ln>
              <a:effectLst/>
            </p:spPr>
          </p:cxnSp>
          <p:cxnSp>
            <p:nvCxnSpPr>
              <p:cNvPr id="341" name="Straight Connector 340"/>
              <p:cNvCxnSpPr/>
              <p:nvPr/>
            </p:nvCxnSpPr>
            <p:spPr bwMode="auto">
              <a:xfrm>
                <a:off x="6960781" y="1728313"/>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2" name="Straight Connector 341"/>
              <p:cNvCxnSpPr/>
              <p:nvPr/>
            </p:nvCxnSpPr>
            <p:spPr bwMode="auto">
              <a:xfrm>
                <a:off x="6960831" y="1638027"/>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3" name="Straight Connector 342"/>
              <p:cNvCxnSpPr/>
              <p:nvPr/>
            </p:nvCxnSpPr>
            <p:spPr bwMode="auto">
              <a:xfrm>
                <a:off x="6961660" y="1417455"/>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4" name="Straight Connector 343"/>
              <p:cNvCxnSpPr/>
              <p:nvPr/>
            </p:nvCxnSpPr>
            <p:spPr bwMode="auto">
              <a:xfrm>
                <a:off x="7634277" y="1761574"/>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5" name="Straight Connector 344"/>
              <p:cNvCxnSpPr/>
              <p:nvPr/>
            </p:nvCxnSpPr>
            <p:spPr bwMode="auto">
              <a:xfrm>
                <a:off x="7634277" y="1526704"/>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6" name="Straight Connector 345"/>
              <p:cNvCxnSpPr/>
              <p:nvPr/>
            </p:nvCxnSpPr>
            <p:spPr bwMode="auto">
              <a:xfrm>
                <a:off x="7632076" y="1408221"/>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7" name="Straight Connector 346"/>
              <p:cNvCxnSpPr/>
              <p:nvPr/>
            </p:nvCxnSpPr>
            <p:spPr bwMode="auto">
              <a:xfrm>
                <a:off x="7634734" y="1179898"/>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8" name="Straight Connector 347"/>
              <p:cNvCxnSpPr/>
              <p:nvPr/>
            </p:nvCxnSpPr>
            <p:spPr bwMode="auto">
              <a:xfrm>
                <a:off x="8991276" y="1483305"/>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49" name="Straight Connector 348"/>
              <p:cNvCxnSpPr/>
              <p:nvPr/>
            </p:nvCxnSpPr>
            <p:spPr bwMode="auto">
              <a:xfrm>
                <a:off x="8991276" y="1722664"/>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0" name="Straight Connector 349"/>
              <p:cNvCxnSpPr/>
              <p:nvPr/>
            </p:nvCxnSpPr>
            <p:spPr bwMode="auto">
              <a:xfrm>
                <a:off x="8990788" y="1295797"/>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1" name="Straight Connector 350"/>
              <p:cNvCxnSpPr/>
              <p:nvPr/>
            </p:nvCxnSpPr>
            <p:spPr bwMode="auto">
              <a:xfrm>
                <a:off x="8990788" y="1061249"/>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2" name="Straight Connector 351"/>
              <p:cNvCxnSpPr/>
              <p:nvPr/>
            </p:nvCxnSpPr>
            <p:spPr bwMode="auto">
              <a:xfrm>
                <a:off x="10348199" y="1704248"/>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3" name="Straight Connector 352"/>
              <p:cNvCxnSpPr/>
              <p:nvPr/>
            </p:nvCxnSpPr>
            <p:spPr bwMode="auto">
              <a:xfrm>
                <a:off x="10349182" y="1463942"/>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4" name="Straight Connector 353"/>
              <p:cNvCxnSpPr/>
              <p:nvPr/>
            </p:nvCxnSpPr>
            <p:spPr bwMode="auto">
              <a:xfrm>
                <a:off x="10348582" y="1217990"/>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5" name="Straight Connector 354"/>
              <p:cNvCxnSpPr/>
              <p:nvPr/>
            </p:nvCxnSpPr>
            <p:spPr bwMode="auto">
              <a:xfrm>
                <a:off x="10348580" y="982483"/>
                <a:ext cx="50161"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6" name="Straight Connector 355"/>
              <p:cNvCxnSpPr/>
              <p:nvPr/>
            </p:nvCxnSpPr>
            <p:spPr bwMode="auto">
              <a:xfrm>
                <a:off x="6306224" y="2464822"/>
                <a:ext cx="0" cy="199041"/>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7" name="Straight Connector 356"/>
              <p:cNvCxnSpPr/>
              <p:nvPr/>
            </p:nvCxnSpPr>
            <p:spPr bwMode="auto">
              <a:xfrm>
                <a:off x="6988670" y="1947314"/>
                <a:ext cx="0" cy="21052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8" name="Straight Connector 357"/>
              <p:cNvCxnSpPr/>
              <p:nvPr/>
            </p:nvCxnSpPr>
            <p:spPr bwMode="auto">
              <a:xfrm>
                <a:off x="7661801" y="1849170"/>
                <a:ext cx="0" cy="222834"/>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59" name="Straight Connector 358"/>
              <p:cNvCxnSpPr/>
              <p:nvPr/>
            </p:nvCxnSpPr>
            <p:spPr bwMode="auto">
              <a:xfrm>
                <a:off x="9016421" y="1812723"/>
                <a:ext cx="0" cy="214524"/>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0" name="Straight Connector 359"/>
              <p:cNvCxnSpPr/>
              <p:nvPr/>
            </p:nvCxnSpPr>
            <p:spPr bwMode="auto">
              <a:xfrm>
                <a:off x="10374741" y="1743643"/>
                <a:ext cx="0" cy="241786"/>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1" name="Straight Connector 360"/>
              <p:cNvCxnSpPr/>
              <p:nvPr/>
            </p:nvCxnSpPr>
            <p:spPr bwMode="auto">
              <a:xfrm>
                <a:off x="6284710" y="2465084"/>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2" name="Straight Connector 361"/>
              <p:cNvCxnSpPr/>
              <p:nvPr/>
            </p:nvCxnSpPr>
            <p:spPr bwMode="auto">
              <a:xfrm>
                <a:off x="6284710" y="2663863"/>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3" name="Straight Connector 362"/>
              <p:cNvCxnSpPr/>
              <p:nvPr/>
            </p:nvCxnSpPr>
            <p:spPr bwMode="auto">
              <a:xfrm>
                <a:off x="6965485" y="2159413"/>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4" name="Straight Connector 363"/>
              <p:cNvCxnSpPr/>
              <p:nvPr/>
            </p:nvCxnSpPr>
            <p:spPr bwMode="auto">
              <a:xfrm>
                <a:off x="6965485" y="1947314"/>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5" name="Straight Connector 364"/>
              <p:cNvCxnSpPr/>
              <p:nvPr/>
            </p:nvCxnSpPr>
            <p:spPr bwMode="auto">
              <a:xfrm>
                <a:off x="7639265" y="2075161"/>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6" name="Straight Connector 365"/>
              <p:cNvCxnSpPr/>
              <p:nvPr/>
            </p:nvCxnSpPr>
            <p:spPr bwMode="auto">
              <a:xfrm>
                <a:off x="7642122" y="1849170"/>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7" name="Straight Connector 366"/>
              <p:cNvCxnSpPr/>
              <p:nvPr/>
            </p:nvCxnSpPr>
            <p:spPr bwMode="auto">
              <a:xfrm>
                <a:off x="8991643" y="1812723"/>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8" name="Straight Connector 367"/>
              <p:cNvCxnSpPr/>
              <p:nvPr/>
            </p:nvCxnSpPr>
            <p:spPr bwMode="auto">
              <a:xfrm>
                <a:off x="8991643" y="2027247"/>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69" name="Straight Connector 368"/>
              <p:cNvCxnSpPr/>
              <p:nvPr/>
            </p:nvCxnSpPr>
            <p:spPr bwMode="auto">
              <a:xfrm>
                <a:off x="10351750" y="1746330"/>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70" name="Straight Connector 369"/>
              <p:cNvCxnSpPr/>
              <p:nvPr/>
            </p:nvCxnSpPr>
            <p:spPr bwMode="auto">
              <a:xfrm>
                <a:off x="10350810" y="1985429"/>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sp>
            <p:nvSpPr>
              <p:cNvPr id="371" name="TextBox 370"/>
              <p:cNvSpPr txBox="1"/>
              <p:nvPr/>
            </p:nvSpPr>
            <p:spPr>
              <a:xfrm>
                <a:off x="6174300" y="1690645"/>
                <a:ext cx="425998"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72" name="TextBox 371"/>
              <p:cNvSpPr txBox="1"/>
              <p:nvPr/>
            </p:nvSpPr>
            <p:spPr>
              <a:xfrm>
                <a:off x="6869628" y="1104210"/>
                <a:ext cx="425998"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cxnSp>
            <p:nvCxnSpPr>
              <p:cNvPr id="373" name="Straight Connector 372"/>
              <p:cNvCxnSpPr/>
              <p:nvPr/>
            </p:nvCxnSpPr>
            <p:spPr bwMode="auto">
              <a:xfrm>
                <a:off x="6306509" y="1958793"/>
                <a:ext cx="0" cy="199041"/>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74" name="Straight Connector 373"/>
              <p:cNvCxnSpPr/>
              <p:nvPr/>
            </p:nvCxnSpPr>
            <p:spPr bwMode="auto">
              <a:xfrm>
                <a:off x="7661995" y="1209386"/>
                <a:ext cx="0" cy="241786"/>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75" name="Straight Connector 374"/>
              <p:cNvCxnSpPr/>
              <p:nvPr/>
            </p:nvCxnSpPr>
            <p:spPr bwMode="auto">
              <a:xfrm>
                <a:off x="6987648" y="1333735"/>
                <a:ext cx="0" cy="234874"/>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76" name="Straight Connector 375"/>
              <p:cNvCxnSpPr/>
              <p:nvPr/>
            </p:nvCxnSpPr>
            <p:spPr bwMode="auto">
              <a:xfrm>
                <a:off x="9015769" y="1128894"/>
                <a:ext cx="0" cy="241786"/>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77" name="Straight Connector 376"/>
              <p:cNvCxnSpPr/>
              <p:nvPr/>
            </p:nvCxnSpPr>
            <p:spPr bwMode="auto">
              <a:xfrm>
                <a:off x="10372942" y="1056994"/>
                <a:ext cx="0" cy="241786"/>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78" name="Straight Connector 377"/>
              <p:cNvCxnSpPr/>
              <p:nvPr/>
            </p:nvCxnSpPr>
            <p:spPr bwMode="auto">
              <a:xfrm>
                <a:off x="6284995" y="1960587"/>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79" name="Straight Connector 378"/>
              <p:cNvCxnSpPr/>
              <p:nvPr/>
            </p:nvCxnSpPr>
            <p:spPr bwMode="auto">
              <a:xfrm>
                <a:off x="6284995" y="2157834"/>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80" name="Straight Connector 379"/>
              <p:cNvCxnSpPr/>
              <p:nvPr/>
            </p:nvCxnSpPr>
            <p:spPr bwMode="auto">
              <a:xfrm>
                <a:off x="10350490" y="1298262"/>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81" name="Straight Connector 380"/>
              <p:cNvCxnSpPr/>
              <p:nvPr/>
            </p:nvCxnSpPr>
            <p:spPr bwMode="auto">
              <a:xfrm>
                <a:off x="10350490" y="1055994"/>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82" name="Straight Connector 381"/>
              <p:cNvCxnSpPr/>
              <p:nvPr/>
            </p:nvCxnSpPr>
            <p:spPr bwMode="auto">
              <a:xfrm>
                <a:off x="8994256" y="1374113"/>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83" name="Straight Connector 382"/>
              <p:cNvCxnSpPr/>
              <p:nvPr/>
            </p:nvCxnSpPr>
            <p:spPr bwMode="auto">
              <a:xfrm>
                <a:off x="7640481" y="1451172"/>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84" name="Straight Connector 383"/>
              <p:cNvCxnSpPr/>
              <p:nvPr/>
            </p:nvCxnSpPr>
            <p:spPr bwMode="auto">
              <a:xfrm>
                <a:off x="7641826" y="1208590"/>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85" name="Straight Connector 384"/>
              <p:cNvCxnSpPr/>
              <p:nvPr/>
            </p:nvCxnSpPr>
            <p:spPr bwMode="auto">
              <a:xfrm>
                <a:off x="6970138" y="1571762"/>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cxnSp>
            <p:nvCxnSpPr>
              <p:cNvPr id="386" name="Straight Connector 385"/>
              <p:cNvCxnSpPr/>
              <p:nvPr/>
            </p:nvCxnSpPr>
            <p:spPr bwMode="auto">
              <a:xfrm>
                <a:off x="6964016" y="1332419"/>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sp>
            <p:nvSpPr>
              <p:cNvPr id="387" name="TextBox 386"/>
              <p:cNvSpPr txBox="1"/>
              <p:nvPr/>
            </p:nvSpPr>
            <p:spPr>
              <a:xfrm>
                <a:off x="7542722" y="1032678"/>
                <a:ext cx="425998"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88" name="TextBox 387"/>
              <p:cNvSpPr txBox="1"/>
              <p:nvPr/>
            </p:nvSpPr>
            <p:spPr>
              <a:xfrm>
                <a:off x="8901951" y="910310"/>
                <a:ext cx="425998"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89" name="TextBox 388"/>
              <p:cNvSpPr txBox="1"/>
              <p:nvPr/>
            </p:nvSpPr>
            <p:spPr>
              <a:xfrm>
                <a:off x="10254176" y="827695"/>
                <a:ext cx="425998" cy="19894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788" b="0" i="0" u="none" strike="noStrike" kern="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cxnSp>
            <p:nvCxnSpPr>
              <p:cNvPr id="390" name="Straight Connector 389"/>
              <p:cNvCxnSpPr/>
              <p:nvPr/>
            </p:nvCxnSpPr>
            <p:spPr bwMode="auto">
              <a:xfrm>
                <a:off x="8994256" y="1128894"/>
                <a:ext cx="43027" cy="0"/>
              </a:xfrm>
              <a:prstGeom prst="line">
                <a:avLst/>
              </a:prstGeom>
              <a:solidFill>
                <a:sysClr val="window" lastClr="FFFFFF"/>
              </a:solidFill>
              <a:ln w="9525" cap="flat" cmpd="sng" algn="ctr">
                <a:solidFill>
                  <a:srgbClr val="006068"/>
                </a:solidFill>
                <a:prstDash val="solid"/>
                <a:round/>
                <a:headEnd type="none" w="med" len="med"/>
                <a:tailEnd type="none" w="med" len="med"/>
              </a:ln>
              <a:effectLst/>
            </p:spPr>
          </p:cxnSp>
          <p:grpSp>
            <p:nvGrpSpPr>
              <p:cNvPr id="391" name="Group 390"/>
              <p:cNvGrpSpPr/>
              <p:nvPr/>
            </p:nvGrpSpPr>
            <p:grpSpPr>
              <a:xfrm>
                <a:off x="6261794" y="1061071"/>
                <a:ext cx="4154962" cy="1084119"/>
                <a:chOff x="6051330" y="1061071"/>
                <a:chExt cx="4154962" cy="1084119"/>
              </a:xfrm>
            </p:grpSpPr>
            <p:sp>
              <p:nvSpPr>
                <p:cNvPr id="413" name="TextBox 116"/>
                <p:cNvSpPr txBox="1">
                  <a:spLocks noChangeArrowheads="1"/>
                </p:cNvSpPr>
                <p:nvPr/>
              </p:nvSpPr>
              <p:spPr bwMode="auto">
                <a:xfrm>
                  <a:off x="6051330" y="2060180"/>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4" name="TextBox 116"/>
                <p:cNvSpPr txBox="1">
                  <a:spLocks noChangeArrowheads="1"/>
                </p:cNvSpPr>
                <p:nvPr/>
              </p:nvSpPr>
              <p:spPr bwMode="auto">
                <a:xfrm>
                  <a:off x="6735602" y="1492065"/>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5" name="TextBox 116"/>
                <p:cNvSpPr txBox="1">
                  <a:spLocks noChangeArrowheads="1"/>
                </p:cNvSpPr>
                <p:nvPr/>
              </p:nvSpPr>
              <p:spPr bwMode="auto">
                <a:xfrm>
                  <a:off x="7409394" y="1251458"/>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6" name="TextBox 116"/>
                <p:cNvSpPr txBox="1">
                  <a:spLocks noChangeArrowheads="1"/>
                </p:cNvSpPr>
                <p:nvPr/>
              </p:nvSpPr>
              <p:spPr bwMode="auto">
                <a:xfrm>
                  <a:off x="8764401" y="1141854"/>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7" name="TextBox 116"/>
                <p:cNvSpPr txBox="1">
                  <a:spLocks noChangeArrowheads="1"/>
                </p:cNvSpPr>
                <p:nvPr/>
              </p:nvSpPr>
              <p:spPr bwMode="auto">
                <a:xfrm>
                  <a:off x="10122028" y="1061071"/>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92" name="Group 391"/>
              <p:cNvGrpSpPr/>
              <p:nvPr/>
            </p:nvGrpSpPr>
            <p:grpSpPr>
              <a:xfrm>
                <a:off x="6261794" y="1141854"/>
                <a:ext cx="4154962" cy="963655"/>
                <a:chOff x="6051330" y="1141854"/>
                <a:chExt cx="4154962" cy="963655"/>
              </a:xfrm>
            </p:grpSpPr>
            <p:sp>
              <p:nvSpPr>
                <p:cNvPr id="408" name="TextBox 116"/>
                <p:cNvSpPr txBox="1">
                  <a:spLocks noChangeArrowheads="1"/>
                </p:cNvSpPr>
                <p:nvPr/>
              </p:nvSpPr>
              <p:spPr bwMode="auto">
                <a:xfrm>
                  <a:off x="6051330" y="2020499"/>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9" name="TextBox 116"/>
                <p:cNvSpPr txBox="1">
                  <a:spLocks noChangeArrowheads="1"/>
                </p:cNvSpPr>
                <p:nvPr/>
              </p:nvSpPr>
              <p:spPr bwMode="auto">
                <a:xfrm>
                  <a:off x="6735602" y="1431173"/>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0" name="TextBox 116"/>
                <p:cNvSpPr txBox="1">
                  <a:spLocks noChangeArrowheads="1"/>
                </p:cNvSpPr>
                <p:nvPr/>
              </p:nvSpPr>
              <p:spPr bwMode="auto">
                <a:xfrm>
                  <a:off x="7409394" y="1290165"/>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1" name="TextBox 116"/>
                <p:cNvSpPr txBox="1">
                  <a:spLocks noChangeArrowheads="1"/>
                </p:cNvSpPr>
                <p:nvPr/>
              </p:nvSpPr>
              <p:spPr bwMode="auto">
                <a:xfrm>
                  <a:off x="8764401" y="1209386"/>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2" name="TextBox 116"/>
                <p:cNvSpPr txBox="1">
                  <a:spLocks noChangeArrowheads="1"/>
                </p:cNvSpPr>
                <p:nvPr/>
              </p:nvSpPr>
              <p:spPr bwMode="auto">
                <a:xfrm>
                  <a:off x="10122028" y="1141854"/>
                  <a:ext cx="84264" cy="85010"/>
                </a:xfrm>
                <a:prstGeom prst="ellipse">
                  <a:avLst/>
                </a:prstGeom>
                <a:solidFill>
                  <a:srgbClr val="BACDD6">
                    <a:lumMod val="75000"/>
                  </a:srgbClr>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93" name="Group 392"/>
              <p:cNvGrpSpPr/>
              <p:nvPr/>
            </p:nvGrpSpPr>
            <p:grpSpPr>
              <a:xfrm>
                <a:off x="6261794" y="1813822"/>
                <a:ext cx="4154962" cy="797104"/>
                <a:chOff x="6051330" y="1813822"/>
                <a:chExt cx="4154962" cy="797104"/>
              </a:xfrm>
            </p:grpSpPr>
            <p:sp>
              <p:nvSpPr>
                <p:cNvPr id="403" name="TextBox 116"/>
                <p:cNvSpPr txBox="1">
                  <a:spLocks noChangeArrowheads="1"/>
                </p:cNvSpPr>
                <p:nvPr/>
              </p:nvSpPr>
              <p:spPr bwMode="auto">
                <a:xfrm>
                  <a:off x="6051330" y="2525916"/>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4" name="TextBox 116"/>
                <p:cNvSpPr txBox="1">
                  <a:spLocks noChangeArrowheads="1"/>
                </p:cNvSpPr>
                <p:nvPr/>
              </p:nvSpPr>
              <p:spPr bwMode="auto">
                <a:xfrm>
                  <a:off x="6735602" y="2007969"/>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5" name="TextBox 116"/>
                <p:cNvSpPr txBox="1">
                  <a:spLocks noChangeArrowheads="1"/>
                </p:cNvSpPr>
                <p:nvPr/>
              </p:nvSpPr>
              <p:spPr bwMode="auto">
                <a:xfrm>
                  <a:off x="7409394" y="1921345"/>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6" name="TextBox 116"/>
                <p:cNvSpPr txBox="1">
                  <a:spLocks noChangeArrowheads="1"/>
                </p:cNvSpPr>
                <p:nvPr/>
              </p:nvSpPr>
              <p:spPr bwMode="auto">
                <a:xfrm>
                  <a:off x="8764401" y="1881354"/>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7" name="TextBox 116"/>
                <p:cNvSpPr txBox="1">
                  <a:spLocks noChangeArrowheads="1"/>
                </p:cNvSpPr>
                <p:nvPr/>
              </p:nvSpPr>
              <p:spPr bwMode="auto">
                <a:xfrm>
                  <a:off x="10122028" y="1813822"/>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94" name="Group 393"/>
              <p:cNvGrpSpPr/>
              <p:nvPr/>
            </p:nvGrpSpPr>
            <p:grpSpPr>
              <a:xfrm>
                <a:off x="6261794" y="1549290"/>
                <a:ext cx="4154962" cy="994246"/>
                <a:chOff x="6051330" y="1549290"/>
                <a:chExt cx="4154962" cy="994246"/>
              </a:xfrm>
            </p:grpSpPr>
            <p:sp>
              <p:nvSpPr>
                <p:cNvPr id="398" name="TextBox 116"/>
                <p:cNvSpPr txBox="1">
                  <a:spLocks noChangeArrowheads="1"/>
                </p:cNvSpPr>
                <p:nvPr/>
              </p:nvSpPr>
              <p:spPr bwMode="auto">
                <a:xfrm>
                  <a:off x="6051330" y="2458526"/>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9" name="TextBox 116"/>
                <p:cNvSpPr txBox="1">
                  <a:spLocks noChangeArrowheads="1"/>
                </p:cNvSpPr>
                <p:nvPr/>
              </p:nvSpPr>
              <p:spPr bwMode="auto">
                <a:xfrm>
                  <a:off x="6735602" y="1794422"/>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0" name="TextBox 116"/>
                <p:cNvSpPr txBox="1">
                  <a:spLocks noChangeArrowheads="1"/>
                </p:cNvSpPr>
                <p:nvPr/>
              </p:nvSpPr>
              <p:spPr bwMode="auto">
                <a:xfrm>
                  <a:off x="7409394" y="1599030"/>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1" name="TextBox 116"/>
                <p:cNvSpPr txBox="1">
                  <a:spLocks noChangeArrowheads="1"/>
                </p:cNvSpPr>
                <p:nvPr/>
              </p:nvSpPr>
              <p:spPr bwMode="auto">
                <a:xfrm>
                  <a:off x="8764401" y="1559039"/>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2" name="TextBox 116"/>
                <p:cNvSpPr txBox="1">
                  <a:spLocks noChangeArrowheads="1"/>
                </p:cNvSpPr>
                <p:nvPr/>
              </p:nvSpPr>
              <p:spPr bwMode="auto">
                <a:xfrm>
                  <a:off x="10122028" y="1549290"/>
                  <a:ext cx="84264" cy="85010"/>
                </a:xfrm>
                <a:prstGeom prst="ellipse">
                  <a:avLst/>
                </a:prstGeom>
                <a:solidFill>
                  <a:srgbClr val="E46C0A"/>
                </a:solidFill>
                <a:ln w="6350">
                  <a:solidFill>
                    <a:srgbClr val="006068"/>
                  </a:solidFill>
                  <a:round/>
                  <a:headEnd/>
                  <a:tailEnd/>
                </a:ln>
                <a:effectLst>
                  <a:outerShdw blurRad="38100" dist="12700" dir="2700000" algn="tl" rotWithShape="0">
                    <a:srgbClr val="006068">
                      <a:lumMod val="50000"/>
                      <a:alpha val="20000"/>
                    </a:srgbClr>
                  </a:outerShdw>
                </a:effectLst>
              </p:spPr>
              <p:txBody>
                <a:bodyPr anchor="ctr"/>
                <a:lstStyle>
                  <a:defPPr>
                    <a:defRPr lang="en-US"/>
                  </a:defPPr>
                  <a:lvl1pPr fontAlgn="base">
                    <a:spcBef>
                      <a:spcPct val="0"/>
                    </a:spcBef>
                    <a:spcAft>
                      <a:spcPts val="600"/>
                    </a:spcAft>
                    <a:defRPr sz="700">
                      <a:solidFill>
                        <a:srgbClr val="FFFFFF"/>
                      </a:solidFill>
                      <a:latin typeface="Century Gothic"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685800" rtl="0" eaLnBrk="1" fontAlgn="base" latinLnBrk="0" hangingPunct="1">
                    <a:lnSpc>
                      <a:spcPct val="100000"/>
                    </a:lnSpc>
                    <a:spcBef>
                      <a:spcPct val="0"/>
                    </a:spcBef>
                    <a:spcAft>
                      <a:spcPts val="450"/>
                    </a:spcAft>
                    <a:buClrTx/>
                    <a:buSzTx/>
                    <a:buFontTx/>
                    <a:buNone/>
                    <a:tabLst/>
                    <a:defRPr/>
                  </a:pPr>
                  <a:endParaRPr kumimoji="0" lang="en-GB" altLang="en-US" sz="675"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95" name="TextBox 78"/>
              <p:cNvSpPr txBox="1">
                <a:spLocks noChangeArrowheads="1"/>
              </p:cNvSpPr>
              <p:nvPr/>
            </p:nvSpPr>
            <p:spPr bwMode="auto">
              <a:xfrm>
                <a:off x="5544612" y="538323"/>
                <a:ext cx="190209" cy="2304641"/>
              </a:xfrm>
              <a:prstGeom prst="rect">
                <a:avLst/>
              </a:prstGeom>
              <a:noFill/>
              <a:ln w="9525">
                <a:noFill/>
                <a:miter lim="800000"/>
                <a:headEnd/>
                <a:tailEnd/>
              </a:ln>
            </p:spPr>
            <p:txBody>
              <a:bodyPr vert="vert270" wrap="square" lIns="0" tIns="0" rIns="0" bIns="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Đỉnh</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FEV</a:t>
                </a:r>
                <a:r>
                  <a:rPr kumimoji="0" lang="en-GB" sz="1100" b="1" i="0" u="none" strike="noStrike" kern="0" cap="none" spc="0" normalizeH="0" baseline="-25000" noProof="0" dirty="0">
                    <a:ln>
                      <a:noFill/>
                    </a:ln>
                    <a:solidFill>
                      <a:srgbClr val="006068"/>
                    </a:solidFill>
                    <a:effectLst/>
                    <a:uLnTx/>
                    <a:uFillTx/>
                    <a:latin typeface="Arial"/>
                    <a:ea typeface="Tahoma" panose="020B0604030504040204" pitchFamily="34" charset="0"/>
                    <a:cs typeface="Tahoma" panose="020B0604030504040204" pitchFamily="34" charset="0"/>
                  </a:rPr>
                  <a:t>1</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1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Thay</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1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đổi</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1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sao</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r>
                  <a:rPr kumimoji="0" lang="en-GB" sz="11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với</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ban </a:t>
                </a:r>
                <a:r>
                  <a:rPr kumimoji="0" lang="en-GB" sz="1100" b="1" i="0" u="none" strike="noStrike" kern="0" cap="none" spc="0" normalizeH="0" baseline="0" noProof="0" dirty="0" err="1">
                    <a:ln>
                      <a:noFill/>
                    </a:ln>
                    <a:solidFill>
                      <a:srgbClr val="006068"/>
                    </a:solidFill>
                    <a:effectLst/>
                    <a:uLnTx/>
                    <a:uFillTx/>
                    <a:latin typeface="Arial"/>
                    <a:ea typeface="Tahoma" panose="020B0604030504040204" pitchFamily="34" charset="0"/>
                    <a:cs typeface="Tahoma" panose="020B0604030504040204" pitchFamily="34" charset="0"/>
                  </a:rPr>
                  <a:t>đầu</a:t>
                </a:r>
                <a:r>
                  <a:rPr kumimoji="0" lang="en-GB" sz="1100" b="1" i="0" u="none" strike="noStrike" kern="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mL</a:t>
                </a:r>
              </a:p>
            </p:txBody>
          </p:sp>
          <p:sp>
            <p:nvSpPr>
              <p:cNvPr id="396" name="Rounded Rectangle 395"/>
              <p:cNvSpPr/>
              <p:nvPr/>
            </p:nvSpPr>
            <p:spPr>
              <a:xfrm>
                <a:off x="7694811" y="2131598"/>
                <a:ext cx="1226873" cy="525463"/>
              </a:xfrm>
              <a:prstGeom prst="roundRect">
                <a:avLst>
                  <a:gd name="adj" fmla="val 6454"/>
                </a:avLst>
              </a:prstGeom>
              <a:solidFill>
                <a:srgbClr val="E46C0A"/>
              </a:solidFill>
              <a:ln w="9525">
                <a:noFill/>
                <a:round/>
                <a:headEnd/>
                <a:tailEnd/>
              </a:ln>
              <a:effectLst>
                <a:innerShdw blurRad="63500" dist="50800" dir="13500000">
                  <a:srgbClr val="006068">
                    <a:lumMod val="50000"/>
                    <a:alpha val="20000"/>
                  </a:srgbClr>
                </a:innerShdw>
              </a:effectLst>
              <a:scene3d>
                <a:camera prst="orthographicFront">
                  <a:rot lat="0" lon="0" rev="0"/>
                </a:camera>
                <a:lightRig rig="balanced" dir="t">
                  <a:rot lat="0" lon="0" rev="8700000"/>
                </a:lightRig>
              </a:scene3d>
              <a:sp3d/>
            </p:spPr>
            <p:txBody>
              <a:bodyPr wrap="square" anchor="ctr" anchorCtr="0">
                <a:noAutofit/>
              </a:bodyPr>
              <a:lstStyle/>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NC1: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khác</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biệt</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trung</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bình</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p>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86 ± 34 mL</a:t>
                </a:r>
                <a:b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b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a:t>
                </a:r>
                <a:r>
                  <a:rPr kumimoji="0" lang="en-GB" altLang="en-US" sz="700" b="1" i="1"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p</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 0.01)</a:t>
                </a:r>
              </a:p>
            </p:txBody>
          </p:sp>
          <p:sp>
            <p:nvSpPr>
              <p:cNvPr id="397" name="Rounded Rectangle 396"/>
              <p:cNvSpPr/>
              <p:nvPr/>
            </p:nvSpPr>
            <p:spPr>
              <a:xfrm>
                <a:off x="9148361" y="2131598"/>
                <a:ext cx="1226873" cy="525463"/>
              </a:xfrm>
              <a:prstGeom prst="roundRect">
                <a:avLst>
                  <a:gd name="adj" fmla="val 6454"/>
                </a:avLst>
              </a:prstGeom>
              <a:solidFill>
                <a:srgbClr val="E46C0A"/>
              </a:solidFill>
              <a:ln w="9525">
                <a:noFill/>
                <a:round/>
                <a:headEnd/>
                <a:tailEnd/>
              </a:ln>
              <a:effectLst>
                <a:innerShdw blurRad="63500" dist="50800" dir="13500000">
                  <a:srgbClr val="006068">
                    <a:lumMod val="50000"/>
                    <a:alpha val="20000"/>
                  </a:srgbClr>
                </a:innerShdw>
              </a:effectLst>
              <a:scene3d>
                <a:camera prst="orthographicFront">
                  <a:rot lat="0" lon="0" rev="0"/>
                </a:camera>
                <a:lightRig rig="balanced" dir="t">
                  <a:rot lat="0" lon="0" rev="8700000"/>
                </a:lightRig>
              </a:scene3d>
              <a:sp3d/>
            </p:spPr>
            <p:txBody>
              <a:bodyPr wrap="square" anchor="ctr" anchorCtr="0">
                <a:noAutofit/>
              </a:bodyPr>
              <a:lstStyle/>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NC2: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khác</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biệt</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trung</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bình</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a:t>
                </a:r>
              </a:p>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154 ± 32 mL</a:t>
                </a:r>
                <a:b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b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a:t>
                </a:r>
                <a:r>
                  <a:rPr kumimoji="0" lang="en-GB" altLang="en-US" sz="700" b="1" i="1"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p</a:t>
                </a:r>
                <a:r>
                  <a:rPr kumimoji="0" lang="en-GB" altLang="en-US" sz="7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&lt;0.001) </a:t>
                </a:r>
              </a:p>
            </p:txBody>
          </p:sp>
        </p:grpSp>
        <p:sp>
          <p:nvSpPr>
            <p:cNvPr id="450" name="TextBox 449"/>
            <p:cNvSpPr txBox="1"/>
            <p:nvPr/>
          </p:nvSpPr>
          <p:spPr>
            <a:xfrm>
              <a:off x="4747662" y="4920212"/>
              <a:ext cx="422371" cy="1824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6068"/>
                  </a:solidFill>
                  <a:effectLst/>
                  <a:uLnTx/>
                  <a:uFillTx/>
                  <a:latin typeface="Arial"/>
                  <a:ea typeface="+mn-ea"/>
                  <a:cs typeface="+mn-cs"/>
                </a:rPr>
                <a:t>Tuần</a:t>
              </a:r>
              <a:endParaRPr kumimoji="0" lang="vi-VN" sz="1100" b="1" i="0" u="none" strike="noStrike" kern="1200" cap="none" spc="0" normalizeH="0" baseline="0" noProof="0" dirty="0">
                <a:ln>
                  <a:noFill/>
                </a:ln>
                <a:solidFill>
                  <a:srgbClr val="006068"/>
                </a:solidFill>
                <a:effectLst/>
                <a:uLnTx/>
                <a:uFillTx/>
                <a:latin typeface="Arial" panose="020B0604020202020204" pitchFamily="34" charset="0"/>
                <a:ea typeface="+mn-ea"/>
                <a:cs typeface="+mn-cs"/>
              </a:endParaRPr>
            </a:p>
          </p:txBody>
        </p:sp>
      </p:grpSp>
      <p:grpSp>
        <p:nvGrpSpPr>
          <p:cNvPr id="449" name="Group 448"/>
          <p:cNvGrpSpPr/>
          <p:nvPr/>
        </p:nvGrpSpPr>
        <p:grpSpPr>
          <a:xfrm>
            <a:off x="9043978" y="1376185"/>
            <a:ext cx="873957" cy="1042625"/>
            <a:chOff x="18539499" y="1086554"/>
            <a:chExt cx="908743" cy="1084124"/>
          </a:xfrm>
        </p:grpSpPr>
        <p:pic>
          <p:nvPicPr>
            <p:cNvPr id="451" name="Picture 4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39499" y="1086554"/>
              <a:ext cx="905047" cy="1084124"/>
            </a:xfrm>
            <a:prstGeom prst="rect">
              <a:avLst/>
            </a:prstGeom>
            <a:effectLst>
              <a:outerShdw blurRad="114300" sx="102000" sy="102000" algn="ctr" rotWithShape="0">
                <a:prstClr val="black">
                  <a:alpha val="40000"/>
                </a:prstClr>
              </a:outerShdw>
            </a:effectLst>
          </p:spPr>
        </p:pic>
        <p:sp>
          <p:nvSpPr>
            <p:cNvPr id="452" name="Oval 451"/>
            <p:cNvSpPr/>
            <p:nvPr/>
          </p:nvSpPr>
          <p:spPr>
            <a:xfrm>
              <a:off x="18672313" y="1394610"/>
              <a:ext cx="715617" cy="715617"/>
            </a:xfrm>
            <a:prstGeom prst="ellipse">
              <a:avLst/>
            </a:prstGeom>
            <a:solidFill>
              <a:srgbClr val="993366"/>
            </a:solidFill>
            <a:ln w="9525" cap="flat" cmpd="sng" algn="ctr">
              <a:noFill/>
              <a:prstDash val="solid"/>
              <a:miter lim="800000"/>
            </a:ln>
            <a:effectLst>
              <a:innerShdw blurRad="63500" dist="50800" dir="13500000">
                <a:prstClr val="black">
                  <a:alpha val="30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err="1">
                <a:ln>
                  <a:noFill/>
                </a:ln>
                <a:solidFill>
                  <a:srgbClr val="006068"/>
                </a:solidFill>
                <a:effectLst/>
                <a:uLnTx/>
                <a:uFillTx/>
                <a:latin typeface="Century Gothic" pitchFamily="34" charset="0"/>
                <a:ea typeface="+mn-ea"/>
                <a:cs typeface="+mn-cs"/>
              </a:endParaRPr>
            </a:p>
          </p:txBody>
        </p:sp>
        <p:sp>
          <p:nvSpPr>
            <p:cNvPr id="453" name="TextBox 452"/>
            <p:cNvSpPr txBox="1"/>
            <p:nvPr/>
          </p:nvSpPr>
          <p:spPr>
            <a:xfrm>
              <a:off x="18618104" y="1511494"/>
              <a:ext cx="830138" cy="523270"/>
            </a:xfrm>
            <a:prstGeom prst="rect">
              <a:avLst/>
            </a:prstGeom>
            <a:noFill/>
          </p:spPr>
          <p:txBody>
            <a:bodyPr wrap="square" rtlCol="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88" b="1" i="0" u="none" strike="noStrike" kern="0" cap="none" spc="0" normalizeH="0" baseline="0" noProof="0">
                  <a:ln>
                    <a:noFill/>
                  </a:ln>
                  <a:solidFill>
                    <a:prstClr val="white"/>
                  </a:solidFill>
                  <a:effectLst/>
                  <a:uLnTx/>
                  <a:uFillTx/>
                  <a:latin typeface="Century Gothic"/>
                  <a:ea typeface="+mn-ea"/>
                  <a:cs typeface="+mn-cs"/>
                </a:rPr>
                <a:t>Kết hợp ICS+LABA</a:t>
              </a:r>
              <a:endParaRPr kumimoji="0" lang="en-GB" sz="788" b="1" i="0" u="none" strike="noStrike" kern="0" cap="none" spc="0" normalizeH="0" baseline="0" noProof="0" dirty="0">
                <a:ln>
                  <a:noFill/>
                </a:ln>
                <a:solidFill>
                  <a:prstClr val="white"/>
                </a:solidFill>
                <a:effectLst/>
                <a:uLnTx/>
                <a:uFillTx/>
                <a:latin typeface="Century Gothic"/>
                <a:ea typeface="+mn-ea"/>
                <a:cs typeface="+mn-cs"/>
              </a:endParaRPr>
            </a:p>
          </p:txBody>
        </p:sp>
      </p:grpSp>
      <p:sp>
        <p:nvSpPr>
          <p:cNvPr id="4" name="Title 3"/>
          <p:cNvSpPr>
            <a:spLocks noGrp="1"/>
          </p:cNvSpPr>
          <p:nvPr>
            <p:ph type="title"/>
          </p:nvPr>
        </p:nvSpPr>
        <p:spPr>
          <a:xfrm>
            <a:off x="609600" y="282247"/>
            <a:ext cx="10972800" cy="715687"/>
          </a:xfrm>
        </p:spPr>
        <p:txBody>
          <a:bodyPr>
            <a:normAutofit/>
          </a:bodyPr>
          <a:lstStyle/>
          <a:p>
            <a:pPr algn="ctr"/>
            <a:r>
              <a:rPr lang="en-GB" sz="3200" b="1" dirty="0"/>
              <a:t>Tiotropium Respimat </a:t>
            </a:r>
            <a:r>
              <a:rPr lang="en-GB" sz="3200" b="1" dirty="0" err="1"/>
              <a:t>cải</a:t>
            </a:r>
            <a:r>
              <a:rPr lang="en-GB" sz="3200" b="1" dirty="0"/>
              <a:t> </a:t>
            </a:r>
            <a:r>
              <a:rPr lang="en-GB" sz="3200" b="1" dirty="0" err="1"/>
              <a:t>thiện</a:t>
            </a:r>
            <a:r>
              <a:rPr lang="en-GB" sz="3200" b="1" dirty="0"/>
              <a:t> </a:t>
            </a:r>
            <a:r>
              <a:rPr lang="en-GB" sz="3200" b="1" dirty="0" err="1"/>
              <a:t>chức</a:t>
            </a:r>
            <a:r>
              <a:rPr lang="en-GB" sz="3200" b="1" dirty="0"/>
              <a:t> </a:t>
            </a:r>
            <a:r>
              <a:rPr lang="en-GB" sz="3200" b="1" dirty="0" err="1"/>
              <a:t>năng</a:t>
            </a:r>
            <a:r>
              <a:rPr lang="en-GB" sz="3200" b="1" dirty="0"/>
              <a:t> </a:t>
            </a:r>
            <a:r>
              <a:rPr lang="en-GB" sz="3200" b="1" dirty="0" err="1"/>
              <a:t>phổi</a:t>
            </a:r>
            <a:endParaRPr lang="vi-VN" sz="2800" b="1" dirty="0"/>
          </a:p>
        </p:txBody>
      </p:sp>
      <p:sp>
        <p:nvSpPr>
          <p:cNvPr id="443" name="TextBox 442">
            <a:extLst>
              <a:ext uri="{FF2B5EF4-FFF2-40B4-BE49-F238E27FC236}">
                <a16:creationId xmlns:a16="http://schemas.microsoft.com/office/drawing/2014/main" id="{6DE51082-815A-4C7F-992C-2FBDEE69491B}"/>
              </a:ext>
            </a:extLst>
          </p:cNvPr>
          <p:cNvSpPr txBox="1"/>
          <p:nvPr/>
        </p:nvSpPr>
        <p:spPr>
          <a:xfrm>
            <a:off x="9312144" y="6642877"/>
            <a:ext cx="27179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white">
                    <a:lumMod val="65000"/>
                  </a:prstClr>
                </a:solidFill>
                <a:effectLst/>
                <a:uLnTx/>
                <a:uFillTx/>
                <a:latin typeface="Arial"/>
                <a:ea typeface="Tahoma" panose="020B0604030504040204" pitchFamily="34" charset="0"/>
                <a:cs typeface="Tahoma" panose="020B0604030504040204" pitchFamily="34" charset="0"/>
              </a:rPr>
              <a:t>Kerstjens</a:t>
            </a:r>
            <a:r>
              <a:rPr kumimoji="0" lang="en-GB" sz="1000" b="0" i="0" u="none" strike="noStrike" kern="1200" cap="none" spc="0" normalizeH="0" baseline="0" noProof="0" dirty="0">
                <a:ln>
                  <a:noFill/>
                </a:ln>
                <a:solidFill>
                  <a:prstClr val="white">
                    <a:lumMod val="65000"/>
                  </a:prstClr>
                </a:solidFill>
                <a:effectLst/>
                <a:uLnTx/>
                <a:uFillTx/>
                <a:latin typeface="Arial"/>
                <a:ea typeface="Tahoma" panose="020B0604030504040204" pitchFamily="34" charset="0"/>
                <a:cs typeface="Tahoma" panose="020B0604030504040204" pitchFamily="34" charset="0"/>
              </a:rPr>
              <a:t> et al.  NEJM 2012 1198-1207.</a:t>
            </a:r>
          </a:p>
        </p:txBody>
      </p:sp>
      <p:sp>
        <p:nvSpPr>
          <p:cNvPr id="444" name="Rounded Rectangle 395">
            <a:extLst>
              <a:ext uri="{FF2B5EF4-FFF2-40B4-BE49-F238E27FC236}">
                <a16:creationId xmlns:a16="http://schemas.microsoft.com/office/drawing/2014/main" id="{F42D1839-72AE-4EAD-A8E6-EA49A7EAE42D}"/>
              </a:ext>
            </a:extLst>
          </p:cNvPr>
          <p:cNvSpPr/>
          <p:nvPr/>
        </p:nvSpPr>
        <p:spPr>
          <a:xfrm>
            <a:off x="7895358" y="5551079"/>
            <a:ext cx="1148620" cy="564127"/>
          </a:xfrm>
          <a:prstGeom prst="roundRect">
            <a:avLst>
              <a:gd name="adj" fmla="val 6454"/>
            </a:avLst>
          </a:prstGeom>
          <a:solidFill>
            <a:srgbClr val="DFE7EB"/>
          </a:solidFill>
          <a:ln w="9525">
            <a:noFill/>
            <a:round/>
            <a:headEnd/>
            <a:tailEnd/>
          </a:ln>
          <a:effectLst>
            <a:innerShdw blurRad="63500" dist="50800" dir="13500000">
              <a:srgbClr val="006068">
                <a:lumMod val="50000"/>
                <a:alpha val="20000"/>
              </a:srgbClr>
            </a:innerShdw>
          </a:effectLst>
          <a:scene3d>
            <a:camera prst="orthographicFront">
              <a:rot lat="0" lon="0" rev="0"/>
            </a:camera>
            <a:lightRig rig="balanced" dir="t">
              <a:rot lat="0" lon="0" rev="8700000"/>
            </a:lightRig>
          </a:scene3d>
          <a:sp3d/>
        </p:spPr>
        <p:txBody>
          <a:bodyPr wrap="square" anchor="ctr" anchorCtr="0">
            <a:noAutofit/>
          </a:bodyPr>
          <a:lstStyle/>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NC1: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khác</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biệt</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trung</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bình</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ở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tuần</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24</a:t>
            </a:r>
          </a:p>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88 ± 31 mL</a:t>
            </a:r>
            <a:b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b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a:t>
            </a:r>
            <a:r>
              <a:rPr kumimoji="0" lang="en-GB" altLang="en-US" sz="700" b="1" i="1"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p</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 0.01)</a:t>
            </a:r>
          </a:p>
        </p:txBody>
      </p:sp>
      <p:sp>
        <p:nvSpPr>
          <p:cNvPr id="445" name="Rounded Rectangle 396">
            <a:extLst>
              <a:ext uri="{FF2B5EF4-FFF2-40B4-BE49-F238E27FC236}">
                <a16:creationId xmlns:a16="http://schemas.microsoft.com/office/drawing/2014/main" id="{38BF5A26-817F-4EAF-8B68-ACA61CC5CD26}"/>
              </a:ext>
            </a:extLst>
          </p:cNvPr>
          <p:cNvSpPr/>
          <p:nvPr/>
        </p:nvSpPr>
        <p:spPr>
          <a:xfrm>
            <a:off x="9099018" y="5560763"/>
            <a:ext cx="1176724" cy="564127"/>
          </a:xfrm>
          <a:prstGeom prst="roundRect">
            <a:avLst>
              <a:gd name="adj" fmla="val 6454"/>
            </a:avLst>
          </a:prstGeom>
          <a:solidFill>
            <a:srgbClr val="DFE7EB"/>
          </a:solidFill>
          <a:ln w="9525">
            <a:noFill/>
            <a:round/>
            <a:headEnd/>
            <a:tailEnd/>
          </a:ln>
          <a:effectLst>
            <a:innerShdw blurRad="63500" dist="50800" dir="13500000">
              <a:srgbClr val="006068">
                <a:lumMod val="50000"/>
                <a:alpha val="20000"/>
              </a:srgbClr>
            </a:innerShdw>
          </a:effectLst>
          <a:scene3d>
            <a:camera prst="orthographicFront">
              <a:rot lat="0" lon="0" rev="0"/>
            </a:camera>
            <a:lightRig rig="balanced" dir="t">
              <a:rot lat="0" lon="0" rev="8700000"/>
            </a:lightRig>
          </a:scene3d>
          <a:sp3d/>
        </p:spPr>
        <p:txBody>
          <a:bodyPr wrap="square" anchor="ctr" anchorCtr="0">
            <a:noAutofit/>
          </a:bodyPr>
          <a:lstStyle/>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NC2: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khác</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biệt</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trung</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bình</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ở </a:t>
            </a:r>
            <a:r>
              <a:rPr kumimoji="0" lang="en-GB" altLang="en-US" sz="7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tuần</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24</a:t>
            </a:r>
          </a:p>
          <a:p>
            <a:pPr marL="0" marR="0" lvl="0" indent="0" algn="ctr" defTabSz="342900" rtl="0" eaLnBrk="1" fontAlgn="base" latinLnBrk="0" hangingPunct="1">
              <a:lnSpc>
                <a:spcPct val="100000"/>
              </a:lnSpc>
              <a:spcBef>
                <a:spcPts val="150"/>
              </a:spcBef>
              <a:spcAft>
                <a:spcPts val="0"/>
              </a:spcAft>
              <a:buClrTx/>
              <a:buSzTx/>
              <a:buFontTx/>
              <a:buNone/>
              <a:tabLst/>
              <a:defRPr/>
            </a:pP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111 ± 30 mL</a:t>
            </a:r>
            <a:b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b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a:t>
            </a:r>
            <a:r>
              <a:rPr kumimoji="0" lang="en-GB" altLang="en-US" sz="700" b="1" i="1"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p</a:t>
            </a:r>
            <a:r>
              <a:rPr kumimoji="0" lang="en-GB" altLang="en-US" sz="7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&lt;0.001) </a:t>
            </a:r>
          </a:p>
        </p:txBody>
      </p:sp>
    </p:spTree>
    <p:extLst>
      <p:ext uri="{BB962C8B-B14F-4D97-AF65-F5344CB8AC3E}">
        <p14:creationId xmlns:p14="http://schemas.microsoft.com/office/powerpoint/2010/main" val="560074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Titel 1">
            <a:extLst>
              <a:ext uri="{FF2B5EF4-FFF2-40B4-BE49-F238E27FC236}">
                <a16:creationId xmlns:a16="http://schemas.microsoft.com/office/drawing/2014/main" id="{91082DD6-65A8-44ED-AD1A-C75D78311A5C}"/>
              </a:ext>
            </a:extLst>
          </p:cNvPr>
          <p:cNvGrpSpPr/>
          <p:nvPr/>
        </p:nvGrpSpPr>
        <p:grpSpPr>
          <a:xfrm>
            <a:off x="10864426" y="-62413"/>
            <a:ext cx="1327574" cy="366101"/>
            <a:chOff x="-1726874" y="2195400"/>
            <a:chExt cx="1901502" cy="535739"/>
          </a:xfrm>
        </p:grpSpPr>
        <p:sp>
          <p:nvSpPr>
            <p:cNvPr id="6" name="Rechteck">
              <a:extLst>
                <a:ext uri="{FF2B5EF4-FFF2-40B4-BE49-F238E27FC236}">
                  <a16:creationId xmlns:a16="http://schemas.microsoft.com/office/drawing/2014/main" id="{F872C656-E915-4320-B12B-5007E9C33138}"/>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7" name="GOLD® 2020">
              <a:extLst>
                <a:ext uri="{FF2B5EF4-FFF2-40B4-BE49-F238E27FC236}">
                  <a16:creationId xmlns:a16="http://schemas.microsoft.com/office/drawing/2014/main" id="{B36AE628-B796-496E-B4AE-051C5747EC9D}"/>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8" name="Text Placeholder 2">
            <a:extLst>
              <a:ext uri="{FF2B5EF4-FFF2-40B4-BE49-F238E27FC236}">
                <a16:creationId xmlns:a16="http://schemas.microsoft.com/office/drawing/2014/main" id="{68D1A5FF-AFBE-495D-AB07-2C74C4C04ED1}"/>
              </a:ext>
            </a:extLst>
          </p:cNvPr>
          <p:cNvSpPr txBox="1">
            <a:spLocks/>
          </p:cNvSpPr>
          <p:nvPr/>
        </p:nvSpPr>
        <p:spPr>
          <a:xfrm>
            <a:off x="5924550" y="6654898"/>
            <a:ext cx="5751511" cy="203102"/>
          </a:xfrm>
          <a:prstGeom prst="rect">
            <a:avLst/>
          </a:prstGeom>
        </p:spPr>
        <p:txBody>
          <a:bodyPr vert="horz" lIns="0" tIns="0" rIns="0" bIns="0" rtlCol="0" anchor="b">
            <a:noAutofit/>
          </a:bodyPr>
          <a:lstStyle>
            <a:lvl1pPr marL="271463" indent="-271463" algn="l" defTabSz="914400" rtl="0" eaLnBrk="1" latinLnBrk="0" hangingPunct="1">
              <a:lnSpc>
                <a:spcPct val="90000"/>
              </a:lnSpc>
              <a:spcBef>
                <a:spcPts val="0"/>
              </a:spcBef>
              <a:spcAft>
                <a:spcPts val="600"/>
              </a:spcAft>
              <a:buClr>
                <a:srgbClr val="B3B340"/>
              </a:buClr>
              <a:buFont typeface="Arial" panose="020B0604020202020204" pitchFamily="34" charset="0"/>
              <a:buChar char="•"/>
              <a:defRPr lang="en-US" sz="1800" kern="1200" smtClean="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Clr>
                <a:srgbClr val="B3B340"/>
              </a:buClr>
              <a:buFont typeface="Arial" panose="020B0604020202020204" pitchFamily="34" charset="0"/>
              <a:buNone/>
              <a:defRPr lang="en-US" sz="900" kern="1200">
                <a:solidFill>
                  <a:schemeClr val="tx1"/>
                </a:solidFill>
                <a:latin typeface="+mn-lt"/>
                <a:ea typeface="+mn-ea"/>
                <a:cs typeface="+mn-cs"/>
              </a:defRPr>
            </a:lvl2pPr>
            <a:lvl3pPr marL="750888" indent="-217488" algn="l" defTabSz="914400" rtl="0" eaLnBrk="1" latinLnBrk="0" hangingPunct="1">
              <a:lnSpc>
                <a:spcPct val="90000"/>
              </a:lnSpc>
              <a:spcBef>
                <a:spcPts val="500"/>
              </a:spcBef>
              <a:spcAft>
                <a:spcPts val="600"/>
              </a:spcAft>
              <a:buClr>
                <a:srgbClr val="B3B340"/>
              </a:buClr>
              <a:buFont typeface="Arial" panose="020B0604020202020204" pitchFamily="34" charset="0"/>
              <a:buChar char="•"/>
              <a:defRPr lang="en-US" sz="1800" kern="1200" smtClean="0">
                <a:solidFill>
                  <a:schemeClr val="tx1"/>
                </a:solidFill>
                <a:latin typeface="+mn-lt"/>
                <a:ea typeface="+mn-ea"/>
                <a:cs typeface="+mn-cs"/>
              </a:defRPr>
            </a:lvl3pPr>
            <a:lvl4pPr marL="987425" indent="-227013" algn="l" defTabSz="914400" rtl="0" eaLnBrk="1" latinLnBrk="0" hangingPunct="1">
              <a:lnSpc>
                <a:spcPct val="90000"/>
              </a:lnSpc>
              <a:spcBef>
                <a:spcPts val="500"/>
              </a:spcBef>
              <a:spcAft>
                <a:spcPts val="600"/>
              </a:spcAft>
              <a:buClr>
                <a:srgbClr val="B3B340"/>
              </a:buClr>
              <a:buFont typeface="Arial" panose="020B0604020202020204" pitchFamily="34" charset="0"/>
              <a:buChar char="•"/>
              <a:tabLst>
                <a:tab pos="760413" algn="l"/>
              </a:tabLst>
              <a:defRPr lang="en-US" sz="1800" kern="1200" smtClean="0">
                <a:solidFill>
                  <a:schemeClr val="tx1"/>
                </a:solidFill>
                <a:latin typeface="+mn-lt"/>
                <a:ea typeface="+mn-ea"/>
                <a:cs typeface="+mn-cs"/>
              </a:defRPr>
            </a:lvl4pPr>
            <a:lvl5pPr marL="1249363" indent="-271463" algn="l" defTabSz="914400" rtl="0" eaLnBrk="1" latinLnBrk="0" hangingPunct="1">
              <a:lnSpc>
                <a:spcPct val="90000"/>
              </a:lnSpc>
              <a:spcBef>
                <a:spcPts val="500"/>
              </a:spcBef>
              <a:spcAft>
                <a:spcPts val="600"/>
              </a:spcAft>
              <a:buClr>
                <a:srgbClr val="B3B340"/>
              </a:buClr>
              <a:buFont typeface="Arial" panose="020B0604020202020204" pitchFamily="34" charset="0"/>
              <a:buChar char="•"/>
              <a:defRPr lang="en-GB"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B3B340"/>
              </a:buClr>
              <a:buSzTx/>
              <a:buFont typeface="Arial" panose="020B0604020202020204" pitchFamily="34" charset="0"/>
              <a:buNone/>
              <a:tabLst/>
              <a:defRPr/>
            </a:pPr>
            <a:r>
              <a:rPr kumimoji="0" lang="en-GB" sz="10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 2023 Global Initiative for Chronic Obstructive Lung Disease.</a:t>
            </a:r>
            <a:br>
              <a:rPr kumimoji="0" lang="en-GB" sz="10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Global Initiative for Chronic Obstructive Lung Disease Strategy Report 2023. </a:t>
            </a:r>
            <a:endParaRPr kumimoji="0" lang="en-GB"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7AF133A-4DF7-442E-9BEF-0B1599FA134B}"/>
              </a:ext>
            </a:extLst>
          </p:cNvPr>
          <p:cNvSpPr txBox="1"/>
          <p:nvPr/>
        </p:nvSpPr>
        <p:spPr>
          <a:xfrm>
            <a:off x="638968" y="1813583"/>
            <a:ext cx="10742612" cy="3508653"/>
          </a:xfrm>
          <a:prstGeom prst="rect">
            <a:avLst/>
          </a:prstGeom>
          <a:noFill/>
        </p:spPr>
        <p:txBody>
          <a:bodyPr wrap="square" rtlCol="0">
            <a:spAutoFit/>
          </a:bodyPr>
          <a:lstStyle/>
          <a:p>
            <a:pPr marL="342900" marR="0" lvl="0" indent="-342900" algn="just"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err="1">
                <a:ln>
                  <a:noFill/>
                </a:ln>
                <a:solidFill>
                  <a:srgbClr val="161622"/>
                </a:solidFill>
                <a:effectLst/>
                <a:uLnTx/>
                <a:uFillTx/>
              </a:rPr>
              <a:t>Bệnh</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phổi</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tắc</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nghẽn</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mạn</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tính</a:t>
            </a:r>
            <a:r>
              <a:rPr kumimoji="0" lang="en-US" sz="2400" b="1" i="0" u="none" strike="noStrike" kern="0" cap="none" spc="0" normalizeH="0" baseline="0" noProof="0" dirty="0">
                <a:ln>
                  <a:noFill/>
                </a:ln>
                <a:solidFill>
                  <a:srgbClr val="161622"/>
                </a:solidFill>
                <a:effectLst/>
                <a:uLnTx/>
                <a:uFillTx/>
              </a:rPr>
              <a:t> (COPD) </a:t>
            </a:r>
            <a:r>
              <a:rPr kumimoji="0" lang="en-US" sz="2400" b="0" i="0" u="none" strike="noStrike" kern="0" cap="none" spc="0" normalizeH="0" baseline="0" noProof="0" dirty="0" err="1">
                <a:ln>
                  <a:noFill/>
                </a:ln>
                <a:solidFill>
                  <a:srgbClr val="161622"/>
                </a:solidFill>
                <a:effectLst/>
                <a:uLnTx/>
                <a:uFillTx/>
              </a:rPr>
              <a:t>là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bệnh</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phổi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đa</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dạng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đặc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trưng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bởi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các</a:t>
            </a:r>
            <a:r>
              <a:rPr kumimoji="0" lang="en-US" sz="2400" b="0"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triệu</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chứng</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hô</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hấp</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mạn</a:t>
            </a:r>
            <a:r>
              <a:rPr kumimoji="0" lang="en-US" sz="2400" b="1" i="0" u="none" strike="noStrike" kern="0" cap="none" spc="0" normalizeH="0" baseline="0" noProof="0" dirty="0">
                <a:ln>
                  <a:noFill/>
                </a:ln>
                <a:solidFill>
                  <a:srgbClr val="161622"/>
                </a:solidFill>
                <a:effectLst/>
                <a:uLnTx/>
                <a:uFillTx/>
              </a:rPr>
              <a:t> </a:t>
            </a:r>
            <a:r>
              <a:rPr kumimoji="0" lang="en-US" sz="2400" b="1" i="0" u="none" strike="noStrike" kern="0" cap="none" spc="0" normalizeH="0" baseline="0" noProof="0" dirty="0" err="1">
                <a:ln>
                  <a:noFill/>
                </a:ln>
                <a:solidFill>
                  <a:srgbClr val="161622"/>
                </a:solidFill>
                <a:effectLst/>
                <a:uLnTx/>
                <a:uFillTx/>
              </a:rPr>
              <a:t>tính</a:t>
            </a:r>
            <a:r>
              <a:rPr kumimoji="0" lang="en-US" sz="2400" b="1"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a:ln>
                  <a:noFill/>
                </a:ln>
                <a:solidFill>
                  <a:srgbClr val="161622"/>
                </a:solidFill>
                <a:effectLst/>
                <a:uLnTx/>
                <a:uFillTx/>
              </a:rPr>
              <a:t>(</a:t>
            </a:r>
            <a:r>
              <a:rPr kumimoji="0" lang="en-US" sz="2400" b="0" i="0" u="none" strike="noStrike" kern="0" cap="none" spc="0" normalizeH="0" baseline="0" noProof="0" dirty="0" err="1">
                <a:ln>
                  <a:noFill/>
                </a:ln>
                <a:solidFill>
                  <a:srgbClr val="161622"/>
                </a:solidFill>
                <a:effectLst/>
                <a:uLnTx/>
                <a:uFillTx/>
              </a:rPr>
              <a:t>khó</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thở</a:t>
            </a:r>
            <a:r>
              <a:rPr kumimoji="0" lang="en-US" sz="2400" b="0" i="0" u="none" strike="noStrike" kern="0" cap="none" spc="0" normalizeH="0" baseline="0" noProof="0" dirty="0">
                <a:ln>
                  <a:noFill/>
                </a:ln>
                <a:solidFill>
                  <a:srgbClr val="161622"/>
                </a:solidFill>
                <a:effectLst/>
                <a:uLnTx/>
                <a:uFillTx/>
              </a:rPr>
              <a:t>, ho, </a:t>
            </a:r>
            <a:r>
              <a:rPr kumimoji="0" lang="en-US" sz="2400" b="0" i="0" u="none" strike="noStrike" kern="0" cap="none" spc="0" normalizeH="0" baseline="0" noProof="0" dirty="0" err="1">
                <a:ln>
                  <a:noFill/>
                </a:ln>
                <a:solidFill>
                  <a:srgbClr val="161622"/>
                </a:solidFill>
                <a:effectLst/>
                <a:uLnTx/>
                <a:uFillTx/>
              </a:rPr>
              <a:t>tăng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tiết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đàm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đợt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cấp</a:t>
            </a:r>
            <a:r>
              <a:rPr kumimoji="0" lang="en-US" sz="2400" b="0" i="0" u="none" strike="noStrike" kern="0" cap="none" spc="0" normalizeH="0" baseline="0" noProof="0" dirty="0">
                <a:ln>
                  <a:noFill/>
                </a:ln>
                <a:solidFill>
                  <a:srgbClr val="161622"/>
                </a:solidFill>
                <a:effectLst/>
                <a:uLnTx/>
                <a:uFillTx/>
              </a:rPr>
              <a:t>) do </a:t>
            </a:r>
            <a:r>
              <a:rPr kumimoji="0" lang="en-US" sz="2400" b="0" i="0" u="none" strike="noStrike" kern="0" cap="none" spc="0" normalizeH="0" baseline="0" noProof="0" dirty="0" err="1">
                <a:ln>
                  <a:noFill/>
                </a:ln>
                <a:solidFill>
                  <a:srgbClr val="161622"/>
                </a:solidFill>
                <a:effectLst/>
                <a:uLnTx/>
                <a:uFillTx/>
              </a:rPr>
              <a:t>những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bất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thường</a:t>
            </a:r>
            <a:r>
              <a:rPr kumimoji="0" lang="en-US" sz="2400" b="0" i="0" u="none" strike="noStrike" kern="0" cap="none" spc="0" normalizeH="0" baseline="0" noProof="0" dirty="0">
                <a:ln>
                  <a:noFill/>
                </a:ln>
                <a:solidFill>
                  <a:srgbClr val="161622"/>
                </a:solidFill>
                <a:effectLst/>
                <a:uLnTx/>
                <a:uFillTx/>
              </a:rPr>
              <a:t> ở </a:t>
            </a:r>
            <a:r>
              <a:rPr kumimoji="0" lang="en-US" sz="2400" b="0" i="0" u="none" strike="noStrike" kern="0" cap="none" spc="0" normalizeH="0" baseline="0" noProof="0" dirty="0" err="1">
                <a:ln>
                  <a:noFill/>
                </a:ln>
                <a:solidFill>
                  <a:srgbClr val="161622"/>
                </a:solidFill>
                <a:effectLst/>
                <a:uLnTx/>
                <a:uFillTx/>
              </a:rPr>
              <a:t>đường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thở</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viêm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phế</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quản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tiểu</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phế</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quản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a:t>
            </a:r>
            <a:r>
              <a:rPr kumimoji="0" lang="en-US" sz="2400" b="0" i="0" u="none" strike="noStrike" kern="0" cap="none" spc="0" normalizeH="0" baseline="0" noProof="0" dirty="0" err="1">
                <a:ln>
                  <a:noFill/>
                </a:ln>
                <a:solidFill>
                  <a:srgbClr val="161622"/>
                </a:solidFill>
                <a:effectLst/>
                <a:uLnTx/>
                <a:uFillTx/>
              </a:rPr>
              <a:t>hoặc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phế</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nang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khí</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phế</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thũng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gây</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tắc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nghẽn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đường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thở</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dai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dẳng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thường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tiến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triển</a:t>
            </a:r>
            <a:endParaRPr kumimoji="0" lang="en-US" sz="2400" b="0" i="0" u="none" strike="noStrike" kern="0" cap="none" spc="0" normalizeH="0" baseline="0" noProof="0" dirty="0">
              <a:ln>
                <a:noFill/>
              </a:ln>
              <a:solidFill>
                <a:srgbClr val="161622"/>
              </a:solidFill>
              <a:effectLst/>
              <a:uLnTx/>
              <a:uFillTx/>
            </a:endParaRPr>
          </a:p>
          <a:p>
            <a:pPr marL="342900" marR="0" lvl="0" indent="-342900" algn="just"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161622"/>
                </a:solidFill>
                <a:effectLst/>
                <a:uLnTx/>
                <a:uFillTx/>
              </a:rPr>
              <a:t>COPD </a:t>
            </a:r>
            <a:r>
              <a:rPr kumimoji="0" lang="en-US" sz="2400" b="0" i="0" u="none" strike="noStrike" kern="0" cap="none" spc="0" normalizeH="0" baseline="0" noProof="0" dirty="0" err="1">
                <a:ln>
                  <a:noFill/>
                </a:ln>
                <a:solidFill>
                  <a:srgbClr val="161622"/>
                </a:solidFill>
                <a:effectLst/>
                <a:uLnTx/>
                <a:uFillTx/>
              </a:rPr>
              <a:t>là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một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bệnh</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có</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thể</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phòng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ngừa</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điều</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trị</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được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chẩn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đoán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đúng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sớm</a:t>
            </a:r>
            <a:r>
              <a:rPr kumimoji="0" lang="en-US" sz="2400" b="0" i="0" u="none" strike="noStrike" kern="0" cap="none" spc="0" normalizeH="0" baseline="0" noProof="0" dirty="0">
                <a:ln>
                  <a:noFill/>
                </a:ln>
                <a:solidFill>
                  <a:srgbClr val="161622"/>
                </a:solidFill>
                <a:effectLst/>
                <a:uLnTx/>
                <a:uFillTx/>
              </a:rPr>
              <a:t> COPD </a:t>
            </a:r>
            <a:r>
              <a:rPr kumimoji="0" lang="en-US" sz="2400" b="0" i="0" u="none" strike="noStrike" kern="0" cap="none" spc="0" normalizeH="0" baseline="0" noProof="0" dirty="0" err="1">
                <a:ln>
                  <a:noFill/>
                </a:ln>
                <a:solidFill>
                  <a:srgbClr val="161622"/>
                </a:solidFill>
                <a:effectLst/>
                <a:uLnTx/>
                <a:uFillTx/>
              </a:rPr>
              <a:t>có</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tác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động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quan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trọng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đến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sức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khỏe</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cộng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đồng</a:t>
            </a:r>
            <a:endParaRPr kumimoji="0" lang="en-US" sz="2400" b="0" i="0" u="none" strike="noStrike" kern="0" cap="none" spc="0" normalizeH="0" baseline="0" noProof="0" dirty="0">
              <a:ln>
                <a:noFill/>
              </a:ln>
              <a:solidFill>
                <a:srgbClr val="161622"/>
              </a:solidFill>
              <a:effectLst/>
              <a:uLnTx/>
              <a:uFillTx/>
            </a:endParaRPr>
          </a:p>
          <a:p>
            <a:pPr marL="342900" marR="0" lvl="0" indent="-342900" algn="just"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161622"/>
              </a:solidFill>
              <a:effectLst/>
              <a:uLnTx/>
              <a:uFillTx/>
            </a:endParaRPr>
          </a:p>
        </p:txBody>
      </p:sp>
      <p:sp>
        <p:nvSpPr>
          <p:cNvPr id="10" name="TextBox 9">
            <a:extLst>
              <a:ext uri="{FF2B5EF4-FFF2-40B4-BE49-F238E27FC236}">
                <a16:creationId xmlns:a16="http://schemas.microsoft.com/office/drawing/2014/main" id="{2CC251F9-08EE-4AF7-A03F-F9467D565383}"/>
              </a:ext>
            </a:extLst>
          </p:cNvPr>
          <p:cNvSpPr txBox="1"/>
          <p:nvPr/>
        </p:nvSpPr>
        <p:spPr>
          <a:xfrm>
            <a:off x="0" y="442882"/>
            <a:ext cx="12192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COPD</a:t>
            </a:r>
          </a:p>
        </p:txBody>
      </p:sp>
      <p:sp>
        <p:nvSpPr>
          <p:cNvPr id="2" name="Title 1">
            <a:extLst>
              <a:ext uri="{FF2B5EF4-FFF2-40B4-BE49-F238E27FC236}">
                <a16:creationId xmlns:a16="http://schemas.microsoft.com/office/drawing/2014/main" id="{49AADCAA-5A73-4970-A0BD-261CC9C3C5FA}"/>
              </a:ext>
            </a:extLst>
          </p:cNvPr>
          <p:cNvSpPr>
            <a:spLocks noGrp="1"/>
          </p:cNvSpPr>
          <p:nvPr>
            <p:ph type="title"/>
          </p:nvPr>
        </p:nvSpPr>
        <p:spPr>
          <a:xfrm>
            <a:off x="430212" y="58109"/>
            <a:ext cx="11160124" cy="769545"/>
          </a:xfrm>
        </p:spPr>
        <p:txBody>
          <a:bodyPr/>
          <a:lstStyle/>
          <a:p>
            <a:r>
              <a:rPr lang="vi-VN" dirty="0"/>
              <a:t>ĐỊNH NGHĨA MỚI COPD</a:t>
            </a:r>
          </a:p>
        </p:txBody>
      </p:sp>
      <p:sp>
        <p:nvSpPr>
          <p:cNvPr id="4" name="Text Placeholder 3">
            <a:extLst>
              <a:ext uri="{FF2B5EF4-FFF2-40B4-BE49-F238E27FC236}">
                <a16:creationId xmlns:a16="http://schemas.microsoft.com/office/drawing/2014/main" id="{E240DFD7-19CB-4B52-8C5A-E508C23B9CE8}"/>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1991052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Placeholder 1"/>
          <p:cNvSpPr txBox="1">
            <a:spLocks/>
          </p:cNvSpPr>
          <p:nvPr/>
        </p:nvSpPr>
        <p:spPr>
          <a:xfrm>
            <a:off x="1308464" y="1276669"/>
            <a:ext cx="9640389" cy="732488"/>
          </a:xfrm>
          <a:prstGeom prst="rect">
            <a:avLst/>
          </a:prstGeom>
        </p:spPr>
        <p:txBody>
          <a:bodyPr vert="horz" lIns="68580" tIns="34290" rIns="68580" bIns="34290" rtlCol="0" anchor="b" anchorCtr="0">
            <a:noAutofit/>
          </a:bodyPr>
          <a:lstStyle>
            <a:lvl1pPr algn="l" defTabSz="914400" rtl="0" eaLnBrk="1" latinLnBrk="0" hangingPunct="1">
              <a:lnSpc>
                <a:spcPts val="2500"/>
              </a:lnSpc>
              <a:spcBef>
                <a:spcPct val="0"/>
              </a:spcBef>
              <a:buNone/>
              <a:defRPr sz="2400" b="1" kern="1200">
                <a:solidFill>
                  <a:schemeClr val="bg1"/>
                </a:solidFill>
                <a:latin typeface="Century Gothic" pitchFamily="34" charset="0"/>
                <a:ea typeface="+mj-ea"/>
                <a:cs typeface="Century Gothic" pitchFamily="34" charset="0"/>
              </a:defRPr>
            </a:lvl1pPr>
          </a:lstStyle>
          <a:p>
            <a:pPr marL="0" marR="0" lvl="0" indent="0" algn="ctr" defTabSz="685800" rtl="0" eaLnBrk="1" fontAlgn="auto" latinLnBrk="0" hangingPunct="1">
              <a:lnSpc>
                <a:spcPct val="150000"/>
              </a:lnSpc>
              <a:spcBef>
                <a:spcPct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ea typeface="+mj-ea"/>
            </a:endParaRPr>
          </a:p>
        </p:txBody>
      </p:sp>
      <p:sp>
        <p:nvSpPr>
          <p:cNvPr id="22" name="Rectangle 21"/>
          <p:cNvSpPr/>
          <p:nvPr/>
        </p:nvSpPr>
        <p:spPr>
          <a:xfrm>
            <a:off x="6876958" y="6590210"/>
            <a:ext cx="488467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mn-cs"/>
              </a:rPr>
              <a:t>Kerstjens HAM, et al. Respir Med. 2016 Aug;117:198-206. doi: 10.1016/j.rmed.2016.06.013.</a:t>
            </a:r>
          </a:p>
        </p:txBody>
      </p:sp>
      <p:grpSp>
        <p:nvGrpSpPr>
          <p:cNvPr id="6" name="Group 5"/>
          <p:cNvGrpSpPr/>
          <p:nvPr/>
        </p:nvGrpSpPr>
        <p:grpSpPr>
          <a:xfrm>
            <a:off x="1704975" y="1457325"/>
            <a:ext cx="9001125" cy="4600575"/>
            <a:chOff x="1700672" y="2865137"/>
            <a:chExt cx="6381820" cy="2753251"/>
          </a:xfrm>
        </p:grpSpPr>
        <p:graphicFrame>
          <p:nvGraphicFramePr>
            <p:cNvPr id="7" name="Chart 5"/>
            <p:cNvGraphicFramePr>
              <a:graphicFrameLocks/>
            </p:cNvGraphicFramePr>
            <p:nvPr/>
          </p:nvGraphicFramePr>
          <p:xfrm>
            <a:off x="1700673" y="3206493"/>
            <a:ext cx="3127612" cy="13046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5"/>
            <p:cNvGraphicFramePr>
              <a:graphicFrameLocks/>
            </p:cNvGraphicFramePr>
            <p:nvPr/>
          </p:nvGraphicFramePr>
          <p:xfrm>
            <a:off x="4954880" y="3202926"/>
            <a:ext cx="3127612" cy="1299710"/>
          </p:xfrm>
          <a:graphic>
            <a:graphicData uri="http://schemas.openxmlformats.org/drawingml/2006/chart">
              <c:chart xmlns:c="http://schemas.openxmlformats.org/drawingml/2006/chart" xmlns:r="http://schemas.openxmlformats.org/officeDocument/2006/relationships" r:id="rId4"/>
            </a:graphicData>
          </a:graphic>
        </p:graphicFrame>
        <p:sp>
          <p:nvSpPr>
            <p:cNvPr id="12" name="Rounded Rectangle 11"/>
            <p:cNvSpPr/>
            <p:nvPr/>
          </p:nvSpPr>
          <p:spPr>
            <a:xfrm>
              <a:off x="3033119" y="2865137"/>
              <a:ext cx="1471524" cy="374142"/>
            </a:xfrm>
            <a:prstGeom prst="roundRect">
              <a:avLst>
                <a:gd name="adj" fmla="val 6454"/>
              </a:avLst>
            </a:prstGeom>
            <a:solidFill>
              <a:srgbClr val="E46C0A"/>
            </a:solidFill>
            <a:ln w="9525">
              <a:noFill/>
              <a:round/>
              <a:headEnd/>
              <a:tailEnd/>
            </a:ln>
            <a:effectLst>
              <a:innerShdw blurRad="63500" dist="50800" dir="13500000">
                <a:srgbClr val="006068">
                  <a:lumMod val="50000"/>
                  <a:alpha val="20000"/>
                </a:srgbClr>
              </a:innerShdw>
            </a:effectLst>
            <a:scene3d>
              <a:camera prst="orthographicFront">
                <a:rot lat="0" lon="0" rev="0"/>
              </a:camera>
              <a:lightRig rig="balanced" dir="t">
                <a:rot lat="0" lon="0" rev="8700000"/>
              </a:lightRig>
            </a:scene3d>
            <a:sp3d/>
          </p:spPr>
          <p:txBody>
            <a:bodyPr wrap="square" anchor="ctr" anchorCtr="0">
              <a:noAutofit/>
            </a:bodyPr>
            <a:lstStyle/>
            <a:p>
              <a:pPr marL="0" marR="0" lvl="0" indent="0" algn="ctr" defTabSz="342900" rtl="0" eaLnBrk="1" fontAlgn="base" latinLnBrk="0" hangingPunct="1">
                <a:lnSpc>
                  <a:spcPct val="100000"/>
                </a:lnSpc>
                <a:spcBef>
                  <a:spcPts val="225"/>
                </a:spcBef>
                <a:spcAft>
                  <a:spcPts val="0"/>
                </a:spcAft>
                <a:buClrTx/>
                <a:buSzTx/>
                <a:buFontTx/>
                <a:buNone/>
                <a:tabLst/>
                <a:defRPr/>
              </a:pPr>
              <a:r>
                <a:rPr kumimoji="0" lang="en-US" altLang="en-US" sz="12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Tuần</a:t>
              </a:r>
              <a:r>
                <a:rPr kumimoji="0" lang="en-US" altLang="en-US" sz="12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24, OR=1.32</a:t>
              </a:r>
            </a:p>
            <a:p>
              <a:pPr marL="0" marR="0" lvl="0" indent="0" algn="ctr" defTabSz="342900" rtl="0" eaLnBrk="1" fontAlgn="base" latinLnBrk="0" hangingPunct="1">
                <a:lnSpc>
                  <a:spcPct val="100000"/>
                </a:lnSpc>
                <a:spcBef>
                  <a:spcPts val="225"/>
                </a:spcBef>
                <a:spcAft>
                  <a:spcPts val="0"/>
                </a:spcAft>
                <a:buClrTx/>
                <a:buSzTx/>
                <a:buFontTx/>
                <a:buNone/>
                <a:tabLst/>
                <a:defRPr/>
              </a:pPr>
              <a:r>
                <a:rPr kumimoji="0" lang="en-US" altLang="en-US" sz="12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95% CI: 1.01, 1.73</a:t>
              </a:r>
            </a:p>
          </p:txBody>
        </p:sp>
        <p:sp>
          <p:nvSpPr>
            <p:cNvPr id="13" name="Rounded Rectangle 12"/>
            <p:cNvSpPr/>
            <p:nvPr/>
          </p:nvSpPr>
          <p:spPr>
            <a:xfrm>
              <a:off x="6403797" y="2865138"/>
              <a:ext cx="1444695" cy="374141"/>
            </a:xfrm>
            <a:prstGeom prst="roundRect">
              <a:avLst>
                <a:gd name="adj" fmla="val 6454"/>
              </a:avLst>
            </a:prstGeom>
            <a:solidFill>
              <a:srgbClr val="E46C0A"/>
            </a:solidFill>
            <a:ln w="9525">
              <a:noFill/>
              <a:round/>
              <a:headEnd/>
              <a:tailEnd/>
            </a:ln>
            <a:effectLst>
              <a:innerShdw blurRad="63500" dist="50800" dir="13500000">
                <a:srgbClr val="006068">
                  <a:lumMod val="50000"/>
                  <a:alpha val="20000"/>
                </a:srgbClr>
              </a:innerShdw>
            </a:effectLst>
            <a:scene3d>
              <a:camera prst="orthographicFront">
                <a:rot lat="0" lon="0" rev="0"/>
              </a:camera>
              <a:lightRig rig="balanced" dir="t">
                <a:rot lat="0" lon="0" rev="8700000"/>
              </a:lightRig>
            </a:scene3d>
            <a:sp3d/>
          </p:spPr>
          <p:txBody>
            <a:bodyPr wrap="square" anchor="ctr" anchorCtr="0">
              <a:noAutofit/>
            </a:bodyPr>
            <a:lstStyle/>
            <a:p>
              <a:pPr marL="0" marR="0" lvl="0" indent="0" algn="ctr" defTabSz="342900" rtl="0" eaLnBrk="1" fontAlgn="base" latinLnBrk="0" hangingPunct="1">
                <a:lnSpc>
                  <a:spcPct val="100000"/>
                </a:lnSpc>
                <a:spcBef>
                  <a:spcPts val="225"/>
                </a:spcBef>
                <a:spcAft>
                  <a:spcPts val="0"/>
                </a:spcAft>
                <a:buClrTx/>
                <a:buSzTx/>
                <a:buFontTx/>
                <a:buNone/>
                <a:tabLst/>
                <a:defRPr/>
              </a:pPr>
              <a:r>
                <a:rPr kumimoji="0" lang="en-GB" altLang="en-US" sz="1200" b="1" i="0" u="none" strike="noStrike" kern="0" cap="none" spc="0" normalizeH="0" baseline="0" noProof="0" dirty="0" err="1">
                  <a:ln>
                    <a:noFill/>
                  </a:ln>
                  <a:solidFill>
                    <a:srgbClr val="FFFFFF"/>
                  </a:solidFill>
                  <a:effectLst/>
                  <a:uLnTx/>
                  <a:uFillTx/>
                  <a:latin typeface="Arial"/>
                  <a:ea typeface="Tahoma" panose="020B0604030504040204" pitchFamily="34" charset="0"/>
                  <a:cs typeface="Tahoma" panose="020B0604030504040204" pitchFamily="34" charset="0"/>
                </a:rPr>
                <a:t>Tuần</a:t>
              </a:r>
              <a:r>
                <a:rPr kumimoji="0" lang="en-GB" altLang="en-US" sz="12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48, OR=1.68</a:t>
              </a:r>
            </a:p>
            <a:p>
              <a:pPr marL="0" marR="0" lvl="0" indent="0" algn="ctr" defTabSz="342900" rtl="0" eaLnBrk="1" fontAlgn="base" latinLnBrk="0" hangingPunct="1">
                <a:lnSpc>
                  <a:spcPct val="100000"/>
                </a:lnSpc>
                <a:spcBef>
                  <a:spcPts val="225"/>
                </a:spcBef>
                <a:spcAft>
                  <a:spcPts val="0"/>
                </a:spcAft>
                <a:buClrTx/>
                <a:buSzTx/>
                <a:buFontTx/>
                <a:buNone/>
                <a:tabLst/>
                <a:defRPr/>
              </a:pPr>
              <a:r>
                <a:rPr kumimoji="0" lang="en-GB" altLang="en-US" sz="1200" b="1" i="0" u="none" strike="noStrike" kern="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95% CI: 1.28, 2.21</a:t>
              </a:r>
            </a:p>
          </p:txBody>
        </p:sp>
        <p:sp>
          <p:nvSpPr>
            <p:cNvPr id="14" name="TextBox 230"/>
            <p:cNvSpPr txBox="1">
              <a:spLocks noChangeArrowheads="1"/>
            </p:cNvSpPr>
            <p:nvPr/>
          </p:nvSpPr>
          <p:spPr bwMode="auto">
            <a:xfrm>
              <a:off x="1854245" y="4502636"/>
              <a:ext cx="1225199" cy="331545"/>
            </a:xfrm>
            <a:prstGeom prst="rect">
              <a:avLst/>
            </a:prstGeom>
            <a:noFill/>
            <a:ln w="9525">
              <a:noFill/>
              <a:miter lim="800000"/>
              <a:headEnd/>
              <a:tailEnd/>
            </a:ln>
          </p:spPr>
          <p:txBody>
            <a:bodyPr wrap="square" lIns="0" tIns="0" rIns="0" bIns="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Tiotropium Respimat</a:t>
              </a:r>
              <a:r>
                <a:rPr kumimoji="0" lang="pt-BR" sz="1200" b="1" i="0" u="none" strike="noStrike" kern="1200" cap="none" spc="0" normalizeH="0" baseline="30000" noProof="0" dirty="0">
                  <a:ln>
                    <a:noFill/>
                  </a:ln>
                  <a:solidFill>
                    <a:srgbClr val="006068"/>
                  </a:solidFill>
                  <a:effectLst/>
                  <a:uLnTx/>
                  <a:uFillTx/>
                  <a:latin typeface="Arial"/>
                  <a:ea typeface="Tahoma" panose="020B0604030504040204" pitchFamily="34" charset="0"/>
                  <a:cs typeface="Tahoma" panose="020B0604030504040204" pitchFamily="34" charset="0"/>
                </a:rPr>
                <a:t>®</a:t>
              </a: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b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b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5 µg QD</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(n=453)</a:t>
              </a:r>
            </a:p>
          </p:txBody>
        </p:sp>
        <p:sp>
          <p:nvSpPr>
            <p:cNvPr id="15" name="TextBox 230"/>
            <p:cNvSpPr txBox="1">
              <a:spLocks noChangeArrowheads="1"/>
            </p:cNvSpPr>
            <p:nvPr/>
          </p:nvSpPr>
          <p:spPr bwMode="auto">
            <a:xfrm>
              <a:off x="3086327" y="4471412"/>
              <a:ext cx="1147182" cy="331545"/>
            </a:xfrm>
            <a:prstGeom prst="rect">
              <a:avLst/>
            </a:prstGeom>
            <a:noFill/>
            <a:ln w="9525">
              <a:noFill/>
              <a:miter lim="800000"/>
              <a:headEnd/>
              <a:tailEnd/>
            </a:ln>
          </p:spPr>
          <p:txBody>
            <a:bodyPr wrap="square" lIns="0" tIns="0" rIns="0" bIns="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Placebo Respimat</a:t>
              </a:r>
              <a:r>
                <a:rPr kumimoji="0" lang="pt-BR" sz="1200" b="1" i="0" u="none" strike="noStrike" kern="1200" cap="none" spc="0" normalizeH="0" baseline="30000" noProof="0" dirty="0">
                  <a:ln>
                    <a:noFill/>
                  </a:ln>
                  <a:solidFill>
                    <a:srgbClr val="006068"/>
                  </a:solidFill>
                  <a:effectLst/>
                  <a:uLnTx/>
                  <a:uFillTx/>
                  <a:latin typeface="Arial"/>
                  <a:ea typeface="Tahoma" panose="020B0604030504040204" pitchFamily="34" charset="0"/>
                  <a:cs typeface="Tahoma" panose="020B0604030504040204" pitchFamily="34" charset="0"/>
                </a:rPr>
                <a:t>®</a:t>
              </a: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b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b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QD</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(n=454)</a:t>
              </a:r>
            </a:p>
          </p:txBody>
        </p:sp>
        <p:sp>
          <p:nvSpPr>
            <p:cNvPr id="16" name="TextBox 230"/>
            <p:cNvSpPr txBox="1">
              <a:spLocks noChangeArrowheads="1"/>
            </p:cNvSpPr>
            <p:nvPr/>
          </p:nvSpPr>
          <p:spPr bwMode="auto">
            <a:xfrm>
              <a:off x="5123844" y="4502636"/>
              <a:ext cx="1207599" cy="331545"/>
            </a:xfrm>
            <a:prstGeom prst="rect">
              <a:avLst/>
            </a:prstGeom>
            <a:noFill/>
            <a:ln w="9525">
              <a:noFill/>
              <a:miter lim="800000"/>
              <a:headEnd/>
              <a:tailEnd/>
            </a:ln>
          </p:spPr>
          <p:txBody>
            <a:bodyPr wrap="square" lIns="0" tIns="0" rIns="0" bIns="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Tiotropium Respimat</a:t>
              </a:r>
              <a:r>
                <a:rPr kumimoji="0" lang="pt-BR" sz="1200" b="1" i="0" u="none" strike="noStrike" kern="1200" cap="none" spc="0" normalizeH="0" baseline="30000" noProof="0" dirty="0">
                  <a:ln>
                    <a:noFill/>
                  </a:ln>
                  <a:solidFill>
                    <a:srgbClr val="006068"/>
                  </a:solidFill>
                  <a:effectLst/>
                  <a:uLnTx/>
                  <a:uFillTx/>
                  <a:latin typeface="Arial"/>
                  <a:ea typeface="Tahoma" panose="020B0604030504040204" pitchFamily="34" charset="0"/>
                  <a:cs typeface="Tahoma" panose="020B0604030504040204" pitchFamily="34" charset="0"/>
                </a:rPr>
                <a:t>®</a:t>
              </a: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b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b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5 µg QD</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(n=453)</a:t>
              </a:r>
            </a:p>
          </p:txBody>
        </p:sp>
        <p:sp>
          <p:nvSpPr>
            <p:cNvPr id="17" name="TextBox 230"/>
            <p:cNvSpPr txBox="1">
              <a:spLocks noChangeArrowheads="1"/>
            </p:cNvSpPr>
            <p:nvPr/>
          </p:nvSpPr>
          <p:spPr bwMode="auto">
            <a:xfrm>
              <a:off x="6458039" y="4471412"/>
              <a:ext cx="1021263" cy="331545"/>
            </a:xfrm>
            <a:prstGeom prst="rect">
              <a:avLst/>
            </a:prstGeom>
            <a:noFill/>
            <a:ln w="9525">
              <a:noFill/>
              <a:miter lim="800000"/>
              <a:headEnd/>
              <a:tailEnd/>
            </a:ln>
          </p:spPr>
          <p:txBody>
            <a:bodyPr wrap="square" lIns="0" tIns="0" rIns="0" bIns="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Placebo Respimat</a:t>
              </a:r>
              <a:r>
                <a:rPr kumimoji="0" lang="pt-BR" sz="1200" b="1" i="0" u="none" strike="noStrike" kern="1200" cap="none" spc="0" normalizeH="0" baseline="30000" noProof="0" dirty="0">
                  <a:ln>
                    <a:noFill/>
                  </a:ln>
                  <a:solidFill>
                    <a:srgbClr val="006068"/>
                  </a:solidFill>
                  <a:effectLst/>
                  <a:uLnTx/>
                  <a:uFillTx/>
                  <a:latin typeface="Arial"/>
                  <a:ea typeface="Tahoma" panose="020B0604030504040204" pitchFamily="34" charset="0"/>
                  <a:cs typeface="Tahoma" panose="020B0604030504040204" pitchFamily="34" charset="0"/>
                </a:rPr>
                <a:t>®</a:t>
              </a: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  </a:t>
              </a:r>
              <a:b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b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QD</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6068"/>
                  </a:solidFill>
                  <a:effectLst/>
                  <a:uLnTx/>
                  <a:uFillTx/>
                  <a:latin typeface="Arial"/>
                  <a:ea typeface="Tahoma" panose="020B0604030504040204" pitchFamily="34" charset="0"/>
                  <a:cs typeface="Tahoma" panose="020B0604030504040204" pitchFamily="34" charset="0"/>
                </a:rPr>
                <a:t>(n=454)</a:t>
              </a:r>
            </a:p>
          </p:txBody>
        </p:sp>
        <p:sp>
          <p:nvSpPr>
            <p:cNvPr id="18" name="TextBox 78"/>
            <p:cNvSpPr txBox="1">
              <a:spLocks noChangeArrowheads="1"/>
            </p:cNvSpPr>
            <p:nvPr/>
          </p:nvSpPr>
          <p:spPr bwMode="auto">
            <a:xfrm>
              <a:off x="4821110" y="3619404"/>
              <a:ext cx="95020" cy="684518"/>
            </a:xfrm>
            <a:prstGeom prst="rect">
              <a:avLst/>
            </a:prstGeom>
            <a:noFill/>
            <a:ln w="9525">
              <a:noFill/>
              <a:miter lim="800000"/>
              <a:headEnd/>
              <a:tailEnd/>
            </a:ln>
          </p:spPr>
          <p:txBody>
            <a:bodyPr vert="vert270" wrap="square" lIns="0" tIns="0" rIns="0" bIns="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GB" sz="750" b="1" i="0" u="none" strike="noStrike" kern="1200" cap="none" spc="0" normalizeH="0" baseline="0" noProof="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BN </a:t>
              </a:r>
              <a:r>
                <a:rPr kumimoji="0" lang="en-GB" sz="750" b="1" i="0" u="none" strike="noStrike" kern="1200" cap="none" spc="0" normalizeH="0" baseline="0" noProof="0" dirty="0">
                  <a:ln>
                    <a:noFill/>
                  </a:ln>
                  <a:solidFill>
                    <a:srgbClr val="006068"/>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0" name="Rounded Rectangle 19"/>
            <p:cNvSpPr/>
            <p:nvPr/>
          </p:nvSpPr>
          <p:spPr>
            <a:xfrm>
              <a:off x="1700672" y="5024323"/>
              <a:ext cx="2972096" cy="592862"/>
            </a:xfrm>
            <a:prstGeom prst="roundRect">
              <a:avLst/>
            </a:prstGeom>
            <a:solidFill>
              <a:srgbClr val="B6E2F0">
                <a:alpha val="61000"/>
              </a:srgbClr>
            </a:solidFill>
            <a:ln w="9525" cap="flat" cmpd="sng" algn="ctr">
              <a:solidFill>
                <a:sysClr val="window" lastClr="FFFFFF"/>
              </a:solidFill>
              <a:prstDash val="solid"/>
              <a:miter lim="800000"/>
            </a:ln>
            <a:effectLst/>
          </p:spPr>
          <p:txBody>
            <a:bodyPr rtlCol="0" anchor="ct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ACQ-7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là</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bảng</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câu</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hỏi</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gồm</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7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câu</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mỗi</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câu</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điểm</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GB"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từ</a:t>
              </a:r>
              <a:r>
                <a:rPr kumimoji="0" lang="en-GB"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0 – 6.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Đáp</a:t>
              </a:r>
              <a:r>
                <a:rPr kumimoji="0" lang="en-US" altLang="en-US"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t>
              </a:r>
              <a:r>
                <a:rPr kumimoji="0" lang="en-US" altLang="en-US"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ứng</a:t>
              </a:r>
              <a:r>
                <a:rPr kumimoji="0" lang="en-US" altLang="en-US"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 </a:t>
              </a:r>
              <a:r>
                <a:rPr kumimoji="0" lang="en-US" altLang="en-US"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giảm</a:t>
              </a:r>
              <a:r>
                <a:rPr kumimoji="0" lang="en-US" altLang="en-US"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 0.5 </a:t>
              </a:r>
              <a:r>
                <a:rPr kumimoji="0" lang="en-US" altLang="en-US" sz="1400" b="1" i="0" u="none" strike="noStrike" kern="0" cap="none" spc="0" normalizeH="0" baseline="0" noProof="0" dirty="0" err="1">
                  <a:ln>
                    <a:noFill/>
                  </a:ln>
                  <a:solidFill>
                    <a:prstClr val="black"/>
                  </a:solidFill>
                  <a:effectLst/>
                  <a:uLnTx/>
                  <a:uFillTx/>
                  <a:latin typeface="Arial"/>
                  <a:ea typeface="Tahoma" panose="020B0604030504040204" pitchFamily="34" charset="0"/>
                  <a:cs typeface="Tahoma" panose="020B0604030504040204" pitchFamily="34" charset="0"/>
                </a:rPr>
                <a:t>theo</a:t>
              </a:r>
              <a:r>
                <a:rPr kumimoji="0" lang="en-US" altLang="en-US" sz="1400" b="1" i="0" u="none" strike="noStrike" kern="0" cap="none" spc="0" normalizeH="0" baseline="0" noProof="0" dirty="0">
                  <a:ln>
                    <a:noFill/>
                  </a:ln>
                  <a:solidFill>
                    <a:prstClr val="black"/>
                  </a:solidFill>
                  <a:effectLst/>
                  <a:uLnTx/>
                  <a:uFillTx/>
                  <a:latin typeface="Arial"/>
                  <a:ea typeface="Tahoma" panose="020B0604030504040204" pitchFamily="34" charset="0"/>
                  <a:cs typeface="Tahoma" panose="020B0604030504040204" pitchFamily="34" charset="0"/>
                </a:rPr>
                <a:t> ACQ-7)</a:t>
              </a:r>
              <a:endParaRPr kumimoji="0" lang="en-US" altLang="en-US" sz="1400" b="1" i="0" u="none" strike="noStrike" kern="0" cap="none" spc="0" normalizeH="0" baseline="30000" noProof="0" dirty="0">
                <a:ln>
                  <a:noFill/>
                </a:ln>
                <a:solidFill>
                  <a:prstClr val="black"/>
                </a:solidFill>
                <a:effectLst/>
                <a:uLnTx/>
                <a:uFillTx/>
                <a:latin typeface="Arial"/>
                <a:ea typeface="Tahoma" panose="020B0604030504040204" pitchFamily="34" charset="0"/>
                <a:cs typeface="Tahoma" panose="020B0604030504040204" pitchFamily="34" charset="0"/>
              </a:endParaRPr>
            </a:p>
          </p:txBody>
        </p:sp>
        <p:sp>
          <p:nvSpPr>
            <p:cNvPr id="21" name="Rounded Rectangle 20"/>
            <p:cNvSpPr/>
            <p:nvPr/>
          </p:nvSpPr>
          <p:spPr>
            <a:xfrm>
              <a:off x="4828285" y="5017191"/>
              <a:ext cx="3151025" cy="601197"/>
            </a:xfrm>
            <a:prstGeom prst="roundRect">
              <a:avLst/>
            </a:prstGeom>
            <a:solidFill>
              <a:srgbClr val="B6E2F0">
                <a:alpha val="61000"/>
              </a:srgbClr>
            </a:solidFill>
            <a:ln w="9525" cap="flat" cmpd="sng" algn="ctr">
              <a:solidFill>
                <a:sysClr val="window" lastClr="FFFF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OR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là</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Tỷ</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lệ</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người</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đáp</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ứng</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theo</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ACQ-7)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khi</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dùng</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a:t>
              </a:r>
              <a:r>
                <a:rPr kumimoji="0" lang="en-GB" sz="1600" b="1" i="0" u="none" strike="noStrike" kern="0" cap="none" spc="0" normalizeH="0" baseline="0" noProof="0" dirty="0" err="1">
                  <a:ln>
                    <a:noFill/>
                  </a:ln>
                  <a:solidFill>
                    <a:srgbClr val="EEECE1">
                      <a:lumMod val="10000"/>
                    </a:srgbClr>
                  </a:solidFill>
                  <a:effectLst/>
                  <a:uLnTx/>
                  <a:uFillTx/>
                  <a:latin typeface="Arial"/>
                  <a:ea typeface="Tahoma" panose="020B0604030504040204" pitchFamily="34" charset="0"/>
                  <a:cs typeface="Tahoma" panose="020B0604030504040204" pitchFamily="34" charset="0"/>
                </a:rPr>
                <a:t>Tiotropium</a:t>
              </a:r>
              <a:r>
                <a:rPr kumimoji="0" lang="en-GB" sz="1600" b="1" i="0" u="none" strike="noStrike" kern="0" cap="none" spc="0" normalizeH="0" baseline="0" noProof="0" dirty="0">
                  <a:ln>
                    <a:noFill/>
                  </a:ln>
                  <a:solidFill>
                    <a:srgbClr val="EEECE1">
                      <a:lumMod val="10000"/>
                    </a:srgbClr>
                  </a:solidFill>
                  <a:effectLst/>
                  <a:uLnTx/>
                  <a:uFillTx/>
                  <a:latin typeface="Arial"/>
                  <a:ea typeface="Tahoma" panose="020B0604030504040204" pitchFamily="34" charset="0"/>
                  <a:cs typeface="Tahoma" panose="020B0604030504040204" pitchFamily="34" charset="0"/>
                </a:rPr>
                <a:t> so placebo.</a:t>
              </a:r>
            </a:p>
          </p:txBody>
        </p:sp>
        <p:sp>
          <p:nvSpPr>
            <p:cNvPr id="23" name="TextBox 22"/>
            <p:cNvSpPr txBox="1"/>
            <p:nvPr/>
          </p:nvSpPr>
          <p:spPr>
            <a:xfrm>
              <a:off x="5565003" y="3329501"/>
              <a:ext cx="464502" cy="1565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58.1%</a:t>
              </a:r>
              <a:endParaRPr kumimoji="0" lang="vi-VN"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TextBox 23"/>
            <p:cNvSpPr txBox="1"/>
            <p:nvPr/>
          </p:nvSpPr>
          <p:spPr>
            <a:xfrm>
              <a:off x="6685167" y="3590328"/>
              <a:ext cx="464502" cy="1565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45.2%</a:t>
              </a:r>
              <a:endParaRPr kumimoji="0" lang="vi-VN"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itle 3"/>
          <p:cNvSpPr>
            <a:spLocks noGrp="1"/>
          </p:cNvSpPr>
          <p:nvPr>
            <p:ph type="title"/>
          </p:nvPr>
        </p:nvSpPr>
        <p:spPr>
          <a:xfrm>
            <a:off x="743109" y="108175"/>
            <a:ext cx="11018520" cy="1031068"/>
          </a:xfrm>
        </p:spPr>
        <p:txBody>
          <a:bodyPr>
            <a:noAutofit/>
          </a:bodyPr>
          <a:lstStyle/>
          <a:p>
            <a:pPr algn="ctr"/>
            <a:r>
              <a:rPr lang="en-GB" sz="3200" b="1" dirty="0"/>
              <a:t>Tiotropium Respimat </a:t>
            </a:r>
            <a:r>
              <a:rPr lang="en-GB" sz="3200" b="1" dirty="0" err="1"/>
              <a:t>cải</a:t>
            </a:r>
            <a:r>
              <a:rPr lang="en-GB" sz="3200" b="1" dirty="0"/>
              <a:t> </a:t>
            </a:r>
            <a:r>
              <a:rPr lang="en-GB" sz="3200" b="1" dirty="0" err="1"/>
              <a:t>thiện</a:t>
            </a:r>
            <a:r>
              <a:rPr lang="en-GB" sz="3200" b="1" dirty="0"/>
              <a:t> </a:t>
            </a:r>
            <a:r>
              <a:rPr lang="en-GB" sz="3200" b="1" dirty="0" err="1"/>
              <a:t>triệu</a:t>
            </a:r>
            <a:r>
              <a:rPr lang="en-GB" sz="3200" b="1" dirty="0"/>
              <a:t> </a:t>
            </a:r>
            <a:r>
              <a:rPr lang="en-GB" sz="3200" b="1" dirty="0" err="1"/>
              <a:t>chứng</a:t>
            </a:r>
            <a:endParaRPr lang="vi-VN" sz="2400" b="1" dirty="0"/>
          </a:p>
        </p:txBody>
      </p:sp>
    </p:spTree>
    <p:extLst>
      <p:ext uri="{BB962C8B-B14F-4D97-AF65-F5344CB8AC3E}">
        <p14:creationId xmlns:p14="http://schemas.microsoft.com/office/powerpoint/2010/main" val="1564191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0B5FE-EF3B-4B9D-B3D5-F285E73CDAE0}"/>
              </a:ext>
            </a:extLst>
          </p:cNvPr>
          <p:cNvSpPr txBox="1"/>
          <p:nvPr/>
        </p:nvSpPr>
        <p:spPr>
          <a:xfrm>
            <a:off x="328993" y="272475"/>
            <a:ext cx="11358563" cy="584775"/>
          </a:xfrm>
          <a:prstGeom prst="rect">
            <a:avLst/>
          </a:prstGeom>
          <a:noFill/>
        </p:spPr>
        <p:txBody>
          <a:bodyPr wrap="square" rtlCol="0">
            <a:spAutoFit/>
          </a:bodyPr>
          <a:lstStyle/>
          <a:p>
            <a:pPr algn="ctr"/>
            <a:r>
              <a:rPr lang="en-US" sz="3200" b="1" dirty="0" err="1">
                <a:solidFill>
                  <a:srgbClr val="002060"/>
                </a:solidFill>
              </a:rPr>
              <a:t>Vai</a:t>
            </a:r>
            <a:r>
              <a:rPr lang="en-US" sz="3200" b="1" dirty="0">
                <a:solidFill>
                  <a:srgbClr val="002060"/>
                </a:solidFill>
              </a:rPr>
              <a:t> </a:t>
            </a:r>
            <a:r>
              <a:rPr lang="en-US" sz="3200" b="1" dirty="0" err="1">
                <a:solidFill>
                  <a:srgbClr val="002060"/>
                </a:solidFill>
              </a:rPr>
              <a:t>trò</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cụ</a:t>
            </a:r>
            <a:r>
              <a:rPr lang="en-US" sz="3200" b="1" dirty="0">
                <a:solidFill>
                  <a:srgbClr val="002060"/>
                </a:solidFill>
              </a:rPr>
              <a:t> </a:t>
            </a:r>
            <a:r>
              <a:rPr lang="en-US" sz="3200" b="1" dirty="0" err="1">
                <a:solidFill>
                  <a:srgbClr val="002060"/>
                </a:solidFill>
              </a:rPr>
              <a:t>hít</a:t>
            </a:r>
            <a:r>
              <a:rPr lang="en-US" sz="3200" b="1" dirty="0">
                <a:solidFill>
                  <a:srgbClr val="002060"/>
                </a:solidFill>
              </a:rPr>
              <a:t> </a:t>
            </a:r>
            <a:r>
              <a:rPr lang="en-US" sz="3200" b="1" dirty="0" err="1">
                <a:solidFill>
                  <a:srgbClr val="002060"/>
                </a:solidFill>
              </a:rPr>
              <a:t>trong</a:t>
            </a:r>
            <a:r>
              <a:rPr lang="en-US" sz="3200" b="1" dirty="0">
                <a:solidFill>
                  <a:srgbClr val="002060"/>
                </a:solidFill>
              </a:rPr>
              <a:t> </a:t>
            </a:r>
            <a:r>
              <a:rPr lang="en-US" sz="3200" b="1" dirty="0" err="1">
                <a:solidFill>
                  <a:srgbClr val="002060"/>
                </a:solidFill>
              </a:rPr>
              <a:t>quản</a:t>
            </a:r>
            <a:r>
              <a:rPr lang="en-US" sz="3200" b="1" dirty="0">
                <a:solidFill>
                  <a:srgbClr val="002060"/>
                </a:solidFill>
              </a:rPr>
              <a:t> </a:t>
            </a:r>
            <a:r>
              <a:rPr lang="en-US" sz="3200" b="1" dirty="0" err="1">
                <a:solidFill>
                  <a:srgbClr val="002060"/>
                </a:solidFill>
              </a:rPr>
              <a:t>lý</a:t>
            </a:r>
            <a:r>
              <a:rPr lang="en-US" sz="3200" b="1" dirty="0">
                <a:solidFill>
                  <a:srgbClr val="002060"/>
                </a:solidFill>
              </a:rPr>
              <a:t> hen</a:t>
            </a:r>
          </a:p>
        </p:txBody>
      </p:sp>
      <p:pic>
        <p:nvPicPr>
          <p:cNvPr id="6" name="Picture 2" descr="Global Initiative for Asthma – GINA">
            <a:extLst>
              <a:ext uri="{FF2B5EF4-FFF2-40B4-BE49-F238E27FC236}">
                <a16:creationId xmlns:a16="http://schemas.microsoft.com/office/drawing/2014/main" id="{6DB1916E-EF42-49CA-A1AB-C783EDFC13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F3CF3E-0863-48ED-AFB9-D07823788A95}"/>
              </a:ext>
            </a:extLst>
          </p:cNvPr>
          <p:cNvSpPr txBox="1"/>
          <p:nvPr/>
        </p:nvSpPr>
        <p:spPr>
          <a:xfrm>
            <a:off x="838200" y="1527048"/>
            <a:ext cx="10515600" cy="2400657"/>
          </a:xfrm>
          <a:prstGeom prst="rect">
            <a:avLst/>
          </a:prstGeom>
          <a:noFill/>
        </p:spPr>
        <p:txBody>
          <a:bodyPr wrap="square" rtlCol="0">
            <a:spAutoFit/>
          </a:bodyPr>
          <a:lstStyle/>
          <a:p>
            <a:r>
              <a:rPr lang="en-US" sz="2400" b="1" dirty="0" err="1">
                <a:solidFill>
                  <a:srgbClr val="1B91E1"/>
                </a:solidFill>
              </a:rPr>
              <a:t>Tập</a:t>
            </a:r>
            <a:r>
              <a:rPr lang="en-US" sz="2400" b="1" dirty="0">
                <a:solidFill>
                  <a:srgbClr val="1B91E1"/>
                </a:solidFill>
              </a:rPr>
              <a:t> </a:t>
            </a:r>
            <a:r>
              <a:rPr lang="en-US" sz="2400" b="1" dirty="0" err="1">
                <a:solidFill>
                  <a:srgbClr val="1B91E1"/>
                </a:solidFill>
              </a:rPr>
              <a:t>huấn</a:t>
            </a:r>
            <a:r>
              <a:rPr lang="en-US" sz="2400" b="1" dirty="0">
                <a:solidFill>
                  <a:srgbClr val="1B91E1"/>
                </a:solidFill>
              </a:rPr>
              <a:t> </a:t>
            </a:r>
            <a:r>
              <a:rPr lang="en-US" sz="2400" b="1" dirty="0" err="1">
                <a:solidFill>
                  <a:srgbClr val="1B91E1"/>
                </a:solidFill>
              </a:rPr>
              <a:t>kỹ</a:t>
            </a:r>
            <a:r>
              <a:rPr lang="en-US" sz="2400" b="1" dirty="0">
                <a:solidFill>
                  <a:srgbClr val="1B91E1"/>
                </a:solidFill>
              </a:rPr>
              <a:t> </a:t>
            </a:r>
            <a:r>
              <a:rPr lang="en-US" sz="2400" b="1" dirty="0" err="1">
                <a:solidFill>
                  <a:srgbClr val="1B91E1"/>
                </a:solidFill>
              </a:rPr>
              <a:t>năng</a:t>
            </a:r>
            <a:r>
              <a:rPr lang="en-US" sz="2400" b="1" dirty="0">
                <a:solidFill>
                  <a:srgbClr val="1B91E1"/>
                </a:solidFill>
              </a:rPr>
              <a:t> </a:t>
            </a:r>
            <a:r>
              <a:rPr lang="en-US" sz="2400" b="1" dirty="0" err="1">
                <a:solidFill>
                  <a:srgbClr val="1B91E1"/>
                </a:solidFill>
              </a:rPr>
              <a:t>sử</a:t>
            </a:r>
            <a:r>
              <a:rPr lang="en-US" sz="2400" b="1" dirty="0">
                <a:solidFill>
                  <a:srgbClr val="1B91E1"/>
                </a:solidFill>
              </a:rPr>
              <a:t> </a:t>
            </a:r>
            <a:r>
              <a:rPr lang="en-US" sz="2400" b="1" dirty="0" err="1">
                <a:solidFill>
                  <a:srgbClr val="1B91E1"/>
                </a:solidFill>
              </a:rPr>
              <a:t>dụng</a:t>
            </a:r>
            <a:r>
              <a:rPr lang="en-US" sz="2400" b="1" dirty="0">
                <a:solidFill>
                  <a:srgbClr val="1B91E1"/>
                </a:solidFill>
              </a:rPr>
              <a:t> </a:t>
            </a:r>
            <a:r>
              <a:rPr lang="en-US" sz="2400" b="1" dirty="0" err="1">
                <a:solidFill>
                  <a:srgbClr val="1B91E1"/>
                </a:solidFill>
              </a:rPr>
              <a:t>dụng</a:t>
            </a:r>
            <a:r>
              <a:rPr lang="en-US" sz="2400" b="1" dirty="0">
                <a:solidFill>
                  <a:srgbClr val="1B91E1"/>
                </a:solidFill>
              </a:rPr>
              <a:t> </a:t>
            </a:r>
            <a:r>
              <a:rPr lang="en-US" sz="2400" b="1" dirty="0" err="1">
                <a:solidFill>
                  <a:srgbClr val="1B91E1"/>
                </a:solidFill>
              </a:rPr>
              <a:t>cụ</a:t>
            </a:r>
            <a:r>
              <a:rPr lang="en-US" sz="2400" b="1" dirty="0">
                <a:solidFill>
                  <a:srgbClr val="1B91E1"/>
                </a:solidFill>
              </a:rPr>
              <a:t> </a:t>
            </a:r>
            <a:r>
              <a:rPr lang="en-US" sz="2400" b="1" dirty="0" err="1">
                <a:solidFill>
                  <a:srgbClr val="1B91E1"/>
                </a:solidFill>
              </a:rPr>
              <a:t>hít</a:t>
            </a:r>
            <a:r>
              <a:rPr lang="en-US" sz="2400" b="1" dirty="0">
                <a:solidFill>
                  <a:srgbClr val="1B91E1"/>
                </a:solidFill>
              </a:rPr>
              <a:t> </a:t>
            </a:r>
            <a:r>
              <a:rPr lang="en-US" sz="2400" b="1" dirty="0" err="1">
                <a:solidFill>
                  <a:srgbClr val="1B91E1"/>
                </a:solidFill>
              </a:rPr>
              <a:t>hiệu</a:t>
            </a:r>
            <a:r>
              <a:rPr lang="en-US" sz="2400" b="1" dirty="0">
                <a:solidFill>
                  <a:srgbClr val="1B91E1"/>
                </a:solidFill>
              </a:rPr>
              <a:t> </a:t>
            </a:r>
            <a:r>
              <a:rPr lang="en-US" sz="2400" b="1" dirty="0" err="1">
                <a:solidFill>
                  <a:srgbClr val="1B91E1"/>
                </a:solidFill>
              </a:rPr>
              <a:t>quả</a:t>
            </a:r>
            <a:endParaRPr lang="en-US" sz="2400" b="1" dirty="0">
              <a:solidFill>
                <a:srgbClr val="1B91E1"/>
              </a:solidFill>
            </a:endParaRPr>
          </a:p>
          <a:p>
            <a:pPr marL="285750" indent="-285750">
              <a:spcBef>
                <a:spcPts val="1200"/>
              </a:spcBef>
              <a:buFont typeface="Arial" panose="020B0604020202020204" pitchFamily="34" charset="0"/>
              <a:buChar char="•"/>
            </a:pPr>
            <a:r>
              <a:rPr lang="en-US" sz="2400" dirty="0" err="1"/>
              <a:t>Thuốc</a:t>
            </a:r>
            <a:r>
              <a:rPr lang="en-US" sz="2400" dirty="0"/>
              <a:t> </a:t>
            </a:r>
            <a:r>
              <a:rPr lang="en-US" sz="2400" dirty="0" err="1"/>
              <a:t>dạng</a:t>
            </a:r>
            <a:r>
              <a:rPr lang="en-US" sz="2400" dirty="0"/>
              <a:t> </a:t>
            </a:r>
            <a:r>
              <a:rPr lang="en-US" sz="2400" dirty="0" err="1"/>
              <a:t>hít</a:t>
            </a:r>
            <a:r>
              <a:rPr lang="en-US" sz="2400" dirty="0"/>
              <a:t> </a:t>
            </a:r>
            <a:r>
              <a:rPr lang="en-US" sz="2400" dirty="0" err="1"/>
              <a:t>giúp</a:t>
            </a:r>
            <a:r>
              <a:rPr lang="en-US" sz="2400" dirty="0"/>
              <a:t> </a:t>
            </a:r>
            <a:r>
              <a:rPr lang="en-US" sz="2400" dirty="0" err="1"/>
              <a:t>tăng</a:t>
            </a:r>
            <a:r>
              <a:rPr lang="en-US" sz="2400" dirty="0"/>
              <a:t> </a:t>
            </a:r>
            <a:r>
              <a:rPr lang="en-US" sz="2400" dirty="0" err="1"/>
              <a:t>lượng</a:t>
            </a:r>
            <a:r>
              <a:rPr lang="en-US" sz="2400" dirty="0"/>
              <a:t> </a:t>
            </a:r>
            <a:r>
              <a:rPr lang="en-US" sz="2400" dirty="0" err="1"/>
              <a:t>thuốc</a:t>
            </a:r>
            <a:r>
              <a:rPr lang="en-US" sz="2400" dirty="0"/>
              <a:t> </a:t>
            </a:r>
            <a:r>
              <a:rPr lang="en-US" sz="2400" dirty="0" err="1"/>
              <a:t>đến</a:t>
            </a:r>
            <a:r>
              <a:rPr lang="en-US" sz="2400" dirty="0"/>
              <a:t> </a:t>
            </a:r>
            <a:r>
              <a:rPr lang="en-US" sz="2400" dirty="0" err="1"/>
              <a:t>đường</a:t>
            </a:r>
            <a:r>
              <a:rPr lang="en-US" sz="2400" dirty="0"/>
              <a:t> </a:t>
            </a:r>
            <a:r>
              <a:rPr lang="en-US" sz="2400" dirty="0" err="1"/>
              <a:t>dẫn</a:t>
            </a:r>
            <a:r>
              <a:rPr lang="en-US" sz="2400" dirty="0"/>
              <a:t> </a:t>
            </a:r>
            <a:r>
              <a:rPr lang="en-US" sz="2400" dirty="0" err="1"/>
              <a:t>khí</a:t>
            </a:r>
            <a:r>
              <a:rPr lang="en-US" sz="2400" dirty="0"/>
              <a:t>, </a:t>
            </a:r>
            <a:r>
              <a:rPr lang="en-US" sz="2400" dirty="0" err="1"/>
              <a:t>khởi</a:t>
            </a:r>
            <a:r>
              <a:rPr lang="en-US" sz="2400" dirty="0"/>
              <a:t> </a:t>
            </a:r>
            <a:r>
              <a:rPr lang="en-US" sz="2400" dirty="0" err="1"/>
              <a:t>phát</a:t>
            </a:r>
            <a:r>
              <a:rPr lang="en-US" sz="2400" dirty="0"/>
              <a:t> </a:t>
            </a:r>
            <a:r>
              <a:rPr lang="en-US" sz="2400" dirty="0" err="1"/>
              <a:t>tác</a:t>
            </a:r>
            <a:r>
              <a:rPr lang="en-US" sz="2400" dirty="0"/>
              <a:t> </a:t>
            </a:r>
            <a:r>
              <a:rPr lang="en-US" sz="2400" dirty="0" err="1"/>
              <a:t>dụng</a:t>
            </a:r>
            <a:r>
              <a:rPr lang="en-US" sz="2400" dirty="0"/>
              <a:t> </a:t>
            </a:r>
            <a:r>
              <a:rPr lang="en-US" sz="2400" dirty="0" err="1"/>
              <a:t>sớm</a:t>
            </a:r>
            <a:r>
              <a:rPr lang="en-US" sz="2400" dirty="0"/>
              <a:t>, </a:t>
            </a:r>
            <a:r>
              <a:rPr lang="en-US" sz="2400" dirty="0" err="1"/>
              <a:t>ít</a:t>
            </a:r>
            <a:r>
              <a:rPr lang="en-US" sz="2400" dirty="0"/>
              <a:t> </a:t>
            </a:r>
            <a:r>
              <a:rPr lang="en-US" sz="2400" dirty="0" err="1"/>
              <a:t>tác</a:t>
            </a:r>
            <a:r>
              <a:rPr lang="en-US" sz="2400" dirty="0"/>
              <a:t> </a:t>
            </a:r>
            <a:r>
              <a:rPr lang="en-US" sz="2400" dirty="0" err="1"/>
              <a:t>dụng</a:t>
            </a:r>
            <a:r>
              <a:rPr lang="en-US" sz="2400" dirty="0"/>
              <a:t> </a:t>
            </a:r>
            <a:r>
              <a:rPr lang="en-US" sz="2400" dirty="0" err="1"/>
              <a:t>phụ</a:t>
            </a:r>
            <a:r>
              <a:rPr lang="en-US" sz="2400" dirty="0"/>
              <a:t> </a:t>
            </a:r>
            <a:r>
              <a:rPr lang="en-US" sz="2400" dirty="0" err="1"/>
              <a:t>toàn</a:t>
            </a:r>
            <a:r>
              <a:rPr lang="en-US" sz="2400" dirty="0"/>
              <a:t> </a:t>
            </a:r>
            <a:r>
              <a:rPr lang="en-US" sz="2400" dirty="0" err="1"/>
              <a:t>thân</a:t>
            </a:r>
            <a:endParaRPr lang="en-US" sz="2400" dirty="0"/>
          </a:p>
          <a:p>
            <a:pPr marL="285750" indent="-285750">
              <a:spcBef>
                <a:spcPts val="1200"/>
              </a:spcBef>
              <a:buFont typeface="Arial" panose="020B0604020202020204" pitchFamily="34" charset="0"/>
              <a:buChar char="•"/>
            </a:pPr>
            <a:r>
              <a:rPr lang="en-US" sz="2400" dirty="0" err="1"/>
              <a:t>Kỹ</a:t>
            </a:r>
            <a:r>
              <a:rPr lang="en-US" sz="2400" dirty="0"/>
              <a:t> </a:t>
            </a:r>
            <a:r>
              <a:rPr lang="en-US" sz="2400" dirty="0" err="1"/>
              <a:t>thuật</a:t>
            </a:r>
            <a:r>
              <a:rPr lang="en-US" sz="2400" dirty="0"/>
              <a:t> </a:t>
            </a:r>
            <a:r>
              <a:rPr lang="en-US" sz="2400" dirty="0" err="1"/>
              <a:t>hít</a:t>
            </a:r>
            <a:r>
              <a:rPr lang="en-US" sz="2400" dirty="0"/>
              <a:t> </a:t>
            </a:r>
            <a:r>
              <a:rPr lang="en-US" sz="2400" dirty="0" err="1"/>
              <a:t>kém</a:t>
            </a:r>
            <a:r>
              <a:rPr lang="en-US" sz="2400" dirty="0"/>
              <a:t> </a:t>
            </a:r>
            <a:r>
              <a:rPr lang="en-US" sz="2400" dirty="0" err="1"/>
              <a:t>dẫn</a:t>
            </a:r>
            <a:r>
              <a:rPr lang="en-US" sz="2400" dirty="0"/>
              <a:t> </a:t>
            </a:r>
            <a:r>
              <a:rPr lang="en-US" sz="2400" dirty="0" err="1"/>
              <a:t>đến</a:t>
            </a:r>
            <a:r>
              <a:rPr lang="en-US" sz="2400" dirty="0"/>
              <a:t> hen </a:t>
            </a:r>
            <a:r>
              <a:rPr lang="en-US" sz="2400" dirty="0" err="1"/>
              <a:t>không</a:t>
            </a:r>
            <a:r>
              <a:rPr lang="en-US" sz="2400" dirty="0"/>
              <a:t> </a:t>
            </a:r>
            <a:r>
              <a:rPr lang="en-US" sz="2400" dirty="0" err="1"/>
              <a:t>kiểm</a:t>
            </a:r>
            <a:r>
              <a:rPr lang="en-US" sz="2400" dirty="0"/>
              <a:t> </a:t>
            </a:r>
            <a:r>
              <a:rPr lang="en-US" sz="2400" dirty="0" err="1"/>
              <a:t>soát</a:t>
            </a:r>
            <a:r>
              <a:rPr lang="en-US" sz="2400" dirty="0"/>
              <a:t> </a:t>
            </a:r>
            <a:r>
              <a:rPr lang="en-US" sz="2400" dirty="0" err="1"/>
              <a:t>tốt</a:t>
            </a:r>
            <a:r>
              <a:rPr lang="en-US" sz="2400" dirty="0"/>
              <a:t>, </a:t>
            </a:r>
            <a:r>
              <a:rPr lang="en-US" sz="2400" dirty="0" err="1"/>
              <a:t>tăng</a:t>
            </a:r>
            <a:r>
              <a:rPr lang="en-US" sz="2400" dirty="0"/>
              <a:t> </a:t>
            </a:r>
            <a:r>
              <a:rPr lang="en-US" sz="2400" dirty="0" err="1"/>
              <a:t>nguy</a:t>
            </a:r>
            <a:r>
              <a:rPr lang="en-US" sz="2400" dirty="0"/>
              <a:t> </a:t>
            </a:r>
            <a:r>
              <a:rPr lang="en-US" sz="2400" dirty="0" err="1"/>
              <a:t>cơ</a:t>
            </a:r>
            <a:r>
              <a:rPr lang="en-US" sz="2400" dirty="0"/>
              <a:t> </a:t>
            </a:r>
            <a:r>
              <a:rPr lang="en-US" sz="2400" dirty="0" err="1"/>
              <a:t>đợt</a:t>
            </a:r>
            <a:r>
              <a:rPr lang="en-US" sz="2400" dirty="0"/>
              <a:t> </a:t>
            </a:r>
            <a:r>
              <a:rPr lang="en-US" sz="2400" dirty="0" err="1"/>
              <a:t>cấp</a:t>
            </a:r>
            <a:endParaRPr lang="en-US" sz="2400" dirty="0"/>
          </a:p>
          <a:p>
            <a:pPr marL="285750" indent="-285750">
              <a:spcBef>
                <a:spcPts val="1200"/>
              </a:spcBef>
              <a:buFont typeface="Arial" panose="020B0604020202020204" pitchFamily="34" charset="0"/>
              <a:buChar char="•"/>
            </a:pPr>
            <a:r>
              <a:rPr lang="en-US" sz="2400" dirty="0" err="1"/>
              <a:t>Phần</a:t>
            </a:r>
            <a:r>
              <a:rPr lang="en-US" sz="2400" dirty="0"/>
              <a:t> </a:t>
            </a:r>
            <a:r>
              <a:rPr lang="en-US" sz="2400" dirty="0" err="1"/>
              <a:t>lớn</a:t>
            </a:r>
            <a:r>
              <a:rPr lang="en-US" sz="2400" dirty="0"/>
              <a:t> </a:t>
            </a:r>
            <a:r>
              <a:rPr lang="en-US" sz="2400" dirty="0" err="1"/>
              <a:t>bệnh</a:t>
            </a:r>
            <a:r>
              <a:rPr lang="en-US" sz="2400" dirty="0"/>
              <a:t> </a:t>
            </a:r>
            <a:r>
              <a:rPr lang="en-US" sz="2400" dirty="0" err="1"/>
              <a:t>nhân</a:t>
            </a:r>
            <a:r>
              <a:rPr lang="en-US" sz="2400" dirty="0"/>
              <a:t> (70-80%) </a:t>
            </a:r>
            <a:r>
              <a:rPr lang="en-US" sz="2400" dirty="0" err="1"/>
              <a:t>không</a:t>
            </a:r>
            <a:r>
              <a:rPr lang="en-US" sz="2400" dirty="0"/>
              <a:t> </a:t>
            </a:r>
            <a:r>
              <a:rPr lang="en-US" sz="2400" dirty="0" err="1"/>
              <a:t>thể</a:t>
            </a:r>
            <a:r>
              <a:rPr lang="en-US" sz="2400" dirty="0"/>
              <a:t> </a:t>
            </a:r>
            <a:r>
              <a:rPr lang="en-US" sz="2400" dirty="0" err="1"/>
              <a:t>sử</a:t>
            </a:r>
            <a:r>
              <a:rPr lang="en-US" sz="2400" dirty="0"/>
              <a:t> </a:t>
            </a:r>
            <a:r>
              <a:rPr lang="en-US" sz="2400" dirty="0" err="1"/>
              <a:t>dụng</a:t>
            </a:r>
            <a:r>
              <a:rPr lang="en-US" sz="2400" dirty="0"/>
              <a:t> </a:t>
            </a:r>
            <a:r>
              <a:rPr lang="en-US" sz="2400" dirty="0" err="1"/>
              <a:t>dụng</a:t>
            </a:r>
            <a:r>
              <a:rPr lang="en-US" sz="2400" dirty="0"/>
              <a:t> </a:t>
            </a:r>
            <a:r>
              <a:rPr lang="en-US" sz="2400" dirty="0" err="1"/>
              <a:t>cụ</a:t>
            </a:r>
            <a:r>
              <a:rPr lang="en-US" sz="2400" dirty="0"/>
              <a:t> </a:t>
            </a:r>
            <a:r>
              <a:rPr lang="en-US" sz="2400" dirty="0" err="1"/>
              <a:t>hít</a:t>
            </a:r>
            <a:r>
              <a:rPr lang="en-US" sz="2400" dirty="0"/>
              <a:t> </a:t>
            </a:r>
            <a:r>
              <a:rPr lang="en-US" sz="2400" dirty="0" err="1"/>
              <a:t>đúng</a:t>
            </a:r>
            <a:r>
              <a:rPr lang="en-US" sz="2400" dirty="0"/>
              <a:t> </a:t>
            </a:r>
            <a:r>
              <a:rPr lang="en-US" sz="2400" dirty="0" err="1"/>
              <a:t>cách</a:t>
            </a:r>
            <a:endParaRPr lang="en-US" sz="2400" dirty="0"/>
          </a:p>
        </p:txBody>
      </p:sp>
    </p:spTree>
    <p:extLst>
      <p:ext uri="{BB962C8B-B14F-4D97-AF65-F5344CB8AC3E}">
        <p14:creationId xmlns:p14="http://schemas.microsoft.com/office/powerpoint/2010/main" val="2952376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2D6CABD-C8EA-41AF-A5EC-2AFACDCCF82C}"/>
              </a:ext>
            </a:extLst>
          </p:cNvPr>
          <p:cNvSpPr txBox="1">
            <a:spLocks/>
          </p:cNvSpPr>
          <p:nvPr/>
        </p:nvSpPr>
        <p:spPr>
          <a:xfrm>
            <a:off x="9267825" y="6458073"/>
            <a:ext cx="3062316" cy="399927"/>
          </a:xfrm>
          <a:prstGeom prst="rect">
            <a:avLst/>
          </a:prstGeom>
          <a:noFill/>
        </p:spPr>
        <p:txBody>
          <a:bodyPr wrap="square"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800" kern="1200" dirty="0" smtClean="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white">
                    <a:lumMod val="65000"/>
                  </a:prstClr>
                </a:solidFill>
                <a:effectLst/>
                <a:uLnTx/>
                <a:uFillTx/>
                <a:latin typeface="Arial"/>
                <a:ea typeface="+mn-ea"/>
                <a:cs typeface="+mn-cs"/>
              </a:rPr>
              <a:t>Iwanaga et al.</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Pulmonary Therapy. 2017;3:219–231</a:t>
            </a:r>
            <a:r>
              <a:rPr kumimoji="0" lang="en-GB" sz="900" b="0" i="0" u="none" strike="noStrike" kern="1200" cap="none" spc="0" normalizeH="0" baseline="0" noProof="0" dirty="0">
                <a:ln>
                  <a:noFill/>
                </a:ln>
                <a:solidFill>
                  <a:prstClr val="white">
                    <a:lumMod val="65000"/>
                  </a:prstClr>
                </a:solidFill>
                <a:effectLst/>
                <a:uLnTx/>
                <a:uFillTx/>
                <a:latin typeface="Arial"/>
                <a:ea typeface="+mn-ea"/>
                <a:cs typeface="+mn-cs"/>
              </a:rPr>
              <a:t>.</a:t>
            </a:r>
          </a:p>
        </p:txBody>
      </p:sp>
      <p:grpSp>
        <p:nvGrpSpPr>
          <p:cNvPr id="3" name="Group 2">
            <a:extLst>
              <a:ext uri="{FF2B5EF4-FFF2-40B4-BE49-F238E27FC236}">
                <a16:creationId xmlns:a16="http://schemas.microsoft.com/office/drawing/2014/main" id="{481F30A6-6B43-477B-8A3B-9A8976991CEC}"/>
              </a:ext>
            </a:extLst>
          </p:cNvPr>
          <p:cNvGrpSpPr/>
          <p:nvPr/>
        </p:nvGrpSpPr>
        <p:grpSpPr>
          <a:xfrm>
            <a:off x="2337518" y="4345778"/>
            <a:ext cx="4122390" cy="2380319"/>
            <a:chOff x="1856867" y="3696978"/>
            <a:chExt cx="4113529" cy="2493645"/>
          </a:xfrm>
        </p:grpSpPr>
        <p:grpSp>
          <p:nvGrpSpPr>
            <p:cNvPr id="4" name="object 17">
              <a:extLst>
                <a:ext uri="{FF2B5EF4-FFF2-40B4-BE49-F238E27FC236}">
                  <a16:creationId xmlns:a16="http://schemas.microsoft.com/office/drawing/2014/main" id="{B40359BB-5A4B-4426-97A5-A8C421EC9B76}"/>
                </a:ext>
              </a:extLst>
            </p:cNvPr>
            <p:cNvGrpSpPr/>
            <p:nvPr/>
          </p:nvGrpSpPr>
          <p:grpSpPr>
            <a:xfrm>
              <a:off x="1856867" y="3696978"/>
              <a:ext cx="4113529" cy="2493645"/>
              <a:chOff x="1869313" y="3463290"/>
              <a:chExt cx="4113529" cy="2493645"/>
            </a:xfrm>
          </p:grpSpPr>
          <p:sp>
            <p:nvSpPr>
              <p:cNvPr id="11" name="object 18">
                <a:extLst>
                  <a:ext uri="{FF2B5EF4-FFF2-40B4-BE49-F238E27FC236}">
                    <a16:creationId xmlns:a16="http://schemas.microsoft.com/office/drawing/2014/main" id="{4F154944-CA2C-4A0A-AE37-A87FD8FDC3D2}"/>
                  </a:ext>
                </a:extLst>
              </p:cNvPr>
              <p:cNvSpPr/>
              <p:nvPr/>
            </p:nvSpPr>
            <p:spPr>
              <a:xfrm>
                <a:off x="1875663" y="3719709"/>
                <a:ext cx="4100829" cy="2230755"/>
              </a:xfrm>
              <a:custGeom>
                <a:avLst/>
                <a:gdLst/>
                <a:ahLst/>
                <a:cxnLst/>
                <a:rect l="l" t="t" r="r" b="b"/>
                <a:pathLst>
                  <a:path w="4100829" h="2230754">
                    <a:moveTo>
                      <a:pt x="0" y="101206"/>
                    </a:moveTo>
                    <a:lnTo>
                      <a:pt x="7953" y="61813"/>
                    </a:lnTo>
                    <a:lnTo>
                      <a:pt x="29643" y="29643"/>
                    </a:lnTo>
                    <a:lnTo>
                      <a:pt x="61813" y="7953"/>
                    </a:lnTo>
                    <a:lnTo>
                      <a:pt x="101206" y="0"/>
                    </a:lnTo>
                    <a:lnTo>
                      <a:pt x="3999115" y="0"/>
                    </a:lnTo>
                    <a:lnTo>
                      <a:pt x="4038508" y="7953"/>
                    </a:lnTo>
                    <a:lnTo>
                      <a:pt x="4070678" y="29643"/>
                    </a:lnTo>
                    <a:lnTo>
                      <a:pt x="4092368" y="61813"/>
                    </a:lnTo>
                    <a:lnTo>
                      <a:pt x="4100322" y="101206"/>
                    </a:lnTo>
                    <a:lnTo>
                      <a:pt x="4100322" y="2129155"/>
                    </a:lnTo>
                    <a:lnTo>
                      <a:pt x="4092368" y="2168550"/>
                    </a:lnTo>
                    <a:lnTo>
                      <a:pt x="4070678" y="2200724"/>
                    </a:lnTo>
                    <a:lnTo>
                      <a:pt x="4038508" y="2222418"/>
                    </a:lnTo>
                    <a:lnTo>
                      <a:pt x="3999115" y="2230374"/>
                    </a:lnTo>
                    <a:lnTo>
                      <a:pt x="101206" y="2230374"/>
                    </a:lnTo>
                    <a:lnTo>
                      <a:pt x="61813" y="2222418"/>
                    </a:lnTo>
                    <a:lnTo>
                      <a:pt x="29643" y="2200724"/>
                    </a:lnTo>
                    <a:lnTo>
                      <a:pt x="7953" y="2168550"/>
                    </a:lnTo>
                    <a:lnTo>
                      <a:pt x="0" y="2129155"/>
                    </a:lnTo>
                    <a:lnTo>
                      <a:pt x="0" y="101206"/>
                    </a:lnTo>
                    <a:close/>
                  </a:path>
                </a:pathLst>
              </a:custGeom>
              <a:ln w="12700">
                <a:solidFill>
                  <a:srgbClr val="003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12" name="object 19">
                <a:extLst>
                  <a:ext uri="{FF2B5EF4-FFF2-40B4-BE49-F238E27FC236}">
                    <a16:creationId xmlns:a16="http://schemas.microsoft.com/office/drawing/2014/main" id="{CBBD9F19-4CD8-4C00-8BC5-E71C24CFB5E5}"/>
                  </a:ext>
                </a:extLst>
              </p:cNvPr>
              <p:cNvSpPr/>
              <p:nvPr/>
            </p:nvSpPr>
            <p:spPr>
              <a:xfrm>
                <a:off x="2045971" y="3463290"/>
                <a:ext cx="1595755" cy="260985"/>
              </a:xfrm>
              <a:custGeom>
                <a:avLst/>
                <a:gdLst/>
                <a:ahLst/>
                <a:cxnLst/>
                <a:rect l="l" t="t" r="r" b="b"/>
                <a:pathLst>
                  <a:path w="1595754" h="260985">
                    <a:moveTo>
                      <a:pt x="1552193" y="0"/>
                    </a:moveTo>
                    <a:lnTo>
                      <a:pt x="43433" y="0"/>
                    </a:lnTo>
                    <a:lnTo>
                      <a:pt x="26526" y="3412"/>
                    </a:lnTo>
                    <a:lnTo>
                      <a:pt x="12720" y="12720"/>
                    </a:lnTo>
                    <a:lnTo>
                      <a:pt x="3412" y="26526"/>
                    </a:lnTo>
                    <a:lnTo>
                      <a:pt x="0" y="43434"/>
                    </a:lnTo>
                    <a:lnTo>
                      <a:pt x="0" y="260604"/>
                    </a:lnTo>
                    <a:lnTo>
                      <a:pt x="1595627" y="260604"/>
                    </a:lnTo>
                    <a:lnTo>
                      <a:pt x="1595627" y="43434"/>
                    </a:lnTo>
                    <a:lnTo>
                      <a:pt x="1592215" y="26526"/>
                    </a:lnTo>
                    <a:lnTo>
                      <a:pt x="1582907" y="12720"/>
                    </a:lnTo>
                    <a:lnTo>
                      <a:pt x="1569101" y="3412"/>
                    </a:lnTo>
                    <a:lnTo>
                      <a:pt x="1552193"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5" name="object 21">
              <a:extLst>
                <a:ext uri="{FF2B5EF4-FFF2-40B4-BE49-F238E27FC236}">
                  <a16:creationId xmlns:a16="http://schemas.microsoft.com/office/drawing/2014/main" id="{A25F3BF9-57B3-43A8-9A4A-F8C0668EFA00}"/>
                </a:ext>
              </a:extLst>
            </p:cNvPr>
            <p:cNvPicPr/>
            <p:nvPr/>
          </p:nvPicPr>
          <p:blipFill>
            <a:blip r:embed="rId3" cstate="print"/>
            <a:stretch>
              <a:fillRect/>
            </a:stretch>
          </p:blipFill>
          <p:spPr>
            <a:xfrm>
              <a:off x="2010567" y="4051286"/>
              <a:ext cx="2609849" cy="2054351"/>
            </a:xfrm>
            <a:prstGeom prst="rect">
              <a:avLst/>
            </a:prstGeom>
          </p:spPr>
        </p:pic>
        <p:sp>
          <p:nvSpPr>
            <p:cNvPr id="6" name="object 22">
              <a:extLst>
                <a:ext uri="{FF2B5EF4-FFF2-40B4-BE49-F238E27FC236}">
                  <a16:creationId xmlns:a16="http://schemas.microsoft.com/office/drawing/2014/main" id="{D933E91A-EB39-4636-AE73-D64945AC1155}"/>
                </a:ext>
              </a:extLst>
            </p:cNvPr>
            <p:cNvSpPr txBox="1"/>
            <p:nvPr/>
          </p:nvSpPr>
          <p:spPr>
            <a:xfrm>
              <a:off x="4658200" y="3959325"/>
              <a:ext cx="1100455" cy="35198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Deposition</a:t>
              </a:r>
              <a:r>
                <a:rPr kumimoji="0" sz="1050" b="1" i="0" u="none" strike="noStrike" kern="0" cap="none" spc="25"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rate</a:t>
              </a:r>
              <a:r>
                <a:rPr kumimoji="0" sz="1050" b="1" i="0" u="none" strike="noStrike" kern="0" cap="none" spc="-35"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7" name="object 23">
              <a:extLst>
                <a:ext uri="{FF2B5EF4-FFF2-40B4-BE49-F238E27FC236}">
                  <a16:creationId xmlns:a16="http://schemas.microsoft.com/office/drawing/2014/main" id="{307B9962-BB63-4BA0-AF7D-CC20361F8991}"/>
                </a:ext>
              </a:extLst>
            </p:cNvPr>
            <p:cNvSpPr txBox="1"/>
            <p:nvPr/>
          </p:nvSpPr>
          <p:spPr>
            <a:xfrm>
              <a:off x="4658200" y="4254028"/>
              <a:ext cx="774065" cy="52126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U</a:t>
              </a:r>
              <a:r>
                <a:rPr kumimoji="0" sz="1050" b="1" i="0" u="none" strike="noStrike" kern="0" cap="none" spc="0" normalizeH="0" baseline="0" noProof="0" dirty="0">
                  <a:ln>
                    <a:noFill/>
                  </a:ln>
                  <a:solidFill>
                    <a:prstClr val="black"/>
                  </a:solidFill>
                  <a:effectLst/>
                  <a:uLnTx/>
                  <a:uFillTx/>
                  <a:latin typeface="Arial"/>
                  <a:ea typeface="+mn-ea"/>
                  <a:cs typeface="Calibri"/>
                </a:rPr>
                <a:t>pp</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r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80.62</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8" name="object 24">
              <a:extLst>
                <a:ext uri="{FF2B5EF4-FFF2-40B4-BE49-F238E27FC236}">
                  <a16:creationId xmlns:a16="http://schemas.microsoft.com/office/drawing/2014/main" id="{890FA805-07FE-41DC-B4E3-0D944E261E1F}"/>
                </a:ext>
              </a:extLst>
            </p:cNvPr>
            <p:cNvSpPr txBox="1"/>
            <p:nvPr/>
          </p:nvSpPr>
          <p:spPr>
            <a:xfrm>
              <a:off x="4658200" y="5033059"/>
              <a:ext cx="829310" cy="52126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0" normalizeH="0" baseline="0" noProof="0" dirty="0">
                  <a:ln>
                    <a:noFill/>
                  </a:ln>
                  <a:solidFill>
                    <a:prstClr val="black"/>
                  </a:solidFill>
                  <a:effectLst/>
                  <a:uLnTx/>
                  <a:uFillTx/>
                  <a:latin typeface="Arial"/>
                  <a:ea typeface="+mn-ea"/>
                  <a:cs typeface="Calibri"/>
                </a:rPr>
                <a:t>C</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nt</a:t>
              </a:r>
              <a:r>
                <a:rPr kumimoji="0" sz="1050" b="1" i="0" u="none" strike="noStrike" kern="0" cap="none" spc="-5" normalizeH="0" baseline="0" noProof="0" dirty="0">
                  <a:ln>
                    <a:noFill/>
                  </a:ln>
                  <a:solidFill>
                    <a:prstClr val="black"/>
                  </a:solidFill>
                  <a:effectLst/>
                  <a:uLnTx/>
                  <a:uFillTx/>
                  <a:latin typeface="Arial"/>
                  <a:ea typeface="+mn-ea"/>
                  <a:cs typeface="Calibri"/>
                </a:rPr>
                <a:t>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10"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10.62</a:t>
              </a:r>
              <a:endParaRPr kumimoji="0" sz="1050" b="0" i="0" u="none" strike="noStrike" kern="0" cap="none" spc="0" normalizeH="0" baseline="0" noProof="0">
                <a:ln>
                  <a:noFill/>
                </a:ln>
                <a:solidFill>
                  <a:prstClr val="black"/>
                </a:solidFill>
                <a:effectLst/>
                <a:uLnTx/>
                <a:uFillTx/>
                <a:latin typeface="Arial"/>
                <a:ea typeface="+mn-ea"/>
                <a:cs typeface="Calibri"/>
              </a:endParaRPr>
            </a:p>
          </p:txBody>
        </p:sp>
        <p:sp>
          <p:nvSpPr>
            <p:cNvPr id="9" name="object 25">
              <a:extLst>
                <a:ext uri="{FF2B5EF4-FFF2-40B4-BE49-F238E27FC236}">
                  <a16:creationId xmlns:a16="http://schemas.microsoft.com/office/drawing/2014/main" id="{7FF85B72-9EBF-42B3-BF00-19B2087A3F62}"/>
                </a:ext>
              </a:extLst>
            </p:cNvPr>
            <p:cNvSpPr txBox="1"/>
            <p:nvPr/>
          </p:nvSpPr>
          <p:spPr>
            <a:xfrm>
              <a:off x="4658200" y="5687540"/>
              <a:ext cx="1003300" cy="35198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Peri</a:t>
              </a:r>
              <a:r>
                <a:rPr kumimoji="0" sz="1050" b="1" i="0" u="none" strike="noStrike" kern="0" cap="none" spc="0" normalizeH="0" baseline="0" noProof="0" dirty="0">
                  <a:ln>
                    <a:noFill/>
                  </a:ln>
                  <a:solidFill>
                    <a:prstClr val="black"/>
                  </a:solidFill>
                  <a:effectLst/>
                  <a:uLnTx/>
                  <a:uFillTx/>
                  <a:latin typeface="Arial"/>
                  <a:ea typeface="+mn-ea"/>
                  <a:cs typeface="Calibri"/>
                </a:rPr>
                <a:t>ph</a:t>
              </a:r>
              <a:r>
                <a:rPr kumimoji="0" sz="1050" b="1" i="0" u="none" strike="noStrike" kern="0" cap="none" spc="-5" normalizeH="0" baseline="0" noProof="0" dirty="0">
                  <a:ln>
                    <a:noFill/>
                  </a:ln>
                  <a:solidFill>
                    <a:prstClr val="black"/>
                  </a:solidFill>
                  <a:effectLst/>
                  <a:uLnTx/>
                  <a:uFillTx/>
                  <a:latin typeface="Arial"/>
                  <a:ea typeface="+mn-ea"/>
                  <a:cs typeface="Calibri"/>
                </a:rPr>
                <a:t>era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5"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8.77</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10" name="object 20">
              <a:extLst>
                <a:ext uri="{FF2B5EF4-FFF2-40B4-BE49-F238E27FC236}">
                  <a16:creationId xmlns:a16="http://schemas.microsoft.com/office/drawing/2014/main" id="{CC1AF88D-A7C9-4CC0-8B20-482FEC0843DC}"/>
                </a:ext>
              </a:extLst>
            </p:cNvPr>
            <p:cNvSpPr txBox="1"/>
            <p:nvPr/>
          </p:nvSpPr>
          <p:spPr>
            <a:xfrm>
              <a:off x="2335269" y="3705656"/>
              <a:ext cx="1741772" cy="270707"/>
            </a:xfrm>
            <a:prstGeom prst="rect">
              <a:avLst/>
            </a:prstGeom>
            <a:noFill/>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600" b="1" i="0" u="none" strike="noStrike" kern="0" cap="none" spc="-5" normalizeH="0" baseline="0" noProof="0" dirty="0">
                  <a:ln>
                    <a:noFill/>
                  </a:ln>
                  <a:solidFill>
                    <a:prstClr val="black"/>
                  </a:solidFill>
                  <a:effectLst/>
                  <a:uLnTx/>
                  <a:uFillTx/>
                  <a:latin typeface="Arial"/>
                  <a:ea typeface="+mn-ea"/>
                  <a:cs typeface="Calibri"/>
                </a:rPr>
                <a:t>Ellipta</a:t>
              </a:r>
              <a:r>
                <a:rPr kumimoji="0" sz="1600" b="1" i="0" u="none" strike="noStrike" kern="0" cap="none" spc="-5" normalizeH="0" baseline="0" noProof="0" dirty="0">
                  <a:ln>
                    <a:noFill/>
                  </a:ln>
                  <a:solidFill>
                    <a:prstClr val="black"/>
                  </a:solidFill>
                  <a:effectLst/>
                  <a:uLnTx/>
                  <a:uFillTx/>
                  <a:latin typeface="Arial"/>
                  <a:ea typeface="+mn-ea"/>
                  <a:cs typeface="Calibri"/>
                </a:rPr>
                <a:t>:</a:t>
              </a:r>
              <a:r>
                <a:rPr kumimoji="0" sz="1600" b="1" i="0" u="none" strike="noStrike" kern="0" cap="none" spc="-40" normalizeH="0" baseline="0" noProof="0" dirty="0">
                  <a:ln>
                    <a:noFill/>
                  </a:ln>
                  <a:solidFill>
                    <a:prstClr val="black"/>
                  </a:solidFill>
                  <a:effectLst/>
                  <a:uLnTx/>
                  <a:uFillTx/>
                  <a:latin typeface="Arial"/>
                  <a:ea typeface="+mn-ea"/>
                  <a:cs typeface="Calibri"/>
                </a:rPr>
                <a:t> </a:t>
              </a:r>
              <a:r>
                <a:rPr kumimoji="0" sz="1600" b="1" i="0" u="none" strike="noStrike" kern="0" cap="none" spc="-5" normalizeH="0" baseline="0" noProof="0" dirty="0">
                  <a:ln>
                    <a:noFill/>
                  </a:ln>
                  <a:solidFill>
                    <a:prstClr val="black"/>
                  </a:solidFill>
                  <a:effectLst/>
                  <a:uLnTx/>
                  <a:uFillTx/>
                  <a:latin typeface="Arial"/>
                  <a:ea typeface="+mn-ea"/>
                  <a:cs typeface="Calibri"/>
                </a:rPr>
                <a:t>60L/min</a:t>
              </a:r>
              <a:endParaRPr kumimoji="0" sz="1600" b="0" i="0" u="none" strike="noStrike" kern="0" cap="none" spc="0" normalizeH="0" baseline="0" noProof="0" dirty="0">
                <a:ln>
                  <a:noFill/>
                </a:ln>
                <a:solidFill>
                  <a:prstClr val="black"/>
                </a:solidFill>
                <a:effectLst/>
                <a:uLnTx/>
                <a:uFillTx/>
                <a:latin typeface="Arial"/>
                <a:ea typeface="+mn-ea"/>
                <a:cs typeface="Calibri"/>
              </a:endParaRPr>
            </a:p>
          </p:txBody>
        </p:sp>
      </p:grpSp>
      <p:grpSp>
        <p:nvGrpSpPr>
          <p:cNvPr id="13" name="Group 12">
            <a:extLst>
              <a:ext uri="{FF2B5EF4-FFF2-40B4-BE49-F238E27FC236}">
                <a16:creationId xmlns:a16="http://schemas.microsoft.com/office/drawing/2014/main" id="{4E21534F-D451-4015-910C-7D9CD943DCFC}"/>
              </a:ext>
            </a:extLst>
          </p:cNvPr>
          <p:cNvGrpSpPr/>
          <p:nvPr/>
        </p:nvGrpSpPr>
        <p:grpSpPr>
          <a:xfrm>
            <a:off x="6921288" y="4168236"/>
            <a:ext cx="4133520" cy="2475181"/>
            <a:chOff x="6348222" y="3572314"/>
            <a:chExt cx="3960368" cy="2322516"/>
          </a:xfrm>
        </p:grpSpPr>
        <p:pic>
          <p:nvPicPr>
            <p:cNvPr id="14" name="object 30">
              <a:extLst>
                <a:ext uri="{FF2B5EF4-FFF2-40B4-BE49-F238E27FC236}">
                  <a16:creationId xmlns:a16="http://schemas.microsoft.com/office/drawing/2014/main" id="{FE66E726-F0D8-47D7-9C40-A39726A1573A}"/>
                </a:ext>
              </a:extLst>
            </p:cNvPr>
            <p:cNvPicPr/>
            <p:nvPr/>
          </p:nvPicPr>
          <p:blipFill>
            <a:blip r:embed="rId4" cstate="print"/>
            <a:stretch>
              <a:fillRect/>
            </a:stretch>
          </p:blipFill>
          <p:spPr>
            <a:xfrm>
              <a:off x="6348222" y="3840479"/>
              <a:ext cx="2609849" cy="2054351"/>
            </a:xfrm>
            <a:prstGeom prst="rect">
              <a:avLst/>
            </a:prstGeom>
          </p:spPr>
        </p:pic>
        <p:sp>
          <p:nvSpPr>
            <p:cNvPr id="15" name="object 32">
              <a:extLst>
                <a:ext uri="{FF2B5EF4-FFF2-40B4-BE49-F238E27FC236}">
                  <a16:creationId xmlns:a16="http://schemas.microsoft.com/office/drawing/2014/main" id="{6BD4B48B-5C0D-4427-83B2-1C1D1F49830C}"/>
                </a:ext>
              </a:extLst>
            </p:cNvPr>
            <p:cNvSpPr txBox="1"/>
            <p:nvPr/>
          </p:nvSpPr>
          <p:spPr>
            <a:xfrm>
              <a:off x="9032729" y="4043221"/>
              <a:ext cx="774065" cy="46688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U</a:t>
              </a:r>
              <a:r>
                <a:rPr kumimoji="0" sz="1050" b="1" i="0" u="none" strike="noStrike" kern="0" cap="none" spc="0" normalizeH="0" baseline="0" noProof="0" dirty="0">
                  <a:ln>
                    <a:noFill/>
                  </a:ln>
                  <a:solidFill>
                    <a:prstClr val="black"/>
                  </a:solidFill>
                  <a:effectLst/>
                  <a:uLnTx/>
                  <a:uFillTx/>
                  <a:latin typeface="Arial"/>
                  <a:ea typeface="+mn-ea"/>
                  <a:cs typeface="Calibri"/>
                </a:rPr>
                <a:t>pp</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r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42.75</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16" name="object 35">
              <a:extLst>
                <a:ext uri="{FF2B5EF4-FFF2-40B4-BE49-F238E27FC236}">
                  <a16:creationId xmlns:a16="http://schemas.microsoft.com/office/drawing/2014/main" id="{A1DA482C-7717-46A9-984F-E54A008A97DF}"/>
                </a:ext>
              </a:extLst>
            </p:cNvPr>
            <p:cNvSpPr/>
            <p:nvPr/>
          </p:nvSpPr>
          <p:spPr>
            <a:xfrm>
              <a:off x="8801100" y="5321046"/>
              <a:ext cx="1507490" cy="518376"/>
            </a:xfrm>
            <a:custGeom>
              <a:avLst/>
              <a:gdLst/>
              <a:ahLst/>
              <a:cxnLst/>
              <a:rect l="l" t="t" r="r" b="b"/>
              <a:pathLst>
                <a:path w="1507490" h="622935">
                  <a:moveTo>
                    <a:pt x="0" y="311276"/>
                  </a:moveTo>
                  <a:lnTo>
                    <a:pt x="10913" y="258196"/>
                  </a:lnTo>
                  <a:lnTo>
                    <a:pt x="42449" y="208027"/>
                  </a:lnTo>
                  <a:lnTo>
                    <a:pt x="92796" y="161516"/>
                  </a:lnTo>
                  <a:lnTo>
                    <a:pt x="124459" y="139866"/>
                  </a:lnTo>
                  <a:lnTo>
                    <a:pt x="160146" y="119410"/>
                  </a:lnTo>
                  <a:lnTo>
                    <a:pt x="199631" y="100244"/>
                  </a:lnTo>
                  <a:lnTo>
                    <a:pt x="242688" y="82459"/>
                  </a:lnTo>
                  <a:lnTo>
                    <a:pt x="289091" y="66149"/>
                  </a:lnTo>
                  <a:lnTo>
                    <a:pt x="338613" y="51409"/>
                  </a:lnTo>
                  <a:lnTo>
                    <a:pt x="391029" y="38330"/>
                  </a:lnTo>
                  <a:lnTo>
                    <a:pt x="446112" y="27008"/>
                  </a:lnTo>
                  <a:lnTo>
                    <a:pt x="503636" y="17534"/>
                  </a:lnTo>
                  <a:lnTo>
                    <a:pt x="563375" y="10003"/>
                  </a:lnTo>
                  <a:lnTo>
                    <a:pt x="625102" y="4508"/>
                  </a:lnTo>
                  <a:lnTo>
                    <a:pt x="688592" y="1142"/>
                  </a:lnTo>
                  <a:lnTo>
                    <a:pt x="753618" y="0"/>
                  </a:lnTo>
                  <a:lnTo>
                    <a:pt x="818643" y="1142"/>
                  </a:lnTo>
                  <a:lnTo>
                    <a:pt x="882133" y="4508"/>
                  </a:lnTo>
                  <a:lnTo>
                    <a:pt x="943860" y="10003"/>
                  </a:lnTo>
                  <a:lnTo>
                    <a:pt x="1003599" y="17534"/>
                  </a:lnTo>
                  <a:lnTo>
                    <a:pt x="1061123" y="27008"/>
                  </a:lnTo>
                  <a:lnTo>
                    <a:pt x="1116206" y="38330"/>
                  </a:lnTo>
                  <a:lnTo>
                    <a:pt x="1168622" y="51409"/>
                  </a:lnTo>
                  <a:lnTo>
                    <a:pt x="1218144" y="66149"/>
                  </a:lnTo>
                  <a:lnTo>
                    <a:pt x="1264547" y="82459"/>
                  </a:lnTo>
                  <a:lnTo>
                    <a:pt x="1307604" y="100244"/>
                  </a:lnTo>
                  <a:lnTo>
                    <a:pt x="1347089" y="119410"/>
                  </a:lnTo>
                  <a:lnTo>
                    <a:pt x="1382776" y="139866"/>
                  </a:lnTo>
                  <a:lnTo>
                    <a:pt x="1414439" y="161516"/>
                  </a:lnTo>
                  <a:lnTo>
                    <a:pt x="1464786" y="208027"/>
                  </a:lnTo>
                  <a:lnTo>
                    <a:pt x="1496322" y="258196"/>
                  </a:lnTo>
                  <a:lnTo>
                    <a:pt x="1507236" y="311276"/>
                  </a:lnTo>
                  <a:lnTo>
                    <a:pt x="1504469" y="338134"/>
                  </a:lnTo>
                  <a:lnTo>
                    <a:pt x="1483018" y="389852"/>
                  </a:lnTo>
                  <a:lnTo>
                    <a:pt x="1441851" y="438286"/>
                  </a:lnTo>
                  <a:lnTo>
                    <a:pt x="1382776" y="482687"/>
                  </a:lnTo>
                  <a:lnTo>
                    <a:pt x="1347089" y="503143"/>
                  </a:lnTo>
                  <a:lnTo>
                    <a:pt x="1307604" y="522309"/>
                  </a:lnTo>
                  <a:lnTo>
                    <a:pt x="1264547" y="540094"/>
                  </a:lnTo>
                  <a:lnTo>
                    <a:pt x="1218144" y="556404"/>
                  </a:lnTo>
                  <a:lnTo>
                    <a:pt x="1168622" y="571144"/>
                  </a:lnTo>
                  <a:lnTo>
                    <a:pt x="1116206" y="584223"/>
                  </a:lnTo>
                  <a:lnTo>
                    <a:pt x="1061123" y="595545"/>
                  </a:lnTo>
                  <a:lnTo>
                    <a:pt x="1003599" y="605019"/>
                  </a:lnTo>
                  <a:lnTo>
                    <a:pt x="943860" y="612550"/>
                  </a:lnTo>
                  <a:lnTo>
                    <a:pt x="882133" y="618045"/>
                  </a:lnTo>
                  <a:lnTo>
                    <a:pt x="818643" y="621411"/>
                  </a:lnTo>
                  <a:lnTo>
                    <a:pt x="753618" y="622553"/>
                  </a:lnTo>
                  <a:lnTo>
                    <a:pt x="688592" y="621411"/>
                  </a:lnTo>
                  <a:lnTo>
                    <a:pt x="625102" y="618045"/>
                  </a:lnTo>
                  <a:lnTo>
                    <a:pt x="563375" y="612550"/>
                  </a:lnTo>
                  <a:lnTo>
                    <a:pt x="503636" y="605019"/>
                  </a:lnTo>
                  <a:lnTo>
                    <a:pt x="446112" y="595545"/>
                  </a:lnTo>
                  <a:lnTo>
                    <a:pt x="391029" y="584223"/>
                  </a:lnTo>
                  <a:lnTo>
                    <a:pt x="338613" y="571144"/>
                  </a:lnTo>
                  <a:lnTo>
                    <a:pt x="289091" y="556404"/>
                  </a:lnTo>
                  <a:lnTo>
                    <a:pt x="242688" y="540094"/>
                  </a:lnTo>
                  <a:lnTo>
                    <a:pt x="199631" y="522309"/>
                  </a:lnTo>
                  <a:lnTo>
                    <a:pt x="160146" y="503143"/>
                  </a:lnTo>
                  <a:lnTo>
                    <a:pt x="124459" y="482687"/>
                  </a:lnTo>
                  <a:lnTo>
                    <a:pt x="92796" y="461037"/>
                  </a:lnTo>
                  <a:lnTo>
                    <a:pt x="42449" y="414526"/>
                  </a:lnTo>
                  <a:lnTo>
                    <a:pt x="10913" y="364357"/>
                  </a:lnTo>
                  <a:lnTo>
                    <a:pt x="0" y="311276"/>
                  </a:lnTo>
                  <a:close/>
                </a:path>
              </a:pathLst>
            </a:custGeom>
            <a:ln w="28575">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17" name="object 35">
              <a:extLst>
                <a:ext uri="{FF2B5EF4-FFF2-40B4-BE49-F238E27FC236}">
                  <a16:creationId xmlns:a16="http://schemas.microsoft.com/office/drawing/2014/main" id="{4AC9CD36-0113-43D6-84CA-37AEE47D0494}"/>
                </a:ext>
              </a:extLst>
            </p:cNvPr>
            <p:cNvSpPr/>
            <p:nvPr/>
          </p:nvSpPr>
          <p:spPr>
            <a:xfrm>
              <a:off x="8773663" y="4673997"/>
              <a:ext cx="1507490" cy="542490"/>
            </a:xfrm>
            <a:custGeom>
              <a:avLst/>
              <a:gdLst/>
              <a:ahLst/>
              <a:cxnLst/>
              <a:rect l="l" t="t" r="r" b="b"/>
              <a:pathLst>
                <a:path w="1507490" h="622935">
                  <a:moveTo>
                    <a:pt x="0" y="311276"/>
                  </a:moveTo>
                  <a:lnTo>
                    <a:pt x="10913" y="258196"/>
                  </a:lnTo>
                  <a:lnTo>
                    <a:pt x="42449" y="208027"/>
                  </a:lnTo>
                  <a:lnTo>
                    <a:pt x="92796" y="161516"/>
                  </a:lnTo>
                  <a:lnTo>
                    <a:pt x="124459" y="139866"/>
                  </a:lnTo>
                  <a:lnTo>
                    <a:pt x="160146" y="119410"/>
                  </a:lnTo>
                  <a:lnTo>
                    <a:pt x="199631" y="100244"/>
                  </a:lnTo>
                  <a:lnTo>
                    <a:pt x="242688" y="82459"/>
                  </a:lnTo>
                  <a:lnTo>
                    <a:pt x="289091" y="66149"/>
                  </a:lnTo>
                  <a:lnTo>
                    <a:pt x="338613" y="51409"/>
                  </a:lnTo>
                  <a:lnTo>
                    <a:pt x="391029" y="38330"/>
                  </a:lnTo>
                  <a:lnTo>
                    <a:pt x="446112" y="27008"/>
                  </a:lnTo>
                  <a:lnTo>
                    <a:pt x="503636" y="17534"/>
                  </a:lnTo>
                  <a:lnTo>
                    <a:pt x="563375" y="10003"/>
                  </a:lnTo>
                  <a:lnTo>
                    <a:pt x="625102" y="4508"/>
                  </a:lnTo>
                  <a:lnTo>
                    <a:pt x="688592" y="1142"/>
                  </a:lnTo>
                  <a:lnTo>
                    <a:pt x="753618" y="0"/>
                  </a:lnTo>
                  <a:lnTo>
                    <a:pt x="818643" y="1142"/>
                  </a:lnTo>
                  <a:lnTo>
                    <a:pt x="882133" y="4508"/>
                  </a:lnTo>
                  <a:lnTo>
                    <a:pt x="943860" y="10003"/>
                  </a:lnTo>
                  <a:lnTo>
                    <a:pt x="1003599" y="17534"/>
                  </a:lnTo>
                  <a:lnTo>
                    <a:pt x="1061123" y="27008"/>
                  </a:lnTo>
                  <a:lnTo>
                    <a:pt x="1116206" y="38330"/>
                  </a:lnTo>
                  <a:lnTo>
                    <a:pt x="1168622" y="51409"/>
                  </a:lnTo>
                  <a:lnTo>
                    <a:pt x="1218144" y="66149"/>
                  </a:lnTo>
                  <a:lnTo>
                    <a:pt x="1264547" y="82459"/>
                  </a:lnTo>
                  <a:lnTo>
                    <a:pt x="1307604" y="100244"/>
                  </a:lnTo>
                  <a:lnTo>
                    <a:pt x="1347089" y="119410"/>
                  </a:lnTo>
                  <a:lnTo>
                    <a:pt x="1382776" y="139866"/>
                  </a:lnTo>
                  <a:lnTo>
                    <a:pt x="1414439" y="161516"/>
                  </a:lnTo>
                  <a:lnTo>
                    <a:pt x="1464786" y="208027"/>
                  </a:lnTo>
                  <a:lnTo>
                    <a:pt x="1496322" y="258196"/>
                  </a:lnTo>
                  <a:lnTo>
                    <a:pt x="1507236" y="311276"/>
                  </a:lnTo>
                  <a:lnTo>
                    <a:pt x="1504469" y="338134"/>
                  </a:lnTo>
                  <a:lnTo>
                    <a:pt x="1483018" y="389852"/>
                  </a:lnTo>
                  <a:lnTo>
                    <a:pt x="1441851" y="438286"/>
                  </a:lnTo>
                  <a:lnTo>
                    <a:pt x="1382776" y="482687"/>
                  </a:lnTo>
                  <a:lnTo>
                    <a:pt x="1347089" y="503143"/>
                  </a:lnTo>
                  <a:lnTo>
                    <a:pt x="1307604" y="522309"/>
                  </a:lnTo>
                  <a:lnTo>
                    <a:pt x="1264547" y="540094"/>
                  </a:lnTo>
                  <a:lnTo>
                    <a:pt x="1218144" y="556404"/>
                  </a:lnTo>
                  <a:lnTo>
                    <a:pt x="1168622" y="571144"/>
                  </a:lnTo>
                  <a:lnTo>
                    <a:pt x="1116206" y="584223"/>
                  </a:lnTo>
                  <a:lnTo>
                    <a:pt x="1061123" y="595545"/>
                  </a:lnTo>
                  <a:lnTo>
                    <a:pt x="1003599" y="605019"/>
                  </a:lnTo>
                  <a:lnTo>
                    <a:pt x="943860" y="612550"/>
                  </a:lnTo>
                  <a:lnTo>
                    <a:pt x="882133" y="618045"/>
                  </a:lnTo>
                  <a:lnTo>
                    <a:pt x="818643" y="621411"/>
                  </a:lnTo>
                  <a:lnTo>
                    <a:pt x="753618" y="622553"/>
                  </a:lnTo>
                  <a:lnTo>
                    <a:pt x="688592" y="621411"/>
                  </a:lnTo>
                  <a:lnTo>
                    <a:pt x="625102" y="618045"/>
                  </a:lnTo>
                  <a:lnTo>
                    <a:pt x="563375" y="612550"/>
                  </a:lnTo>
                  <a:lnTo>
                    <a:pt x="503636" y="605019"/>
                  </a:lnTo>
                  <a:lnTo>
                    <a:pt x="446112" y="595545"/>
                  </a:lnTo>
                  <a:lnTo>
                    <a:pt x="391029" y="584223"/>
                  </a:lnTo>
                  <a:lnTo>
                    <a:pt x="338613" y="571144"/>
                  </a:lnTo>
                  <a:lnTo>
                    <a:pt x="289091" y="556404"/>
                  </a:lnTo>
                  <a:lnTo>
                    <a:pt x="242688" y="540094"/>
                  </a:lnTo>
                  <a:lnTo>
                    <a:pt x="199631" y="522309"/>
                  </a:lnTo>
                  <a:lnTo>
                    <a:pt x="160146" y="503143"/>
                  </a:lnTo>
                  <a:lnTo>
                    <a:pt x="124459" y="482687"/>
                  </a:lnTo>
                  <a:lnTo>
                    <a:pt x="92796" y="461037"/>
                  </a:lnTo>
                  <a:lnTo>
                    <a:pt x="42449" y="414526"/>
                  </a:lnTo>
                  <a:lnTo>
                    <a:pt x="10913" y="364357"/>
                  </a:lnTo>
                  <a:lnTo>
                    <a:pt x="0" y="311276"/>
                  </a:lnTo>
                  <a:close/>
                </a:path>
              </a:pathLst>
            </a:custGeom>
            <a:ln w="28575">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18" name="object 33">
              <a:extLst>
                <a:ext uri="{FF2B5EF4-FFF2-40B4-BE49-F238E27FC236}">
                  <a16:creationId xmlns:a16="http://schemas.microsoft.com/office/drawing/2014/main" id="{D43ED5BD-6DE9-43FD-9801-FA9A7FA0ECD8}"/>
                </a:ext>
              </a:extLst>
            </p:cNvPr>
            <p:cNvSpPr txBox="1"/>
            <p:nvPr/>
          </p:nvSpPr>
          <p:spPr>
            <a:xfrm>
              <a:off x="9032729" y="4822252"/>
              <a:ext cx="829310" cy="31526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0" normalizeH="0" baseline="0" noProof="0" dirty="0">
                  <a:ln>
                    <a:noFill/>
                  </a:ln>
                  <a:solidFill>
                    <a:prstClr val="black"/>
                  </a:solidFill>
                  <a:effectLst/>
                  <a:uLnTx/>
                  <a:uFillTx/>
                  <a:latin typeface="Arial"/>
                  <a:ea typeface="+mn-ea"/>
                  <a:cs typeface="Calibri"/>
                </a:rPr>
                <a:t>C</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nt</a:t>
              </a:r>
              <a:r>
                <a:rPr kumimoji="0" sz="1050" b="1" i="0" u="none" strike="noStrike" kern="0" cap="none" spc="-5" normalizeH="0" baseline="0" noProof="0" dirty="0">
                  <a:ln>
                    <a:noFill/>
                  </a:ln>
                  <a:solidFill>
                    <a:prstClr val="black"/>
                  </a:solidFill>
                  <a:effectLst/>
                  <a:uLnTx/>
                  <a:uFillTx/>
                  <a:latin typeface="Arial"/>
                  <a:ea typeface="+mn-ea"/>
                  <a:cs typeface="Calibri"/>
                </a:rPr>
                <a:t>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10"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22.64</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19" name="object 34">
              <a:extLst>
                <a:ext uri="{FF2B5EF4-FFF2-40B4-BE49-F238E27FC236}">
                  <a16:creationId xmlns:a16="http://schemas.microsoft.com/office/drawing/2014/main" id="{36AB391D-2E06-44B8-A791-1A07F12D8C1B}"/>
                </a:ext>
              </a:extLst>
            </p:cNvPr>
            <p:cNvSpPr txBox="1"/>
            <p:nvPr/>
          </p:nvSpPr>
          <p:spPr>
            <a:xfrm>
              <a:off x="9032729" y="5453469"/>
              <a:ext cx="1003300" cy="315266"/>
            </a:xfrm>
            <a:prstGeom prst="rect">
              <a:avLst/>
            </a:prstGeom>
            <a:solidFill>
              <a:schemeClr val="bg1"/>
            </a:solidFill>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Peri</a:t>
              </a:r>
              <a:r>
                <a:rPr kumimoji="0" sz="1050" b="1" i="0" u="none" strike="noStrike" kern="0" cap="none" spc="0" normalizeH="0" baseline="0" noProof="0" dirty="0">
                  <a:ln>
                    <a:noFill/>
                  </a:ln>
                  <a:solidFill>
                    <a:prstClr val="black"/>
                  </a:solidFill>
                  <a:effectLst/>
                  <a:uLnTx/>
                  <a:uFillTx/>
                  <a:latin typeface="Arial"/>
                  <a:ea typeface="+mn-ea"/>
                  <a:cs typeface="Calibri"/>
                </a:rPr>
                <a:t>ph</a:t>
              </a:r>
              <a:r>
                <a:rPr kumimoji="0" sz="1050" b="1" i="0" u="none" strike="noStrike" kern="0" cap="none" spc="-5" normalizeH="0" baseline="0" noProof="0" dirty="0">
                  <a:ln>
                    <a:noFill/>
                  </a:ln>
                  <a:solidFill>
                    <a:prstClr val="black"/>
                  </a:solidFill>
                  <a:effectLst/>
                  <a:uLnTx/>
                  <a:uFillTx/>
                  <a:latin typeface="Arial"/>
                  <a:ea typeface="+mn-ea"/>
                  <a:cs typeface="Calibri"/>
                </a:rPr>
                <a:t>era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5"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34.61</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20" name="object 29">
              <a:extLst>
                <a:ext uri="{FF2B5EF4-FFF2-40B4-BE49-F238E27FC236}">
                  <a16:creationId xmlns:a16="http://schemas.microsoft.com/office/drawing/2014/main" id="{0D4AB18F-6D2F-4A56-AF67-D48230B7016A}"/>
                </a:ext>
              </a:extLst>
            </p:cNvPr>
            <p:cNvSpPr txBox="1"/>
            <p:nvPr/>
          </p:nvSpPr>
          <p:spPr>
            <a:xfrm>
              <a:off x="6497737" y="3572314"/>
              <a:ext cx="1925085" cy="24246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IN" sz="1600" b="1" i="0" u="none" strike="noStrike" kern="0" cap="none" spc="-5" normalizeH="0" baseline="0" noProof="0" dirty="0">
                  <a:ln>
                    <a:noFill/>
                  </a:ln>
                  <a:solidFill>
                    <a:prstClr val="black"/>
                  </a:solidFill>
                  <a:effectLst/>
                  <a:uLnTx/>
                  <a:uFillTx/>
                  <a:latin typeface="Arial"/>
                  <a:ea typeface="+mn-ea"/>
                  <a:cs typeface="Calibri"/>
                </a:rPr>
                <a:t>Respimat</a:t>
              </a:r>
              <a:r>
                <a:rPr kumimoji="0" sz="1600" b="1" i="0" u="none" strike="noStrike" kern="0" cap="none" spc="-5" normalizeH="0" baseline="0" noProof="0" dirty="0">
                  <a:ln>
                    <a:noFill/>
                  </a:ln>
                  <a:solidFill>
                    <a:prstClr val="black"/>
                  </a:solidFill>
                  <a:effectLst/>
                  <a:uLnTx/>
                  <a:uFillTx/>
                  <a:latin typeface="Arial"/>
                  <a:ea typeface="+mn-ea"/>
                  <a:cs typeface="Calibri"/>
                </a:rPr>
                <a:t>:</a:t>
              </a:r>
              <a:r>
                <a:rPr kumimoji="0" sz="1600" b="1" i="0" u="none" strike="noStrike" kern="0" cap="none" spc="5" normalizeH="0" baseline="0" noProof="0" dirty="0">
                  <a:ln>
                    <a:noFill/>
                  </a:ln>
                  <a:solidFill>
                    <a:prstClr val="black"/>
                  </a:solidFill>
                  <a:effectLst/>
                  <a:uLnTx/>
                  <a:uFillTx/>
                  <a:latin typeface="Arial"/>
                  <a:ea typeface="+mn-ea"/>
                  <a:cs typeface="Calibri"/>
                </a:rPr>
                <a:t> </a:t>
              </a:r>
              <a:r>
                <a:rPr kumimoji="0" sz="1600" b="1" i="0" u="none" strike="noStrike" kern="0" cap="none" spc="-5" normalizeH="0" baseline="0" noProof="0" dirty="0">
                  <a:ln>
                    <a:noFill/>
                  </a:ln>
                  <a:solidFill>
                    <a:prstClr val="black"/>
                  </a:solidFill>
                  <a:effectLst/>
                  <a:uLnTx/>
                  <a:uFillTx/>
                  <a:latin typeface="Arial"/>
                  <a:ea typeface="+mn-ea"/>
                  <a:cs typeface="Calibri"/>
                </a:rPr>
                <a:t>30L/min</a:t>
              </a:r>
              <a:endParaRPr kumimoji="0" sz="1600" b="0" i="0" u="none" strike="noStrike" kern="0" cap="none" spc="0" normalizeH="0" baseline="0" noProof="0" dirty="0">
                <a:ln>
                  <a:noFill/>
                </a:ln>
                <a:solidFill>
                  <a:prstClr val="black"/>
                </a:solidFill>
                <a:effectLst/>
                <a:uLnTx/>
                <a:uFillTx/>
                <a:latin typeface="Arial"/>
                <a:ea typeface="+mn-ea"/>
                <a:cs typeface="Calibri"/>
              </a:endParaRPr>
            </a:p>
          </p:txBody>
        </p:sp>
      </p:grpSp>
      <p:grpSp>
        <p:nvGrpSpPr>
          <p:cNvPr id="21" name="Group 20">
            <a:extLst>
              <a:ext uri="{FF2B5EF4-FFF2-40B4-BE49-F238E27FC236}">
                <a16:creationId xmlns:a16="http://schemas.microsoft.com/office/drawing/2014/main" id="{3D6F8F0A-0657-41F9-883B-847483AF497A}"/>
              </a:ext>
            </a:extLst>
          </p:cNvPr>
          <p:cNvGrpSpPr/>
          <p:nvPr/>
        </p:nvGrpSpPr>
        <p:grpSpPr>
          <a:xfrm>
            <a:off x="2307222" y="1760448"/>
            <a:ext cx="4217027" cy="2492427"/>
            <a:chOff x="1863217" y="915161"/>
            <a:chExt cx="4113529" cy="2491105"/>
          </a:xfrm>
        </p:grpSpPr>
        <p:grpSp>
          <p:nvGrpSpPr>
            <p:cNvPr id="22" name="object 2">
              <a:extLst>
                <a:ext uri="{FF2B5EF4-FFF2-40B4-BE49-F238E27FC236}">
                  <a16:creationId xmlns:a16="http://schemas.microsoft.com/office/drawing/2014/main" id="{093CADBE-1C77-46E7-978C-A7329F02749D}"/>
                </a:ext>
              </a:extLst>
            </p:cNvPr>
            <p:cNvGrpSpPr/>
            <p:nvPr/>
          </p:nvGrpSpPr>
          <p:grpSpPr>
            <a:xfrm>
              <a:off x="1863217" y="915161"/>
              <a:ext cx="4113529" cy="2491105"/>
              <a:chOff x="1863217" y="915161"/>
              <a:chExt cx="4113529" cy="2491105"/>
            </a:xfrm>
          </p:grpSpPr>
          <p:sp>
            <p:nvSpPr>
              <p:cNvPr id="26" name="object 3">
                <a:extLst>
                  <a:ext uri="{FF2B5EF4-FFF2-40B4-BE49-F238E27FC236}">
                    <a16:creationId xmlns:a16="http://schemas.microsoft.com/office/drawing/2014/main" id="{62D2B7DE-F82E-47C4-967F-B9530B1574FE}"/>
                  </a:ext>
                </a:extLst>
              </p:cNvPr>
              <p:cNvSpPr/>
              <p:nvPr/>
            </p:nvSpPr>
            <p:spPr>
              <a:xfrm>
                <a:off x="1869567" y="1169295"/>
                <a:ext cx="4100829" cy="2230755"/>
              </a:xfrm>
              <a:custGeom>
                <a:avLst/>
                <a:gdLst/>
                <a:ahLst/>
                <a:cxnLst/>
                <a:rect l="l" t="t" r="r" b="b"/>
                <a:pathLst>
                  <a:path w="4100829" h="2230754">
                    <a:moveTo>
                      <a:pt x="0" y="101206"/>
                    </a:moveTo>
                    <a:lnTo>
                      <a:pt x="7953" y="61813"/>
                    </a:lnTo>
                    <a:lnTo>
                      <a:pt x="29643" y="29643"/>
                    </a:lnTo>
                    <a:lnTo>
                      <a:pt x="61813" y="7953"/>
                    </a:lnTo>
                    <a:lnTo>
                      <a:pt x="101206" y="0"/>
                    </a:lnTo>
                    <a:lnTo>
                      <a:pt x="3999115" y="0"/>
                    </a:lnTo>
                    <a:lnTo>
                      <a:pt x="4038508" y="7953"/>
                    </a:lnTo>
                    <a:lnTo>
                      <a:pt x="4070678" y="29643"/>
                    </a:lnTo>
                    <a:lnTo>
                      <a:pt x="4092368" y="61813"/>
                    </a:lnTo>
                    <a:lnTo>
                      <a:pt x="4100322" y="101206"/>
                    </a:lnTo>
                    <a:lnTo>
                      <a:pt x="4100322" y="2129155"/>
                    </a:lnTo>
                    <a:lnTo>
                      <a:pt x="4092368" y="2168550"/>
                    </a:lnTo>
                    <a:lnTo>
                      <a:pt x="4070678" y="2200724"/>
                    </a:lnTo>
                    <a:lnTo>
                      <a:pt x="4038508" y="2222418"/>
                    </a:lnTo>
                    <a:lnTo>
                      <a:pt x="3999115" y="2230374"/>
                    </a:lnTo>
                    <a:lnTo>
                      <a:pt x="101206" y="2230374"/>
                    </a:lnTo>
                    <a:lnTo>
                      <a:pt x="61813" y="2222418"/>
                    </a:lnTo>
                    <a:lnTo>
                      <a:pt x="29643" y="2200724"/>
                    </a:lnTo>
                    <a:lnTo>
                      <a:pt x="7953" y="2168550"/>
                    </a:lnTo>
                    <a:lnTo>
                      <a:pt x="0" y="2129155"/>
                    </a:lnTo>
                    <a:lnTo>
                      <a:pt x="0" y="101206"/>
                    </a:lnTo>
                    <a:close/>
                  </a:path>
                </a:pathLst>
              </a:custGeom>
              <a:ln w="12700">
                <a:solidFill>
                  <a:srgbClr val="003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27" name="object 4">
                <a:extLst>
                  <a:ext uri="{FF2B5EF4-FFF2-40B4-BE49-F238E27FC236}">
                    <a16:creationId xmlns:a16="http://schemas.microsoft.com/office/drawing/2014/main" id="{037E6428-B48A-47B4-BDD5-1A6D229AFFA7}"/>
                  </a:ext>
                </a:extLst>
              </p:cNvPr>
              <p:cNvSpPr/>
              <p:nvPr/>
            </p:nvSpPr>
            <p:spPr>
              <a:xfrm>
                <a:off x="2048257" y="915161"/>
                <a:ext cx="1595120" cy="260985"/>
              </a:xfrm>
              <a:custGeom>
                <a:avLst/>
                <a:gdLst/>
                <a:ahLst/>
                <a:cxnLst/>
                <a:rect l="l" t="t" r="r" b="b"/>
                <a:pathLst>
                  <a:path w="1595120" h="260984">
                    <a:moveTo>
                      <a:pt x="1551431" y="0"/>
                    </a:moveTo>
                    <a:lnTo>
                      <a:pt x="43433" y="0"/>
                    </a:lnTo>
                    <a:lnTo>
                      <a:pt x="26526" y="3412"/>
                    </a:lnTo>
                    <a:lnTo>
                      <a:pt x="12720" y="12720"/>
                    </a:lnTo>
                    <a:lnTo>
                      <a:pt x="3412" y="26526"/>
                    </a:lnTo>
                    <a:lnTo>
                      <a:pt x="0" y="43434"/>
                    </a:lnTo>
                    <a:lnTo>
                      <a:pt x="0" y="260604"/>
                    </a:lnTo>
                    <a:lnTo>
                      <a:pt x="1594865" y="260604"/>
                    </a:lnTo>
                    <a:lnTo>
                      <a:pt x="1594865" y="43434"/>
                    </a:lnTo>
                    <a:lnTo>
                      <a:pt x="1591453" y="26526"/>
                    </a:lnTo>
                    <a:lnTo>
                      <a:pt x="1582145" y="12720"/>
                    </a:lnTo>
                    <a:lnTo>
                      <a:pt x="1568339" y="3412"/>
                    </a:lnTo>
                    <a:lnTo>
                      <a:pt x="1551431"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5" normalizeH="0" baseline="0" noProof="0" dirty="0" err="1">
                    <a:ln>
                      <a:noFill/>
                    </a:ln>
                    <a:solidFill>
                      <a:prstClr val="black"/>
                    </a:solidFill>
                    <a:effectLst/>
                    <a:uLnTx/>
                    <a:uFillTx/>
                    <a:latin typeface="Arial"/>
                    <a:ea typeface="+mn-ea"/>
                    <a:cs typeface="Calibri"/>
                  </a:rPr>
                  <a:t>pMDI</a:t>
                </a:r>
                <a:r>
                  <a:rPr kumimoji="0" lang="en-US" sz="1600" b="1" i="0" u="none" strike="noStrike" kern="0" cap="none" spc="-5" normalizeH="0" baseline="0" noProof="0" dirty="0">
                    <a:ln>
                      <a:noFill/>
                    </a:ln>
                    <a:solidFill>
                      <a:prstClr val="black"/>
                    </a:solidFill>
                    <a:effectLst/>
                    <a:uLnTx/>
                    <a:uFillTx/>
                    <a:latin typeface="Arial"/>
                    <a:ea typeface="+mn-ea"/>
                    <a:cs typeface="Calibri"/>
                  </a:rPr>
                  <a:t>:</a:t>
                </a:r>
                <a:r>
                  <a:rPr kumimoji="0" lang="en-US" sz="1600" b="1" i="0" u="none" strike="noStrike" kern="0" cap="none" spc="25" normalizeH="0" baseline="0" noProof="0" dirty="0">
                    <a:ln>
                      <a:noFill/>
                    </a:ln>
                    <a:solidFill>
                      <a:prstClr val="black"/>
                    </a:solidFill>
                    <a:effectLst/>
                    <a:uLnTx/>
                    <a:uFillTx/>
                    <a:latin typeface="Arial"/>
                    <a:ea typeface="+mn-ea"/>
                    <a:cs typeface="Calibri"/>
                  </a:rPr>
                  <a:t> </a:t>
                </a:r>
                <a:r>
                  <a:rPr kumimoji="0" lang="en-US" sz="1600" b="1" i="0" u="none" strike="noStrike" kern="0" cap="none" spc="-5" normalizeH="0" baseline="0" noProof="0" dirty="0">
                    <a:ln>
                      <a:noFill/>
                    </a:ln>
                    <a:solidFill>
                      <a:prstClr val="black"/>
                    </a:solidFill>
                    <a:effectLst/>
                    <a:uLnTx/>
                    <a:uFillTx/>
                    <a:latin typeface="Arial"/>
                    <a:ea typeface="+mn-ea"/>
                    <a:cs typeface="Calibri"/>
                  </a:rPr>
                  <a:t>30L/min</a:t>
                </a:r>
                <a:endParaRPr kumimoji="0" sz="1600" b="0" i="0" u="none" strike="noStrike" kern="0" cap="none" spc="0" normalizeH="0" baseline="0" noProof="0" dirty="0">
                  <a:ln>
                    <a:noFill/>
                  </a:ln>
                  <a:solidFill>
                    <a:prstClr val="black"/>
                  </a:solidFill>
                  <a:effectLst/>
                  <a:uLnTx/>
                  <a:uFillTx/>
                  <a:latin typeface="Arial"/>
                  <a:ea typeface="+mn-ea"/>
                  <a:cs typeface="+mn-cs"/>
                </a:endParaRPr>
              </a:p>
            </p:txBody>
          </p:sp>
          <p:pic>
            <p:nvPicPr>
              <p:cNvPr id="28" name="object 5">
                <a:extLst>
                  <a:ext uri="{FF2B5EF4-FFF2-40B4-BE49-F238E27FC236}">
                    <a16:creationId xmlns:a16="http://schemas.microsoft.com/office/drawing/2014/main" id="{9A444ADA-90E5-44BD-B31D-F5D76E6A3082}"/>
                  </a:ext>
                </a:extLst>
              </p:cNvPr>
              <p:cNvPicPr/>
              <p:nvPr/>
            </p:nvPicPr>
            <p:blipFill>
              <a:blip r:embed="rId5" cstate="print"/>
              <a:stretch>
                <a:fillRect/>
              </a:stretch>
            </p:blipFill>
            <p:spPr>
              <a:xfrm>
                <a:off x="2009394" y="1284732"/>
                <a:ext cx="2620517" cy="2063495"/>
              </a:xfrm>
              <a:prstGeom prst="rect">
                <a:avLst/>
              </a:prstGeom>
            </p:spPr>
          </p:pic>
        </p:grpSp>
        <p:sp>
          <p:nvSpPr>
            <p:cNvPr id="23" name="object 6">
              <a:extLst>
                <a:ext uri="{FF2B5EF4-FFF2-40B4-BE49-F238E27FC236}">
                  <a16:creationId xmlns:a16="http://schemas.microsoft.com/office/drawing/2014/main" id="{A56D9CD8-FEC2-4BB7-A315-2E94CE3B338F}"/>
                </a:ext>
              </a:extLst>
            </p:cNvPr>
            <p:cNvSpPr txBox="1"/>
            <p:nvPr/>
          </p:nvSpPr>
          <p:spPr>
            <a:xfrm>
              <a:off x="4695268" y="1475051"/>
              <a:ext cx="774065" cy="4973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U</a:t>
              </a:r>
              <a:r>
                <a:rPr kumimoji="0" sz="1050" b="1" i="0" u="none" strike="noStrike" kern="0" cap="none" spc="0" normalizeH="0" baseline="0" noProof="0" dirty="0">
                  <a:ln>
                    <a:noFill/>
                  </a:ln>
                  <a:solidFill>
                    <a:prstClr val="black"/>
                  </a:solidFill>
                  <a:effectLst/>
                  <a:uLnTx/>
                  <a:uFillTx/>
                  <a:latin typeface="Arial"/>
                  <a:ea typeface="+mn-ea"/>
                  <a:cs typeface="Calibri"/>
                </a:rPr>
                <a:t>pp</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r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54.45</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24" name="object 7">
              <a:extLst>
                <a:ext uri="{FF2B5EF4-FFF2-40B4-BE49-F238E27FC236}">
                  <a16:creationId xmlns:a16="http://schemas.microsoft.com/office/drawing/2014/main" id="{63D7C598-93F3-4C31-B5EA-8C4CB838F213}"/>
                </a:ext>
              </a:extLst>
            </p:cNvPr>
            <p:cNvSpPr txBox="1"/>
            <p:nvPr/>
          </p:nvSpPr>
          <p:spPr>
            <a:xfrm>
              <a:off x="4695268" y="2274484"/>
              <a:ext cx="829310" cy="345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0" normalizeH="0" baseline="0" noProof="0" dirty="0">
                  <a:ln>
                    <a:noFill/>
                  </a:ln>
                  <a:solidFill>
                    <a:prstClr val="black"/>
                  </a:solidFill>
                  <a:effectLst/>
                  <a:uLnTx/>
                  <a:uFillTx/>
                  <a:latin typeface="Arial"/>
                  <a:ea typeface="+mn-ea"/>
                  <a:cs typeface="Calibri"/>
                </a:rPr>
                <a:t>C</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nt</a:t>
              </a:r>
              <a:r>
                <a:rPr kumimoji="0" sz="1050" b="1" i="0" u="none" strike="noStrike" kern="0" cap="none" spc="-5" normalizeH="0" baseline="0" noProof="0" dirty="0">
                  <a:ln>
                    <a:noFill/>
                  </a:ln>
                  <a:solidFill>
                    <a:prstClr val="black"/>
                  </a:solidFill>
                  <a:effectLst/>
                  <a:uLnTx/>
                  <a:uFillTx/>
                  <a:latin typeface="Arial"/>
                  <a:ea typeface="+mn-ea"/>
                  <a:cs typeface="Calibri"/>
                </a:rPr>
                <a:t>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10"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19.23</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sp>
          <p:nvSpPr>
            <p:cNvPr id="25" name="object 8">
              <a:extLst>
                <a:ext uri="{FF2B5EF4-FFF2-40B4-BE49-F238E27FC236}">
                  <a16:creationId xmlns:a16="http://schemas.microsoft.com/office/drawing/2014/main" id="{BCC3B467-ED27-4912-9BA0-45F1335352E1}"/>
                </a:ext>
              </a:extLst>
            </p:cNvPr>
            <p:cNvSpPr txBox="1"/>
            <p:nvPr/>
          </p:nvSpPr>
          <p:spPr>
            <a:xfrm>
              <a:off x="4695268" y="2928966"/>
              <a:ext cx="1003300" cy="345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Peri</a:t>
              </a:r>
              <a:r>
                <a:rPr kumimoji="0" sz="1050" b="1" i="0" u="none" strike="noStrike" kern="0" cap="none" spc="0" normalizeH="0" baseline="0" noProof="0" dirty="0">
                  <a:ln>
                    <a:noFill/>
                  </a:ln>
                  <a:solidFill>
                    <a:prstClr val="black"/>
                  </a:solidFill>
                  <a:effectLst/>
                  <a:uLnTx/>
                  <a:uFillTx/>
                  <a:latin typeface="Arial"/>
                  <a:ea typeface="+mn-ea"/>
                  <a:cs typeface="Calibri"/>
                </a:rPr>
                <a:t>ph</a:t>
              </a:r>
              <a:r>
                <a:rPr kumimoji="0" sz="1050" b="1" i="0" u="none" strike="noStrike" kern="0" cap="none" spc="-5" normalizeH="0" baseline="0" noProof="0" dirty="0">
                  <a:ln>
                    <a:noFill/>
                  </a:ln>
                  <a:solidFill>
                    <a:prstClr val="black"/>
                  </a:solidFill>
                  <a:effectLst/>
                  <a:uLnTx/>
                  <a:uFillTx/>
                  <a:latin typeface="Arial"/>
                  <a:ea typeface="+mn-ea"/>
                  <a:cs typeface="Calibri"/>
                </a:rPr>
                <a:t>era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5"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26.32</a:t>
              </a:r>
              <a:endParaRPr kumimoji="0" sz="1050" b="0" i="0" u="none" strike="noStrike" kern="0" cap="none" spc="0" normalizeH="0" baseline="0" noProof="0" dirty="0">
                <a:ln>
                  <a:noFill/>
                </a:ln>
                <a:solidFill>
                  <a:prstClr val="black"/>
                </a:solidFill>
                <a:effectLst/>
                <a:uLnTx/>
                <a:uFillTx/>
                <a:latin typeface="Arial"/>
                <a:ea typeface="+mn-ea"/>
                <a:cs typeface="Calibri"/>
              </a:endParaRPr>
            </a:p>
          </p:txBody>
        </p:sp>
      </p:grpSp>
      <p:grpSp>
        <p:nvGrpSpPr>
          <p:cNvPr id="29" name="Group 28">
            <a:extLst>
              <a:ext uri="{FF2B5EF4-FFF2-40B4-BE49-F238E27FC236}">
                <a16:creationId xmlns:a16="http://schemas.microsoft.com/office/drawing/2014/main" id="{C11D4CED-E510-4A99-9B08-CB28921AA8D8}"/>
              </a:ext>
            </a:extLst>
          </p:cNvPr>
          <p:cNvGrpSpPr/>
          <p:nvPr/>
        </p:nvGrpSpPr>
        <p:grpSpPr>
          <a:xfrm>
            <a:off x="6807004" y="1745791"/>
            <a:ext cx="4133520" cy="2464211"/>
            <a:chOff x="6216777" y="883154"/>
            <a:chExt cx="4100829" cy="2519182"/>
          </a:xfrm>
        </p:grpSpPr>
        <p:grpSp>
          <p:nvGrpSpPr>
            <p:cNvPr id="30" name="object 9">
              <a:extLst>
                <a:ext uri="{FF2B5EF4-FFF2-40B4-BE49-F238E27FC236}">
                  <a16:creationId xmlns:a16="http://schemas.microsoft.com/office/drawing/2014/main" id="{01109014-3257-4A1B-80C5-5B35E0568A54}"/>
                </a:ext>
              </a:extLst>
            </p:cNvPr>
            <p:cNvGrpSpPr/>
            <p:nvPr/>
          </p:nvGrpSpPr>
          <p:grpSpPr>
            <a:xfrm>
              <a:off x="6216777" y="883154"/>
              <a:ext cx="4100829" cy="2519182"/>
              <a:chOff x="6216777" y="883154"/>
              <a:chExt cx="4100829" cy="2519182"/>
            </a:xfrm>
          </p:grpSpPr>
          <p:sp>
            <p:nvSpPr>
              <p:cNvPr id="34" name="object 10">
                <a:extLst>
                  <a:ext uri="{FF2B5EF4-FFF2-40B4-BE49-F238E27FC236}">
                    <a16:creationId xmlns:a16="http://schemas.microsoft.com/office/drawing/2014/main" id="{019EB955-0A8E-4533-A218-CB610420D48A}"/>
                  </a:ext>
                </a:extLst>
              </p:cNvPr>
              <p:cNvSpPr/>
              <p:nvPr/>
            </p:nvSpPr>
            <p:spPr>
              <a:xfrm>
                <a:off x="6216777" y="1171581"/>
                <a:ext cx="4100829" cy="2230755"/>
              </a:xfrm>
              <a:custGeom>
                <a:avLst/>
                <a:gdLst/>
                <a:ahLst/>
                <a:cxnLst/>
                <a:rect l="l" t="t" r="r" b="b"/>
                <a:pathLst>
                  <a:path w="4100829" h="2230754">
                    <a:moveTo>
                      <a:pt x="0" y="101206"/>
                    </a:moveTo>
                    <a:lnTo>
                      <a:pt x="7953" y="61813"/>
                    </a:lnTo>
                    <a:lnTo>
                      <a:pt x="29643" y="29643"/>
                    </a:lnTo>
                    <a:lnTo>
                      <a:pt x="61813" y="7953"/>
                    </a:lnTo>
                    <a:lnTo>
                      <a:pt x="101206" y="0"/>
                    </a:lnTo>
                    <a:lnTo>
                      <a:pt x="3999115" y="0"/>
                    </a:lnTo>
                    <a:lnTo>
                      <a:pt x="4038508" y="7953"/>
                    </a:lnTo>
                    <a:lnTo>
                      <a:pt x="4070678" y="29643"/>
                    </a:lnTo>
                    <a:lnTo>
                      <a:pt x="4092368" y="61813"/>
                    </a:lnTo>
                    <a:lnTo>
                      <a:pt x="4100322" y="101206"/>
                    </a:lnTo>
                    <a:lnTo>
                      <a:pt x="4100322" y="2129155"/>
                    </a:lnTo>
                    <a:lnTo>
                      <a:pt x="4092368" y="2168550"/>
                    </a:lnTo>
                    <a:lnTo>
                      <a:pt x="4070678" y="2200724"/>
                    </a:lnTo>
                    <a:lnTo>
                      <a:pt x="4038508" y="2222418"/>
                    </a:lnTo>
                    <a:lnTo>
                      <a:pt x="3999115" y="2230374"/>
                    </a:lnTo>
                    <a:lnTo>
                      <a:pt x="101206" y="2230374"/>
                    </a:lnTo>
                    <a:lnTo>
                      <a:pt x="61813" y="2222418"/>
                    </a:lnTo>
                    <a:lnTo>
                      <a:pt x="29643" y="2200724"/>
                    </a:lnTo>
                    <a:lnTo>
                      <a:pt x="7953" y="2168550"/>
                    </a:lnTo>
                    <a:lnTo>
                      <a:pt x="0" y="2129155"/>
                    </a:lnTo>
                    <a:lnTo>
                      <a:pt x="0" y="101206"/>
                    </a:lnTo>
                    <a:close/>
                  </a:path>
                </a:pathLst>
              </a:custGeom>
              <a:ln w="12700">
                <a:solidFill>
                  <a:srgbClr val="003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35" name="object 11">
                <a:extLst>
                  <a:ext uri="{FF2B5EF4-FFF2-40B4-BE49-F238E27FC236}">
                    <a16:creationId xmlns:a16="http://schemas.microsoft.com/office/drawing/2014/main" id="{8728C197-F9CA-43A7-842B-813BB2EF8E47}"/>
                  </a:ext>
                </a:extLst>
              </p:cNvPr>
              <p:cNvSpPr/>
              <p:nvPr/>
            </p:nvSpPr>
            <p:spPr>
              <a:xfrm>
                <a:off x="6348222" y="883154"/>
                <a:ext cx="2309914" cy="333737"/>
              </a:xfrm>
              <a:custGeom>
                <a:avLst/>
                <a:gdLst/>
                <a:ahLst/>
                <a:cxnLst/>
                <a:rect l="l" t="t" r="r" b="b"/>
                <a:pathLst>
                  <a:path w="1595120" h="260984">
                    <a:moveTo>
                      <a:pt x="1551432" y="0"/>
                    </a:moveTo>
                    <a:lnTo>
                      <a:pt x="43434" y="0"/>
                    </a:lnTo>
                    <a:lnTo>
                      <a:pt x="26526" y="3412"/>
                    </a:lnTo>
                    <a:lnTo>
                      <a:pt x="12720" y="12720"/>
                    </a:lnTo>
                    <a:lnTo>
                      <a:pt x="3412" y="26526"/>
                    </a:lnTo>
                    <a:lnTo>
                      <a:pt x="0" y="43434"/>
                    </a:lnTo>
                    <a:lnTo>
                      <a:pt x="0" y="260604"/>
                    </a:lnTo>
                    <a:lnTo>
                      <a:pt x="1594866" y="260604"/>
                    </a:lnTo>
                    <a:lnTo>
                      <a:pt x="1594866" y="43434"/>
                    </a:lnTo>
                    <a:lnTo>
                      <a:pt x="1591453" y="26526"/>
                    </a:lnTo>
                    <a:lnTo>
                      <a:pt x="1582145" y="12720"/>
                    </a:lnTo>
                    <a:lnTo>
                      <a:pt x="1568339" y="3412"/>
                    </a:lnTo>
                    <a:lnTo>
                      <a:pt x="1551432"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5" normalizeH="0" baseline="0" noProof="0" dirty="0" err="1">
                    <a:ln>
                      <a:noFill/>
                    </a:ln>
                    <a:solidFill>
                      <a:prstClr val="black"/>
                    </a:solidFill>
                    <a:effectLst/>
                    <a:uLnTx/>
                    <a:uFillTx/>
                    <a:latin typeface="Arial"/>
                    <a:ea typeface="+mn-ea"/>
                    <a:cs typeface="Calibri"/>
                  </a:rPr>
                  <a:t>Turbuhaler</a:t>
                </a:r>
                <a:r>
                  <a:rPr kumimoji="0" lang="en-US" sz="1600" b="1" i="0" u="none" strike="noStrike" kern="0" cap="none" spc="-5" normalizeH="0" baseline="0" noProof="0" dirty="0">
                    <a:ln>
                      <a:noFill/>
                    </a:ln>
                    <a:solidFill>
                      <a:prstClr val="black"/>
                    </a:solidFill>
                    <a:effectLst/>
                    <a:uLnTx/>
                    <a:uFillTx/>
                    <a:latin typeface="Arial"/>
                    <a:ea typeface="+mn-ea"/>
                    <a:cs typeface="Calibri"/>
                  </a:rPr>
                  <a:t>:</a:t>
                </a:r>
                <a:r>
                  <a:rPr kumimoji="0" lang="en-US" sz="1600" b="1" i="0" u="none" strike="noStrike" kern="0" cap="none" spc="5" normalizeH="0" baseline="0" noProof="0" dirty="0">
                    <a:ln>
                      <a:noFill/>
                    </a:ln>
                    <a:solidFill>
                      <a:prstClr val="black"/>
                    </a:solidFill>
                    <a:effectLst/>
                    <a:uLnTx/>
                    <a:uFillTx/>
                    <a:latin typeface="Arial"/>
                    <a:ea typeface="+mn-ea"/>
                    <a:cs typeface="Calibri"/>
                  </a:rPr>
                  <a:t> </a:t>
                </a:r>
                <a:r>
                  <a:rPr kumimoji="0" lang="en-US" sz="1600" b="1" i="0" u="none" strike="noStrike" kern="0" cap="none" spc="-5" normalizeH="0" baseline="0" noProof="0" dirty="0">
                    <a:ln>
                      <a:noFill/>
                    </a:ln>
                    <a:solidFill>
                      <a:prstClr val="black"/>
                    </a:solidFill>
                    <a:effectLst/>
                    <a:uLnTx/>
                    <a:uFillTx/>
                    <a:latin typeface="Arial"/>
                    <a:ea typeface="+mn-ea"/>
                    <a:cs typeface="Calibri"/>
                  </a:rPr>
                  <a:t>60L/min</a:t>
                </a:r>
                <a:endParaRPr kumimoji="0" sz="1600" b="0" i="0" u="none" strike="noStrike" kern="0" cap="none" spc="0" normalizeH="0" baseline="0" noProof="0" dirty="0">
                  <a:ln>
                    <a:noFill/>
                  </a:ln>
                  <a:solidFill>
                    <a:prstClr val="black"/>
                  </a:solidFill>
                  <a:effectLst/>
                  <a:uLnTx/>
                  <a:uFillTx/>
                  <a:latin typeface="Arial"/>
                  <a:ea typeface="+mn-ea"/>
                  <a:cs typeface="+mn-cs"/>
                </a:endParaRPr>
              </a:p>
            </p:txBody>
          </p:sp>
          <p:pic>
            <p:nvPicPr>
              <p:cNvPr id="36" name="object 12">
                <a:extLst>
                  <a:ext uri="{FF2B5EF4-FFF2-40B4-BE49-F238E27FC236}">
                    <a16:creationId xmlns:a16="http://schemas.microsoft.com/office/drawing/2014/main" id="{2891AAB4-5AAC-4A4B-BE79-1EED357B9368}"/>
                  </a:ext>
                </a:extLst>
              </p:cNvPr>
              <p:cNvPicPr/>
              <p:nvPr/>
            </p:nvPicPr>
            <p:blipFill>
              <a:blip r:embed="rId6" cstate="print"/>
              <a:stretch>
                <a:fillRect/>
              </a:stretch>
            </p:blipFill>
            <p:spPr>
              <a:xfrm>
                <a:off x="6348222" y="1284732"/>
                <a:ext cx="2606039" cy="2051303"/>
              </a:xfrm>
              <a:prstGeom prst="rect">
                <a:avLst/>
              </a:prstGeom>
            </p:spPr>
          </p:pic>
        </p:grpSp>
        <p:sp>
          <p:nvSpPr>
            <p:cNvPr id="31" name="object 14">
              <a:extLst>
                <a:ext uri="{FF2B5EF4-FFF2-40B4-BE49-F238E27FC236}">
                  <a16:creationId xmlns:a16="http://schemas.microsoft.com/office/drawing/2014/main" id="{9BACDC52-80D1-4AAB-B4F7-13D63DFB66E3}"/>
                </a:ext>
              </a:extLst>
            </p:cNvPr>
            <p:cNvSpPr txBox="1"/>
            <p:nvPr/>
          </p:nvSpPr>
          <p:spPr>
            <a:xfrm>
              <a:off x="9034394" y="1475051"/>
              <a:ext cx="774065" cy="50867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U</a:t>
              </a:r>
              <a:r>
                <a:rPr kumimoji="0" sz="1050" b="1" i="0" u="none" strike="noStrike" kern="0" cap="none" spc="0" normalizeH="0" baseline="0" noProof="0" dirty="0">
                  <a:ln>
                    <a:noFill/>
                  </a:ln>
                  <a:solidFill>
                    <a:prstClr val="black"/>
                  </a:solidFill>
                  <a:effectLst/>
                  <a:uLnTx/>
                  <a:uFillTx/>
                  <a:latin typeface="Arial"/>
                  <a:ea typeface="+mn-ea"/>
                  <a:cs typeface="Calibri"/>
                </a:rPr>
                <a:t>pp</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r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74.56</a:t>
              </a:r>
              <a:endParaRPr kumimoji="0" sz="1050" b="0" i="0" u="none" strike="noStrike" kern="0" cap="none" spc="0" normalizeH="0" baseline="0" noProof="0">
                <a:ln>
                  <a:noFill/>
                </a:ln>
                <a:solidFill>
                  <a:prstClr val="black"/>
                </a:solidFill>
                <a:effectLst/>
                <a:uLnTx/>
                <a:uFillTx/>
                <a:latin typeface="Arial"/>
                <a:ea typeface="+mn-ea"/>
                <a:cs typeface="Calibri"/>
              </a:endParaRPr>
            </a:p>
          </p:txBody>
        </p:sp>
        <p:sp>
          <p:nvSpPr>
            <p:cNvPr id="32" name="object 15">
              <a:extLst>
                <a:ext uri="{FF2B5EF4-FFF2-40B4-BE49-F238E27FC236}">
                  <a16:creationId xmlns:a16="http://schemas.microsoft.com/office/drawing/2014/main" id="{D521A10D-AFC0-40B4-81F4-73B30BF923E7}"/>
                </a:ext>
              </a:extLst>
            </p:cNvPr>
            <p:cNvSpPr txBox="1"/>
            <p:nvPr/>
          </p:nvSpPr>
          <p:spPr>
            <a:xfrm>
              <a:off x="9034394" y="2274484"/>
              <a:ext cx="829310" cy="50867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0" normalizeH="0" baseline="0" noProof="0" dirty="0">
                  <a:ln>
                    <a:noFill/>
                  </a:ln>
                  <a:solidFill>
                    <a:prstClr val="black"/>
                  </a:solidFill>
                  <a:effectLst/>
                  <a:uLnTx/>
                  <a:uFillTx/>
                  <a:latin typeface="Arial"/>
                  <a:ea typeface="+mn-ea"/>
                  <a:cs typeface="Calibri"/>
                </a:rPr>
                <a:t>C</a:t>
              </a:r>
              <a:r>
                <a:rPr kumimoji="0" sz="1050" b="1" i="0" u="none" strike="noStrike" kern="0" cap="none" spc="-5" normalizeH="0" baseline="0" noProof="0" dirty="0">
                  <a:ln>
                    <a:noFill/>
                  </a:ln>
                  <a:solidFill>
                    <a:prstClr val="black"/>
                  </a:solidFill>
                  <a:effectLst/>
                  <a:uLnTx/>
                  <a:uFillTx/>
                  <a:latin typeface="Arial"/>
                  <a:ea typeface="+mn-ea"/>
                  <a:cs typeface="Calibri"/>
                </a:rPr>
                <a:t>e</a:t>
              </a:r>
              <a:r>
                <a:rPr kumimoji="0" sz="1050" b="1" i="0" u="none" strike="noStrike" kern="0" cap="none" spc="0" normalizeH="0" baseline="0" noProof="0" dirty="0">
                  <a:ln>
                    <a:noFill/>
                  </a:ln>
                  <a:solidFill>
                    <a:prstClr val="black"/>
                  </a:solidFill>
                  <a:effectLst/>
                  <a:uLnTx/>
                  <a:uFillTx/>
                  <a:latin typeface="Arial"/>
                  <a:ea typeface="+mn-ea"/>
                  <a:cs typeface="Calibri"/>
                </a:rPr>
                <a:t>nt</a:t>
              </a:r>
              <a:r>
                <a:rPr kumimoji="0" sz="1050" b="1" i="0" u="none" strike="noStrike" kern="0" cap="none" spc="-5" normalizeH="0" baseline="0" noProof="0" dirty="0">
                  <a:ln>
                    <a:noFill/>
                  </a:ln>
                  <a:solidFill>
                    <a:prstClr val="black"/>
                  </a:solidFill>
                  <a:effectLst/>
                  <a:uLnTx/>
                  <a:uFillTx/>
                  <a:latin typeface="Arial"/>
                  <a:ea typeface="+mn-ea"/>
                  <a:cs typeface="Calibri"/>
                </a:rPr>
                <a:t>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10"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11.55</a:t>
              </a:r>
              <a:endParaRPr kumimoji="0" sz="1050" b="0" i="0" u="none" strike="noStrike" kern="0" cap="none" spc="0" normalizeH="0" baseline="0" noProof="0">
                <a:ln>
                  <a:noFill/>
                </a:ln>
                <a:solidFill>
                  <a:prstClr val="black"/>
                </a:solidFill>
                <a:effectLst/>
                <a:uLnTx/>
                <a:uFillTx/>
                <a:latin typeface="Arial"/>
                <a:ea typeface="+mn-ea"/>
                <a:cs typeface="Calibri"/>
              </a:endParaRPr>
            </a:p>
          </p:txBody>
        </p:sp>
        <p:sp>
          <p:nvSpPr>
            <p:cNvPr id="33" name="object 16">
              <a:extLst>
                <a:ext uri="{FF2B5EF4-FFF2-40B4-BE49-F238E27FC236}">
                  <a16:creationId xmlns:a16="http://schemas.microsoft.com/office/drawing/2014/main" id="{D03AC557-C57C-443E-A538-6514AAB94DB4}"/>
                </a:ext>
              </a:extLst>
            </p:cNvPr>
            <p:cNvSpPr txBox="1"/>
            <p:nvPr/>
          </p:nvSpPr>
          <p:spPr>
            <a:xfrm>
              <a:off x="9034394" y="2928966"/>
              <a:ext cx="1003300" cy="345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5" normalizeH="0" baseline="0" noProof="0" dirty="0">
                  <a:ln>
                    <a:noFill/>
                  </a:ln>
                  <a:solidFill>
                    <a:prstClr val="black"/>
                  </a:solidFill>
                  <a:effectLst/>
                  <a:uLnTx/>
                  <a:uFillTx/>
                  <a:latin typeface="Arial"/>
                  <a:ea typeface="+mn-ea"/>
                  <a:cs typeface="Calibri"/>
                </a:rPr>
                <a:t>Peri</a:t>
              </a:r>
              <a:r>
                <a:rPr kumimoji="0" sz="1050" b="1" i="0" u="none" strike="noStrike" kern="0" cap="none" spc="0" normalizeH="0" baseline="0" noProof="0" dirty="0">
                  <a:ln>
                    <a:noFill/>
                  </a:ln>
                  <a:solidFill>
                    <a:prstClr val="black"/>
                  </a:solidFill>
                  <a:effectLst/>
                  <a:uLnTx/>
                  <a:uFillTx/>
                  <a:latin typeface="Arial"/>
                  <a:ea typeface="+mn-ea"/>
                  <a:cs typeface="Calibri"/>
                </a:rPr>
                <a:t>ph</a:t>
              </a:r>
              <a:r>
                <a:rPr kumimoji="0" sz="1050" b="1" i="0" u="none" strike="noStrike" kern="0" cap="none" spc="-5" normalizeH="0" baseline="0" noProof="0" dirty="0">
                  <a:ln>
                    <a:noFill/>
                  </a:ln>
                  <a:solidFill>
                    <a:prstClr val="black"/>
                  </a:solidFill>
                  <a:effectLst/>
                  <a:uLnTx/>
                  <a:uFillTx/>
                  <a:latin typeface="Arial"/>
                  <a:ea typeface="+mn-ea"/>
                  <a:cs typeface="Calibri"/>
                </a:rPr>
                <a:t>era</a:t>
              </a:r>
              <a:r>
                <a:rPr kumimoji="0" sz="1050" b="1" i="0" u="none" strike="noStrike" kern="0" cap="none" spc="0" normalizeH="0" baseline="0" noProof="0" dirty="0">
                  <a:ln>
                    <a:noFill/>
                  </a:ln>
                  <a:solidFill>
                    <a:prstClr val="black"/>
                  </a:solidFill>
                  <a:effectLst/>
                  <a:uLnTx/>
                  <a:uFillTx/>
                  <a:latin typeface="Arial"/>
                  <a:ea typeface="+mn-ea"/>
                  <a:cs typeface="Calibri"/>
                </a:rPr>
                <a:t>l</a:t>
              </a:r>
              <a:r>
                <a:rPr kumimoji="0" sz="1050" b="1" i="0" u="none" strike="noStrike" kern="0" cap="none" spc="5" normalizeH="0" baseline="0" noProof="0" dirty="0">
                  <a:ln>
                    <a:noFill/>
                  </a:ln>
                  <a:solidFill>
                    <a:prstClr val="black"/>
                  </a:solidFill>
                  <a:effectLst/>
                  <a:uLnTx/>
                  <a:uFillTx/>
                  <a:latin typeface="Arial"/>
                  <a:ea typeface="+mn-ea"/>
                  <a:cs typeface="Calibri"/>
                </a:rPr>
                <a:t> </a:t>
              </a:r>
              <a:r>
                <a:rPr kumimoji="0" sz="1050" b="1" i="0" u="none" strike="noStrike" kern="0" cap="none" spc="-5" normalizeH="0" baseline="0" noProof="0" dirty="0">
                  <a:ln>
                    <a:noFill/>
                  </a:ln>
                  <a:solidFill>
                    <a:prstClr val="black"/>
                  </a:solidFill>
                  <a:effectLst/>
                  <a:uLnTx/>
                  <a:uFillTx/>
                  <a:latin typeface="Arial"/>
                  <a:ea typeface="+mn-ea"/>
                  <a:cs typeface="Calibri"/>
                </a:rPr>
                <a:t>a</a:t>
              </a:r>
              <a:r>
                <a:rPr kumimoji="0" sz="1050" b="1" i="0" u="none" strike="noStrike" kern="0" cap="none" spc="0" normalizeH="0" baseline="0" noProof="0" dirty="0">
                  <a:ln>
                    <a:noFill/>
                  </a:ln>
                  <a:solidFill>
                    <a:prstClr val="black"/>
                  </a:solidFill>
                  <a:effectLst/>
                  <a:uLnTx/>
                  <a:uFillTx/>
                  <a:latin typeface="Arial"/>
                  <a:ea typeface="+mn-ea"/>
                  <a:cs typeface="Calibri"/>
                </a:rPr>
                <a:t>i</a:t>
              </a:r>
              <a:r>
                <a:rPr kumimoji="0" sz="1050" b="1" i="0" u="none" strike="noStrike" kern="0" cap="none" spc="-5" normalizeH="0" baseline="0" noProof="0" dirty="0">
                  <a:ln>
                    <a:noFill/>
                  </a:ln>
                  <a:solidFill>
                    <a:prstClr val="black"/>
                  </a:solidFill>
                  <a:effectLst/>
                  <a:uLnTx/>
                  <a:uFillTx/>
                  <a:latin typeface="Arial"/>
                  <a:ea typeface="+mn-ea"/>
                  <a:cs typeface="Calibri"/>
                </a:rPr>
                <a:t>rwa</a:t>
              </a:r>
              <a:r>
                <a:rPr kumimoji="0" sz="1050" b="1" i="0" u="none" strike="noStrike" kern="0" cap="none" spc="0" normalizeH="0" baseline="0" noProof="0" dirty="0">
                  <a:ln>
                    <a:noFill/>
                  </a:ln>
                  <a:solidFill>
                    <a:prstClr val="black"/>
                  </a:solidFill>
                  <a:effectLst/>
                  <a:uLnTx/>
                  <a:uFillTx/>
                  <a:latin typeface="Arial"/>
                  <a:ea typeface="+mn-ea"/>
                  <a:cs typeface="Calibri"/>
                </a:rPr>
                <a:t>y  13.89</a:t>
              </a:r>
              <a:endParaRPr kumimoji="0" sz="1050" b="0" i="0" u="none" strike="noStrike" kern="0" cap="none" spc="0" normalizeH="0" baseline="0" noProof="0">
                <a:ln>
                  <a:noFill/>
                </a:ln>
                <a:solidFill>
                  <a:prstClr val="black"/>
                </a:solidFill>
                <a:effectLst/>
                <a:uLnTx/>
                <a:uFillTx/>
                <a:latin typeface="Arial"/>
                <a:ea typeface="+mn-ea"/>
                <a:cs typeface="Calibri"/>
              </a:endParaRPr>
            </a:p>
          </p:txBody>
        </p:sp>
      </p:grpSp>
      <p:sp>
        <p:nvSpPr>
          <p:cNvPr id="37" name="TextBox 36">
            <a:extLst>
              <a:ext uri="{FF2B5EF4-FFF2-40B4-BE49-F238E27FC236}">
                <a16:creationId xmlns:a16="http://schemas.microsoft.com/office/drawing/2014/main" id="{61B66049-0424-4781-9D20-4102DCC2B714}"/>
              </a:ext>
            </a:extLst>
          </p:cNvPr>
          <p:cNvSpPr txBox="1"/>
          <p:nvPr/>
        </p:nvSpPr>
        <p:spPr>
          <a:xfrm>
            <a:off x="777333" y="1235811"/>
            <a:ext cx="11201996" cy="43085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Respimat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tỉ</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lệ</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cao</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thuốc</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lắng</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đọng</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ở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đường</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dẫn</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khí</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trung</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tâm</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lẫn</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ngoại</a:t>
            </a:r>
            <a:r>
              <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biên</a:t>
            </a:r>
            <a:endParaRPr kumimoji="0" lang="en-US" sz="2400" b="0" i="0" u="none" strike="noStrike" kern="0" cap="none" spc="0" normalizeH="0" baseline="0" noProof="0" dirty="0">
              <a:ln>
                <a:noFill/>
              </a:ln>
              <a:solidFill>
                <a:srgbClr val="003366"/>
              </a:solidFill>
              <a:effectLst/>
              <a:uLnTx/>
              <a:uFillTx/>
              <a:latin typeface="Arial"/>
              <a:ea typeface="+mn-ea"/>
              <a:cs typeface="Arial" panose="020B0604020202020204" pitchFamily="34" charset="0"/>
            </a:endParaRPr>
          </a:p>
        </p:txBody>
      </p:sp>
      <p:sp>
        <p:nvSpPr>
          <p:cNvPr id="38" name="TextBox 37">
            <a:extLst>
              <a:ext uri="{FF2B5EF4-FFF2-40B4-BE49-F238E27FC236}">
                <a16:creationId xmlns:a16="http://schemas.microsoft.com/office/drawing/2014/main" id="{0D2B2D6D-21EE-4F1F-A186-91A0090EAC72}"/>
              </a:ext>
            </a:extLst>
          </p:cNvPr>
          <p:cNvSpPr txBox="1"/>
          <p:nvPr/>
        </p:nvSpPr>
        <p:spPr>
          <a:xfrm>
            <a:off x="777333" y="240642"/>
            <a:ext cx="10277475" cy="528126"/>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3366"/>
                </a:solidFill>
                <a:effectLst/>
                <a:uLnTx/>
                <a:uFillTx/>
                <a:latin typeface="Arial"/>
                <a:ea typeface="+mn-ea"/>
                <a:cs typeface="+mn-cs"/>
              </a:rPr>
              <a:t>Tỉ</a:t>
            </a:r>
            <a:r>
              <a:rPr kumimoji="0" lang="en-US" sz="3600" b="1" i="0" u="none" strike="noStrike" kern="1200" cap="none" spc="0" normalizeH="0" baseline="0" noProof="0" dirty="0">
                <a:ln>
                  <a:noFill/>
                </a:ln>
                <a:solidFill>
                  <a:srgbClr val="003366"/>
                </a:solidFill>
                <a:effectLst/>
                <a:uLnTx/>
                <a:uFillTx/>
                <a:latin typeface="Arial"/>
                <a:ea typeface="+mn-ea"/>
                <a:cs typeface="+mn-cs"/>
              </a:rPr>
              <a:t> </a:t>
            </a:r>
            <a:r>
              <a:rPr kumimoji="0" lang="en-US" sz="3600" b="1" i="0" u="none" strike="noStrike" kern="1200" cap="none" spc="0" normalizeH="0" baseline="0" noProof="0" dirty="0" err="1">
                <a:ln>
                  <a:noFill/>
                </a:ln>
                <a:solidFill>
                  <a:srgbClr val="003366"/>
                </a:solidFill>
                <a:effectLst/>
                <a:uLnTx/>
                <a:uFillTx/>
                <a:latin typeface="Arial"/>
                <a:ea typeface="+mn-ea"/>
                <a:cs typeface="+mn-cs"/>
              </a:rPr>
              <a:t>lệ</a:t>
            </a:r>
            <a:r>
              <a:rPr kumimoji="0" lang="en-US" sz="3600" b="1" i="0" u="none" strike="noStrike" kern="1200" cap="none" spc="0" normalizeH="0" baseline="0" noProof="0" dirty="0">
                <a:ln>
                  <a:noFill/>
                </a:ln>
                <a:solidFill>
                  <a:srgbClr val="003366"/>
                </a:solidFill>
                <a:effectLst/>
                <a:uLnTx/>
                <a:uFillTx/>
                <a:latin typeface="Arial"/>
                <a:ea typeface="+mn-ea"/>
                <a:cs typeface="+mn-cs"/>
              </a:rPr>
              <a:t> </a:t>
            </a:r>
            <a:r>
              <a:rPr kumimoji="0" lang="en-US" sz="3600" b="1" i="0" u="none" strike="noStrike" kern="1200" cap="none" spc="0" normalizeH="0" baseline="0" noProof="0" dirty="0" err="1">
                <a:ln>
                  <a:noFill/>
                </a:ln>
                <a:solidFill>
                  <a:srgbClr val="003366"/>
                </a:solidFill>
                <a:effectLst/>
                <a:uLnTx/>
                <a:uFillTx/>
                <a:latin typeface="Arial"/>
                <a:ea typeface="+mn-ea"/>
                <a:cs typeface="+mn-cs"/>
              </a:rPr>
              <a:t>thuốc</a:t>
            </a:r>
            <a:r>
              <a:rPr kumimoji="0" lang="en-US" sz="3600" b="1" i="0" u="none" strike="noStrike" kern="1200" cap="none" spc="0" normalizeH="0" baseline="0" noProof="0" dirty="0">
                <a:ln>
                  <a:noFill/>
                </a:ln>
                <a:solidFill>
                  <a:srgbClr val="003366"/>
                </a:solidFill>
                <a:effectLst/>
                <a:uLnTx/>
                <a:uFillTx/>
                <a:latin typeface="Arial"/>
                <a:ea typeface="+mn-ea"/>
                <a:cs typeface="+mn-cs"/>
              </a:rPr>
              <a:t> </a:t>
            </a:r>
            <a:r>
              <a:rPr kumimoji="0" lang="en-US" sz="3600" b="1" i="0" u="none" strike="noStrike" kern="1200" cap="none" spc="0" normalizeH="0" baseline="0" noProof="0" dirty="0" err="1">
                <a:ln>
                  <a:noFill/>
                </a:ln>
                <a:solidFill>
                  <a:srgbClr val="003366"/>
                </a:solidFill>
                <a:effectLst/>
                <a:uLnTx/>
                <a:uFillTx/>
                <a:latin typeface="Arial"/>
                <a:ea typeface="+mn-ea"/>
                <a:cs typeface="+mn-cs"/>
              </a:rPr>
              <a:t>lắng</a:t>
            </a:r>
            <a:r>
              <a:rPr kumimoji="0" lang="en-US" sz="3600" b="1" i="0" u="none" strike="noStrike" kern="1200" cap="none" spc="0" normalizeH="0" baseline="0" noProof="0" dirty="0">
                <a:ln>
                  <a:noFill/>
                </a:ln>
                <a:solidFill>
                  <a:srgbClr val="003366"/>
                </a:solidFill>
                <a:effectLst/>
                <a:uLnTx/>
                <a:uFillTx/>
                <a:latin typeface="Arial"/>
                <a:ea typeface="+mn-ea"/>
                <a:cs typeface="+mn-cs"/>
              </a:rPr>
              <a:t> </a:t>
            </a:r>
            <a:r>
              <a:rPr kumimoji="0" lang="en-US" sz="3600" b="1" i="0" u="none" strike="noStrike" kern="1200" cap="none" spc="0" normalizeH="0" baseline="0" noProof="0" dirty="0" err="1">
                <a:ln>
                  <a:noFill/>
                </a:ln>
                <a:solidFill>
                  <a:srgbClr val="003366"/>
                </a:solidFill>
                <a:effectLst/>
                <a:uLnTx/>
                <a:uFillTx/>
                <a:latin typeface="Arial"/>
                <a:ea typeface="+mn-ea"/>
                <a:cs typeface="+mn-cs"/>
              </a:rPr>
              <a:t>đọng</a:t>
            </a:r>
            <a:r>
              <a:rPr kumimoji="0" lang="en-US" sz="3600" b="1" i="0" u="none" strike="noStrike" kern="1200" cap="none" spc="0" normalizeH="0" baseline="0" noProof="0" dirty="0">
                <a:ln>
                  <a:noFill/>
                </a:ln>
                <a:solidFill>
                  <a:srgbClr val="003366"/>
                </a:solidFill>
                <a:effectLst/>
                <a:uLnTx/>
                <a:uFillTx/>
                <a:latin typeface="Arial"/>
                <a:ea typeface="+mn-ea"/>
                <a:cs typeface="+mn-cs"/>
              </a:rPr>
              <a:t> </a:t>
            </a:r>
            <a:r>
              <a:rPr kumimoji="0" lang="en-US" sz="3600" b="1" i="0" u="none" strike="noStrike" kern="1200" cap="none" spc="0" normalizeH="0" baseline="0" noProof="0" dirty="0" err="1">
                <a:ln>
                  <a:noFill/>
                </a:ln>
                <a:solidFill>
                  <a:srgbClr val="003366"/>
                </a:solidFill>
                <a:effectLst/>
                <a:uLnTx/>
                <a:uFillTx/>
                <a:latin typeface="Arial"/>
                <a:ea typeface="+mn-ea"/>
                <a:cs typeface="+mn-cs"/>
              </a:rPr>
              <a:t>tại</a:t>
            </a:r>
            <a:r>
              <a:rPr kumimoji="0" lang="en-US" sz="3600" b="1" i="0" u="none" strike="noStrike" kern="1200" cap="none" spc="0" normalizeH="0" baseline="0" noProof="0" dirty="0">
                <a:ln>
                  <a:noFill/>
                </a:ln>
                <a:solidFill>
                  <a:srgbClr val="003366"/>
                </a:solidFill>
                <a:effectLst/>
                <a:uLnTx/>
                <a:uFillTx/>
                <a:latin typeface="Arial"/>
                <a:ea typeface="+mn-ea"/>
                <a:cs typeface="+mn-cs"/>
              </a:rPr>
              <a:t> </a:t>
            </a:r>
            <a:r>
              <a:rPr kumimoji="0" lang="en-US" sz="3600" b="1" i="0" u="none" strike="noStrike" kern="1200" cap="none" spc="0" normalizeH="0" baseline="0" noProof="0" dirty="0" err="1">
                <a:ln>
                  <a:noFill/>
                </a:ln>
                <a:solidFill>
                  <a:srgbClr val="003366"/>
                </a:solidFill>
                <a:effectLst/>
                <a:uLnTx/>
                <a:uFillTx/>
                <a:latin typeface="Arial"/>
                <a:ea typeface="+mn-ea"/>
                <a:cs typeface="+mn-cs"/>
              </a:rPr>
              <a:t>phổi</a:t>
            </a:r>
            <a:endParaRPr kumimoji="0" lang="en-GB" sz="3600" b="1" i="0" u="none" strike="noStrike" kern="1200" cap="none" spc="0" normalizeH="0" baseline="0" noProof="0" dirty="0">
              <a:ln>
                <a:noFill/>
              </a:ln>
              <a:solidFill>
                <a:srgbClr val="003366"/>
              </a:solidFill>
              <a:effectLst/>
              <a:uLnTx/>
              <a:uFillTx/>
              <a:latin typeface="Arial"/>
              <a:ea typeface="+mn-ea"/>
              <a:cs typeface="+mn-cs"/>
            </a:endParaRPr>
          </a:p>
        </p:txBody>
      </p:sp>
      <p:sp>
        <p:nvSpPr>
          <p:cNvPr id="39" name="TextBox 38">
            <a:extLst>
              <a:ext uri="{FF2B5EF4-FFF2-40B4-BE49-F238E27FC236}">
                <a16:creationId xmlns:a16="http://schemas.microsoft.com/office/drawing/2014/main" id="{C51BD107-CE69-4B24-8A5D-F25674795CFF}"/>
              </a:ext>
            </a:extLst>
          </p:cNvPr>
          <p:cNvSpPr txBox="1"/>
          <p:nvPr/>
        </p:nvSpPr>
        <p:spPr>
          <a:xfrm>
            <a:off x="-8049" y="2320635"/>
            <a:ext cx="2432392" cy="2466874"/>
          </a:xfrm>
          <a:prstGeom prst="rect">
            <a:avLst/>
          </a:prstGeom>
          <a:no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N=14 BN hen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Thiết</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kế</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bắt</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chéo</a:t>
            </a:r>
            <a:endPar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Sử</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dụng</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đồng</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vị</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99mTc +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quét</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prstClr val="black">
                    <a:lumMod val="75000"/>
                    <a:lumOff val="25000"/>
                  </a:prstClr>
                </a:solidFill>
                <a:effectLst/>
                <a:uLnTx/>
                <a:uFillTx/>
                <a:latin typeface="Arial"/>
                <a:ea typeface="+mn-ea"/>
                <a:cs typeface="Arial" panose="020B0604020202020204" pitchFamily="34" charset="0"/>
              </a:rPr>
              <a:t>tia</a:t>
            </a:r>
            <a:r>
              <a:rPr kumimoji="0" lang="en-US" sz="1800" b="0" i="0" u="none" strike="noStrike" kern="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gamma</a:t>
            </a:r>
          </a:p>
        </p:txBody>
      </p:sp>
      <p:sp>
        <p:nvSpPr>
          <p:cNvPr id="40" name="object 18">
            <a:extLst>
              <a:ext uri="{FF2B5EF4-FFF2-40B4-BE49-F238E27FC236}">
                <a16:creationId xmlns:a16="http://schemas.microsoft.com/office/drawing/2014/main" id="{3E0A30E7-34B7-4B48-B454-265BAB7FBA3E}"/>
              </a:ext>
            </a:extLst>
          </p:cNvPr>
          <p:cNvSpPr/>
          <p:nvPr/>
        </p:nvSpPr>
        <p:spPr>
          <a:xfrm>
            <a:off x="6801664" y="4492134"/>
            <a:ext cx="4220516" cy="2180545"/>
          </a:xfrm>
          <a:custGeom>
            <a:avLst/>
            <a:gdLst/>
            <a:ahLst/>
            <a:cxnLst/>
            <a:rect l="l" t="t" r="r" b="b"/>
            <a:pathLst>
              <a:path w="4100829" h="2230754">
                <a:moveTo>
                  <a:pt x="0" y="101206"/>
                </a:moveTo>
                <a:lnTo>
                  <a:pt x="7953" y="61813"/>
                </a:lnTo>
                <a:lnTo>
                  <a:pt x="29643" y="29643"/>
                </a:lnTo>
                <a:lnTo>
                  <a:pt x="61813" y="7953"/>
                </a:lnTo>
                <a:lnTo>
                  <a:pt x="101206" y="0"/>
                </a:lnTo>
                <a:lnTo>
                  <a:pt x="3999115" y="0"/>
                </a:lnTo>
                <a:lnTo>
                  <a:pt x="4038508" y="7953"/>
                </a:lnTo>
                <a:lnTo>
                  <a:pt x="4070678" y="29643"/>
                </a:lnTo>
                <a:lnTo>
                  <a:pt x="4092368" y="61813"/>
                </a:lnTo>
                <a:lnTo>
                  <a:pt x="4100322" y="101206"/>
                </a:lnTo>
                <a:lnTo>
                  <a:pt x="4100322" y="2129155"/>
                </a:lnTo>
                <a:lnTo>
                  <a:pt x="4092368" y="2168550"/>
                </a:lnTo>
                <a:lnTo>
                  <a:pt x="4070678" y="2200724"/>
                </a:lnTo>
                <a:lnTo>
                  <a:pt x="4038508" y="2222418"/>
                </a:lnTo>
                <a:lnTo>
                  <a:pt x="3999115" y="2230374"/>
                </a:lnTo>
                <a:lnTo>
                  <a:pt x="101206" y="2230374"/>
                </a:lnTo>
                <a:lnTo>
                  <a:pt x="61813" y="2222418"/>
                </a:lnTo>
                <a:lnTo>
                  <a:pt x="29643" y="2200724"/>
                </a:lnTo>
                <a:lnTo>
                  <a:pt x="7953" y="2168550"/>
                </a:lnTo>
                <a:lnTo>
                  <a:pt x="0" y="2129155"/>
                </a:lnTo>
                <a:lnTo>
                  <a:pt x="0" y="101206"/>
                </a:lnTo>
                <a:close/>
              </a:path>
            </a:pathLst>
          </a:custGeom>
          <a:ln w="12700">
            <a:solidFill>
              <a:srgbClr val="003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41242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63881"/>
            <a:ext cx="11268456" cy="715687"/>
          </a:xfrm>
        </p:spPr>
        <p:txBody>
          <a:bodyPr>
            <a:noAutofit/>
          </a:bodyPr>
          <a:lstStyle/>
          <a:p>
            <a:r>
              <a:rPr lang="en-US" sz="2800" b="1" dirty="0"/>
              <a:t>RESPIMAT</a:t>
            </a:r>
            <a:r>
              <a:rPr lang="en-US" sz="2800" dirty="0"/>
              <a:t>: </a:t>
            </a:r>
            <a:r>
              <a:rPr lang="en-US" sz="2800" b="1" dirty="0" err="1"/>
              <a:t>dòng</a:t>
            </a:r>
            <a:r>
              <a:rPr lang="en-US" sz="2800" b="1" dirty="0"/>
              <a:t> </a:t>
            </a:r>
            <a:r>
              <a:rPr lang="en-US" sz="2800" b="1" dirty="0" err="1"/>
              <a:t>sương</a:t>
            </a:r>
            <a:r>
              <a:rPr lang="en-US" sz="2800" b="1" dirty="0"/>
              <a:t> </a:t>
            </a:r>
            <a:r>
              <a:rPr lang="en-US" sz="2800" b="1" dirty="0" err="1"/>
              <a:t>hạt</a:t>
            </a:r>
            <a:r>
              <a:rPr lang="en-US" sz="2800" b="1" dirty="0"/>
              <a:t> </a:t>
            </a:r>
            <a:r>
              <a:rPr lang="en-US" sz="2800" b="1" dirty="0" err="1"/>
              <a:t>mịn</a:t>
            </a:r>
            <a:r>
              <a:rPr lang="en-US" sz="2800" b="1" dirty="0"/>
              <a:t>, </a:t>
            </a:r>
            <a:r>
              <a:rPr lang="en-US" sz="2800" b="1" dirty="0" err="1"/>
              <a:t>giúp</a:t>
            </a:r>
            <a:r>
              <a:rPr lang="en-US" sz="2800" b="1" dirty="0"/>
              <a:t> </a:t>
            </a:r>
            <a:r>
              <a:rPr lang="en-US" sz="2800" b="1" dirty="0" err="1"/>
              <a:t>đưa</a:t>
            </a:r>
            <a:r>
              <a:rPr lang="en-US" sz="2800" b="1" dirty="0"/>
              <a:t> </a:t>
            </a:r>
            <a:r>
              <a:rPr lang="en-US" sz="2800" b="1" dirty="0" err="1"/>
              <a:t>thuốc</a:t>
            </a:r>
            <a:r>
              <a:rPr lang="en-US" sz="2800" b="1" dirty="0"/>
              <a:t> </a:t>
            </a:r>
            <a:r>
              <a:rPr lang="en-US" sz="2800" b="1" dirty="0" err="1"/>
              <a:t>vào</a:t>
            </a:r>
            <a:r>
              <a:rPr lang="en-US" sz="2800" b="1" dirty="0"/>
              <a:t> </a:t>
            </a:r>
            <a:r>
              <a:rPr lang="en-US" sz="2800" b="1" dirty="0" err="1"/>
              <a:t>sâu</a:t>
            </a:r>
            <a:r>
              <a:rPr lang="en-US" sz="2800" b="1" dirty="0"/>
              <a:t> </a:t>
            </a:r>
            <a:r>
              <a:rPr lang="en-US" sz="2800" b="1" dirty="0" err="1"/>
              <a:t>phổi</a:t>
            </a:r>
            <a:endParaRPr lang="en-US" sz="2800" b="1" dirty="0"/>
          </a:p>
        </p:txBody>
      </p:sp>
      <p:sp>
        <p:nvSpPr>
          <p:cNvPr id="15" name="TextBox 14"/>
          <p:cNvSpPr txBox="1"/>
          <p:nvPr/>
        </p:nvSpPr>
        <p:spPr>
          <a:xfrm>
            <a:off x="1553393" y="6388121"/>
            <a:ext cx="938087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1.) Newman SP, et al. Chest. 1998;113(4):957-963. 2.) Pitcairn G, et al. J Aerosol Med. 2005;18(3):264-272. 3.)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Ziereberg</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B. J Aerosol Med.1999;12(</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suppl</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1):S19-S24. 4.) Dalby R, et al.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Int</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J Pharm. 2004;283:1-9. 5.) Dalby RN, et al. Med Devices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Auckl</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2011;4:145-155. 6.) Anderson P, et al.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Int</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J COPD. 2006;1(3):251-259. 7.)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Janssens</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W, et al.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Eur</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Respir</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J. 2008;31(1):78-83. 8.)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Fernadez</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Tena</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A, et al. Arch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Bronconeumol</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2012;48(7):240-246. 9.) </a:t>
            </a:r>
            <a:r>
              <a:rPr kumimoji="0" lang="en-US" sz="900" b="0" i="0" u="none" strike="noStrike" kern="1200" cap="none" spc="0" normalizeH="0" baseline="0" noProof="0" dirty="0" err="1">
                <a:ln>
                  <a:noFill/>
                </a:ln>
                <a:solidFill>
                  <a:prstClr val="white">
                    <a:lumMod val="65000"/>
                  </a:prstClr>
                </a:solidFill>
                <a:effectLst/>
                <a:uLnTx/>
                <a:uFillTx/>
                <a:latin typeface="Arial"/>
                <a:ea typeface="+mn-ea"/>
                <a:cs typeface="+mn-cs"/>
              </a:rPr>
              <a:t>Hochrainer</a:t>
            </a:r>
            <a:r>
              <a:rPr kumimoji="0" lang="en-US" sz="900" b="0" i="0" u="none" strike="noStrike" kern="1200" cap="none" spc="0" normalizeH="0" baseline="0" noProof="0" dirty="0">
                <a:ln>
                  <a:noFill/>
                </a:ln>
                <a:solidFill>
                  <a:prstClr val="white">
                    <a:lumMod val="65000"/>
                  </a:prstClr>
                </a:solidFill>
                <a:effectLst/>
                <a:uLnTx/>
                <a:uFillTx/>
                <a:latin typeface="Arial"/>
                <a:ea typeface="+mn-ea"/>
                <a:cs typeface="+mn-cs"/>
              </a:rPr>
              <a:t> D, et al. J Aerosol Med. 2005;18(3):273-282</a:t>
            </a:r>
          </a:p>
        </p:txBody>
      </p:sp>
      <p:grpSp>
        <p:nvGrpSpPr>
          <p:cNvPr id="19" name="Group 18"/>
          <p:cNvGrpSpPr/>
          <p:nvPr/>
        </p:nvGrpSpPr>
        <p:grpSpPr>
          <a:xfrm>
            <a:off x="4066737" y="4668135"/>
            <a:ext cx="6861358" cy="1297314"/>
            <a:chOff x="3009900" y="1738640"/>
            <a:chExt cx="6130738" cy="949859"/>
          </a:xfrm>
        </p:grpSpPr>
        <p:sp>
          <p:nvSpPr>
            <p:cNvPr id="3" name="TextBox 2"/>
            <p:cNvSpPr txBox="1"/>
            <p:nvPr/>
          </p:nvSpPr>
          <p:spPr>
            <a:xfrm>
              <a:off x="4245909" y="1740859"/>
              <a:ext cx="4894729" cy="7999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ea typeface="+mn-ea"/>
                  <a:cs typeface="+mn-cs"/>
                </a:rPr>
                <a:t>LẮNG ĐỌNG THUỐC SÂU TRONG PHỔI </a:t>
              </a:r>
              <a:r>
                <a:rPr kumimoji="0" lang="en-US" sz="2000" b="0" i="0" u="none" strike="noStrike" kern="1200" cap="none" spc="0" normalizeH="0" baseline="30000" noProof="0" dirty="0">
                  <a:ln>
                    <a:noFill/>
                  </a:ln>
                  <a:solidFill>
                    <a:srgbClr val="002060"/>
                  </a:solidFill>
                  <a:effectLst/>
                  <a:uLnTx/>
                  <a:uFillTx/>
                  <a:latin typeface="Arial"/>
                  <a:ea typeface="+mn-ea"/>
                  <a:cs typeface="+mn-cs"/>
                </a:rPr>
                <a:t>2-6</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Qua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thử</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nghiệm</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cho</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thấy</a:t>
              </a:r>
              <a:r>
                <a:rPr kumimoji="0" lang="en-US" sz="2000" b="0" i="0" u="none" strike="noStrike" kern="1200" cap="none" spc="0" normalizeH="0" baseline="0" noProof="0" dirty="0">
                  <a:ln>
                    <a:noFill/>
                  </a:ln>
                  <a:solidFill>
                    <a:srgbClr val="002060"/>
                  </a:solidFill>
                  <a:effectLst/>
                  <a:uLnTx/>
                  <a:uFillTx/>
                  <a:latin typeface="Arial"/>
                  <a:ea typeface="+mn-ea"/>
                  <a:cs typeface="+mn-cs"/>
                </a:rPr>
                <a:t> DPI </a:t>
              </a:r>
              <a:r>
                <a:rPr kumimoji="0" lang="en-US" sz="2000" b="0" i="0" u="none" strike="noStrike" kern="1200" cap="none" spc="0" normalizeH="0" baseline="0" noProof="0" dirty="0" err="1">
                  <a:ln>
                    <a:noFill/>
                  </a:ln>
                  <a:solidFill>
                    <a:srgbClr val="002060"/>
                  </a:solidFill>
                  <a:effectLst/>
                  <a:uLnTx/>
                  <a:uFillTx/>
                  <a:latin typeface="Arial"/>
                  <a:ea typeface="+mn-ea"/>
                  <a:cs typeface="+mn-cs"/>
                </a:rPr>
                <a:t>và</a:t>
              </a:r>
              <a:r>
                <a:rPr kumimoji="0" lang="en-US" sz="2000" b="0" i="0" u="none" strike="noStrike" kern="1200" cap="none" spc="0" normalizeH="0" baseline="0" noProof="0" dirty="0">
                  <a:ln>
                    <a:noFill/>
                  </a:ln>
                  <a:solidFill>
                    <a:srgbClr val="002060"/>
                  </a:solidFill>
                  <a:effectLst/>
                  <a:uLnTx/>
                  <a:uFillTx/>
                  <a:latin typeface="Arial"/>
                  <a:ea typeface="+mn-ea"/>
                  <a:cs typeface="+mn-cs"/>
                </a:rPr>
                <a:t> MDI </a:t>
              </a:r>
              <a:r>
                <a:rPr kumimoji="0" lang="en-US" sz="2000" b="0" i="0" u="none" strike="noStrike" kern="1200" cap="none" spc="0" normalizeH="0" baseline="0" noProof="0" dirty="0" err="1">
                  <a:ln>
                    <a:noFill/>
                  </a:ln>
                  <a:solidFill>
                    <a:srgbClr val="002060"/>
                  </a:solidFill>
                  <a:effectLst/>
                  <a:uLnTx/>
                  <a:uFillTx/>
                  <a:latin typeface="Arial"/>
                  <a:ea typeface="+mn-ea"/>
                  <a:cs typeface="+mn-cs"/>
                </a:rPr>
                <a:t>cho</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kết</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quả</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lắng</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đọng</a:t>
              </a:r>
              <a:r>
                <a:rPr kumimoji="0" lang="en-US" sz="2000" b="0" i="0" u="none" strike="noStrike" kern="1200" cap="none" spc="0" normalizeH="0" baseline="0" noProof="0" dirty="0">
                  <a:ln>
                    <a:noFill/>
                  </a:ln>
                  <a:solidFill>
                    <a:srgbClr val="002060"/>
                  </a:solidFill>
                  <a:effectLst/>
                  <a:uLnTx/>
                  <a:uFillTx/>
                  <a:latin typeface="Arial"/>
                  <a:ea typeface="+mn-ea"/>
                  <a:cs typeface="+mn-cs"/>
                </a:rPr>
                <a:t> ở </a:t>
              </a:r>
              <a:r>
                <a:rPr kumimoji="0" lang="en-US" sz="2000" b="0" i="0" u="none" strike="noStrike" kern="1200" cap="none" spc="0" normalizeH="0" baseline="0" noProof="0" dirty="0" err="1">
                  <a:ln>
                    <a:noFill/>
                  </a:ln>
                  <a:solidFill>
                    <a:srgbClr val="002060"/>
                  </a:solidFill>
                  <a:effectLst/>
                  <a:uLnTx/>
                  <a:uFillTx/>
                  <a:latin typeface="Arial"/>
                  <a:ea typeface="+mn-ea"/>
                  <a:cs typeface="+mn-cs"/>
                </a:rPr>
                <a:t>phổi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thấp</a:t>
              </a:r>
              <a:r>
                <a:rPr kumimoji="0" lang="en-US" sz="2000" b="0" i="0" u="none" strike="noStrike" kern="1200" cap="none" spc="0" normalizeH="0" baseline="0" noProof="0" dirty="0">
                  <a:ln>
                    <a:noFill/>
                  </a:ln>
                  <a:solidFill>
                    <a:srgbClr val="002060"/>
                  </a:solidFill>
                  <a:effectLst/>
                  <a:uLnTx/>
                  <a:uFillTx/>
                  <a:latin typeface="Arial"/>
                  <a:ea typeface="+mn-ea"/>
                  <a:cs typeface="+mn-cs"/>
                </a:rPr>
                <a:t> h</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ơ</a:t>
              </a:r>
              <a:r>
                <a:rPr kumimoji="0" lang="en-US" sz="2000" b="0" i="0" u="none" strike="noStrike" kern="1200" cap="none" spc="0" normalizeH="0" baseline="0" noProof="0" dirty="0">
                  <a:ln>
                    <a:noFill/>
                  </a:ln>
                  <a:solidFill>
                    <a:srgbClr val="002060"/>
                  </a:solidFill>
                  <a:effectLst/>
                  <a:uLnTx/>
                  <a:uFillTx/>
                  <a:latin typeface="Arial"/>
                  <a:ea typeface="+mn-ea"/>
                  <a:cs typeface="+mn-cs"/>
                </a:rPr>
                <a:t>n </a:t>
              </a:r>
              <a:r>
                <a:rPr kumimoji="0" lang="en-US" sz="2000" b="0" i="0" u="none" strike="noStrike" kern="1200" cap="none" spc="0" normalizeH="0" baseline="30000" noProof="0" dirty="0">
                  <a:ln>
                    <a:noFill/>
                  </a:ln>
                  <a:solidFill>
                    <a:srgbClr val="002060"/>
                  </a:solidFill>
                  <a:effectLst/>
                  <a:uLnTx/>
                  <a:uFillTx/>
                  <a:latin typeface="Arial"/>
                  <a:ea typeface="+mn-ea"/>
                  <a:cs typeface="+mn-cs"/>
                </a:rPr>
                <a:t>2</a:t>
              </a: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p:txBody>
        </p:sp>
        <p:pic>
          <p:nvPicPr>
            <p:cNvPr id="16" name="Picture 15"/>
            <p:cNvPicPr>
              <a:picLocks noChangeAspect="1"/>
            </p:cNvPicPr>
            <p:nvPr/>
          </p:nvPicPr>
          <p:blipFill>
            <a:blip r:embed="rId3"/>
            <a:stretch>
              <a:fillRect/>
            </a:stretch>
          </p:blipFill>
          <p:spPr>
            <a:xfrm>
              <a:off x="3009900" y="1738640"/>
              <a:ext cx="1236009" cy="949859"/>
            </a:xfrm>
            <a:prstGeom prst="rect">
              <a:avLst/>
            </a:prstGeom>
            <a:ln>
              <a:solidFill>
                <a:schemeClr val="accent5">
                  <a:lumMod val="60000"/>
                  <a:lumOff val="40000"/>
                </a:schemeClr>
              </a:solidFill>
            </a:ln>
          </p:spPr>
        </p:pic>
      </p:grpSp>
      <p:grpSp>
        <p:nvGrpSpPr>
          <p:cNvPr id="20" name="Group 19"/>
          <p:cNvGrpSpPr/>
          <p:nvPr/>
        </p:nvGrpSpPr>
        <p:grpSpPr>
          <a:xfrm>
            <a:off x="4060569" y="1508930"/>
            <a:ext cx="6864386" cy="1359666"/>
            <a:chOff x="3007095" y="3108359"/>
            <a:chExt cx="6134099" cy="1027621"/>
          </a:xfrm>
        </p:grpSpPr>
        <p:sp>
          <p:nvSpPr>
            <p:cNvPr id="9" name="Rectangle 8"/>
            <p:cNvSpPr/>
            <p:nvPr/>
          </p:nvSpPr>
          <p:spPr>
            <a:xfrm>
              <a:off x="4243104" y="3108359"/>
              <a:ext cx="4898090" cy="8257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ea typeface="+mn-ea"/>
                  <a:cs typeface="+mn-cs"/>
                </a:rPr>
                <a:t>KHÔNG CẦN GẮNG SỨC HÍT </a:t>
              </a:r>
              <a:r>
                <a:rPr kumimoji="0" lang="en-US" sz="2000" b="0" i="0" u="none" strike="noStrike" kern="1200" cap="none" spc="0" normalizeH="0" baseline="30000" noProof="0" dirty="0">
                  <a:ln>
                    <a:noFill/>
                  </a:ln>
                  <a:solidFill>
                    <a:srgbClr val="002060"/>
                  </a:solidFill>
                  <a:effectLst/>
                  <a:uLnTx/>
                  <a:uFillTx/>
                  <a:latin typeface="Arial"/>
                  <a:ea typeface="+mn-ea"/>
                  <a:cs typeface="+mn-cs"/>
                </a:rPr>
                <a:t>3</a:t>
              </a: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Arial"/>
                  <a:ea typeface="+mn-ea"/>
                  <a:cs typeface="+mn-cs"/>
                </a:rPr>
                <a:t>Các</a:t>
              </a:r>
              <a:r>
                <a:rPr kumimoji="0" lang="en-US" sz="2000" b="0" i="0" u="none" strike="noStrike" kern="1200" cap="none" spc="0" normalizeH="0" baseline="0" noProof="0" dirty="0">
                  <a:ln>
                    <a:noFill/>
                  </a:ln>
                  <a:solidFill>
                    <a:srgbClr val="002060"/>
                  </a:solidFill>
                  <a:effectLst/>
                  <a:uLnTx/>
                  <a:uFillTx/>
                  <a:latin typeface="Arial"/>
                  <a:ea typeface="+mn-ea"/>
                  <a:cs typeface="+mn-cs"/>
                </a:rPr>
                <a:t> DPI </a:t>
              </a:r>
              <a:r>
                <a:rPr kumimoji="0" lang="en-US" sz="2000" b="0" i="0" u="none" strike="noStrike" kern="1200" cap="none" spc="0" normalizeH="0" baseline="0" noProof="0" dirty="0" err="1">
                  <a:ln>
                    <a:noFill/>
                  </a:ln>
                  <a:solidFill>
                    <a:srgbClr val="002060"/>
                  </a:solidFill>
                  <a:effectLst/>
                  <a:uLnTx/>
                  <a:uFillTx/>
                  <a:latin typeface="Arial"/>
                  <a:ea typeface="+mn-ea"/>
                  <a:cs typeface="+mn-cs"/>
                </a:rPr>
                <a:t>đòi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hỏi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lực</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hít</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đáng</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kể</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từ</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bệnh</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nhân</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để</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có</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thể</a:t>
              </a:r>
              <a:r>
                <a:rPr kumimoji="0" lang="en-US" sz="2000" b="0" i="0" u="none" strike="noStrike" kern="1200" cap="none" spc="0" normalizeH="0" baseline="0" noProof="0" dirty="0">
                  <a:ln>
                    <a:noFill/>
                  </a:ln>
                  <a:solidFill>
                    <a:srgbClr val="002060"/>
                  </a:solidFill>
                  <a:effectLst/>
                  <a:uLnTx/>
                  <a:uFillTx/>
                  <a:latin typeface="Arial"/>
                  <a:ea typeface="+mn-ea"/>
                  <a:cs typeface="+mn-cs"/>
                </a:rPr>
                <a:t> đ</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ư</a:t>
              </a:r>
              <a:r>
                <a:rPr kumimoji="0" lang="en-US" sz="2000" b="0" i="0" u="none" strike="noStrike" kern="1200" cap="none" spc="0" normalizeH="0" baseline="0" noProof="0" dirty="0">
                  <a:ln>
                    <a:noFill/>
                  </a:ln>
                  <a:solidFill>
                    <a:srgbClr val="002060"/>
                  </a:solidFill>
                  <a:effectLst/>
                  <a:uLnTx/>
                  <a:uFillTx/>
                  <a:latin typeface="Arial"/>
                  <a:ea typeface="+mn-ea"/>
                  <a:cs typeface="+mn-cs"/>
                </a:rPr>
                <a:t>a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thuốc</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vào</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bên</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trong</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phổi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30000" noProof="0" dirty="0">
                  <a:ln>
                    <a:noFill/>
                  </a:ln>
                  <a:solidFill>
                    <a:srgbClr val="002060"/>
                  </a:solidFill>
                  <a:effectLst/>
                  <a:uLnTx/>
                  <a:uFillTx/>
                  <a:latin typeface="Arial"/>
                  <a:ea typeface="+mn-ea"/>
                  <a:cs typeface="+mn-cs"/>
                </a:rPr>
                <a:t>4,7,8</a:t>
              </a: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p:txBody>
        </p:sp>
        <p:pic>
          <p:nvPicPr>
            <p:cNvPr id="17" name="Picture 16"/>
            <p:cNvPicPr>
              <a:picLocks noChangeAspect="1"/>
            </p:cNvPicPr>
            <p:nvPr/>
          </p:nvPicPr>
          <p:blipFill>
            <a:blip r:embed="rId4"/>
            <a:stretch>
              <a:fillRect/>
            </a:stretch>
          </p:blipFill>
          <p:spPr>
            <a:xfrm>
              <a:off x="3007095" y="3152143"/>
              <a:ext cx="1236009" cy="983837"/>
            </a:xfrm>
            <a:prstGeom prst="rect">
              <a:avLst/>
            </a:prstGeom>
            <a:ln>
              <a:solidFill>
                <a:schemeClr val="accent5">
                  <a:lumMod val="60000"/>
                  <a:lumOff val="40000"/>
                </a:schemeClr>
              </a:solidFill>
            </a:ln>
          </p:spPr>
        </p:pic>
      </p:grpSp>
      <p:grpSp>
        <p:nvGrpSpPr>
          <p:cNvPr id="21" name="Group 20"/>
          <p:cNvGrpSpPr/>
          <p:nvPr/>
        </p:nvGrpSpPr>
        <p:grpSpPr>
          <a:xfrm>
            <a:off x="4072905" y="3107373"/>
            <a:ext cx="6528676" cy="1257689"/>
            <a:chOff x="3007096" y="4425452"/>
            <a:chExt cx="5798409" cy="948272"/>
          </a:xfrm>
        </p:grpSpPr>
        <p:sp>
          <p:nvSpPr>
            <p:cNvPr id="10" name="Rectangle 9"/>
            <p:cNvSpPr/>
            <p:nvPr/>
          </p:nvSpPr>
          <p:spPr>
            <a:xfrm>
              <a:off x="4243105" y="4443190"/>
              <a:ext cx="4562400" cy="8238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ea typeface="+mn-ea"/>
                  <a:cs typeface="+mn-cs"/>
                </a:rPr>
                <a:t>PHỐI HỢP ĐỘNG TÁC TỐI THIỂU</a:t>
              </a:r>
              <a:r>
                <a:rPr kumimoji="0" lang="en-US" sz="2000" b="1" i="0" u="none" strike="noStrike" kern="1200" cap="none" spc="0" normalizeH="0" baseline="30000" noProof="0" dirty="0">
                  <a:ln>
                    <a:noFill/>
                  </a:ln>
                  <a:solidFill>
                    <a:srgbClr val="002060"/>
                  </a:solidFill>
                  <a:effectLst/>
                  <a:uLnTx/>
                  <a:uFillTx/>
                  <a:latin typeface="Arial"/>
                  <a:ea typeface="+mn-ea"/>
                  <a:cs typeface="+mn-cs"/>
                </a:rPr>
                <a:t> </a:t>
              </a:r>
              <a:r>
                <a:rPr kumimoji="0" lang="en-US" sz="2000" b="0" i="0" u="none" strike="noStrike" kern="1200" cap="none" spc="0" normalizeH="0" baseline="30000" noProof="0" dirty="0">
                  <a:ln>
                    <a:noFill/>
                  </a:ln>
                  <a:solidFill>
                    <a:srgbClr val="002060"/>
                  </a:solidFill>
                  <a:effectLst/>
                  <a:uLnTx/>
                  <a:uFillTx/>
                  <a:latin typeface="Arial"/>
                  <a:ea typeface="+mn-ea"/>
                  <a:cs typeface="+mn-cs"/>
                </a:rPr>
                <a:t>4,9</a:t>
              </a: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Arial"/>
                  <a:ea typeface="+mn-ea"/>
                  <a:cs typeface="+mn-cs"/>
                </a:rPr>
                <a:t>Các</a:t>
              </a:r>
              <a:r>
                <a:rPr kumimoji="0" lang="en-US" sz="2000" b="0" i="0" u="none" strike="noStrike" kern="1200" cap="none" spc="0" normalizeH="0" baseline="0" noProof="0" dirty="0">
                  <a:ln>
                    <a:noFill/>
                  </a:ln>
                  <a:solidFill>
                    <a:srgbClr val="002060"/>
                  </a:solidFill>
                  <a:effectLst/>
                  <a:uLnTx/>
                  <a:uFillTx/>
                  <a:latin typeface="Arial"/>
                  <a:ea typeface="+mn-ea"/>
                  <a:cs typeface="+mn-cs"/>
                </a:rPr>
                <a:t> MDI </a:t>
              </a:r>
              <a:r>
                <a:rPr kumimoji="0" lang="en-US" sz="2000" b="0" i="0" u="none" strike="noStrike" kern="1200" cap="none" spc="0" normalizeH="0" baseline="0" noProof="0" dirty="0" err="1">
                  <a:ln>
                    <a:noFill/>
                  </a:ln>
                  <a:solidFill>
                    <a:srgbClr val="002060"/>
                  </a:solidFill>
                  <a:effectLst/>
                  <a:uLnTx/>
                  <a:uFillTx/>
                  <a:latin typeface="Arial"/>
                  <a:ea typeface="+mn-ea"/>
                  <a:cs typeface="+mn-cs"/>
                </a:rPr>
                <a:t>đòi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hỏi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sự</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phối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hợp</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động</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tác</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đồng</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thời</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chính</a:t>
              </a:r>
              <a:r>
                <a:rPr kumimoji="0" lang="en-US" sz="2000" b="0" i="0" u="none" strike="noStrike" kern="1200" cap="none" spc="0" normalizeH="0" baseline="0" noProof="0" dirty="0">
                  <a:ln>
                    <a:noFill/>
                  </a:ln>
                  <a:solidFill>
                    <a:srgbClr val="002060"/>
                  </a:solidFill>
                  <a:effectLst/>
                  <a:uLnTx/>
                  <a:uFillTx/>
                  <a:latin typeface="Arial"/>
                  <a:ea typeface="+mn-ea"/>
                  <a:cs typeface="+mn-cs"/>
                </a:rPr>
                <a:t> </a:t>
              </a:r>
              <a:r>
                <a:rPr kumimoji="0" lang="en-US" sz="2000" b="0" i="0" u="none" strike="noStrike" kern="1200" cap="none" spc="0" normalizeH="0" baseline="0" noProof="0" dirty="0" err="1">
                  <a:ln>
                    <a:noFill/>
                  </a:ln>
                  <a:solidFill>
                    <a:srgbClr val="002060"/>
                  </a:solidFill>
                  <a:effectLst/>
                  <a:uLnTx/>
                  <a:uFillTx/>
                  <a:latin typeface="Arial"/>
                  <a:ea typeface="+mn-ea"/>
                  <a:cs typeface="+mn-cs"/>
                </a:rPr>
                <a:t>xác</a:t>
              </a: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p:txBody>
        </p:sp>
        <p:pic>
          <p:nvPicPr>
            <p:cNvPr id="18" name="Picture 17"/>
            <p:cNvPicPr>
              <a:picLocks noChangeAspect="1"/>
            </p:cNvPicPr>
            <p:nvPr/>
          </p:nvPicPr>
          <p:blipFill>
            <a:blip r:embed="rId5"/>
            <a:stretch>
              <a:fillRect/>
            </a:stretch>
          </p:blipFill>
          <p:spPr>
            <a:xfrm>
              <a:off x="3007096" y="4425452"/>
              <a:ext cx="1236009" cy="948272"/>
            </a:xfrm>
            <a:prstGeom prst="rect">
              <a:avLst/>
            </a:prstGeom>
            <a:ln>
              <a:solidFill>
                <a:schemeClr val="accent5">
                  <a:lumMod val="60000"/>
                  <a:lumOff val="40000"/>
                </a:schemeClr>
              </a:solidFill>
            </a:ln>
          </p:spPr>
        </p:pic>
      </p:grpSp>
      <p:grpSp>
        <p:nvGrpSpPr>
          <p:cNvPr id="6" name="Group 5">
            <a:extLst>
              <a:ext uri="{FF2B5EF4-FFF2-40B4-BE49-F238E27FC236}">
                <a16:creationId xmlns:a16="http://schemas.microsoft.com/office/drawing/2014/main" id="{8E2837D5-6CD5-459C-9FEF-01745FD8FCB4}"/>
              </a:ext>
            </a:extLst>
          </p:cNvPr>
          <p:cNvGrpSpPr/>
          <p:nvPr/>
        </p:nvGrpSpPr>
        <p:grpSpPr>
          <a:xfrm>
            <a:off x="1553393" y="1801338"/>
            <a:ext cx="1731323" cy="3751729"/>
            <a:chOff x="2291710" y="1738641"/>
            <a:chExt cx="1731323" cy="3751729"/>
          </a:xfrm>
        </p:grpSpPr>
        <p:grpSp>
          <p:nvGrpSpPr>
            <p:cNvPr id="2" name="Group 1"/>
            <p:cNvGrpSpPr/>
            <p:nvPr/>
          </p:nvGrpSpPr>
          <p:grpSpPr>
            <a:xfrm>
              <a:off x="2291710" y="1738641"/>
              <a:ext cx="1731323" cy="3751729"/>
              <a:chOff x="767709" y="1738640"/>
              <a:chExt cx="1731323" cy="3751729"/>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709" y="1738640"/>
                <a:ext cx="1731323" cy="3751729"/>
              </a:xfrm>
              <a:prstGeom prst="rect">
                <a:avLst/>
              </a:prstGeom>
            </p:spPr>
          </p:pic>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20424" t="62467" r="26302" b="34142"/>
              <a:stretch/>
            </p:blipFill>
            <p:spPr>
              <a:xfrm>
                <a:off x="1129085" y="4126728"/>
                <a:ext cx="922352" cy="127220"/>
              </a:xfrm>
              <a:prstGeom prst="rect">
                <a:avLst/>
              </a:prstGeom>
            </p:spPr>
          </p:pic>
        </p:grpSp>
        <p:sp>
          <p:nvSpPr>
            <p:cNvPr id="5" name="Rectangle 4">
              <a:extLst>
                <a:ext uri="{FF2B5EF4-FFF2-40B4-BE49-F238E27FC236}">
                  <a16:creationId xmlns:a16="http://schemas.microsoft.com/office/drawing/2014/main" id="{E6C1F469-7294-424F-8DED-D90C2F288FE9}"/>
                </a:ext>
              </a:extLst>
            </p:cNvPr>
            <p:cNvSpPr/>
            <p:nvPr/>
          </p:nvSpPr>
          <p:spPr>
            <a:xfrm>
              <a:off x="2653086" y="3858768"/>
              <a:ext cx="922352" cy="850392"/>
            </a:xfrm>
            <a:prstGeom prst="rect">
              <a:avLst/>
            </a:prstGeom>
            <a:solidFill>
              <a:srgbClr val="E6E6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76869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352" y="357087"/>
            <a:ext cx="10972800" cy="715687"/>
          </a:xfrm>
        </p:spPr>
        <p:txBody>
          <a:bodyPr>
            <a:noAutofit/>
          </a:bodyPr>
          <a:lstStyle/>
          <a:p>
            <a:r>
              <a:rPr lang="en-US" sz="2800" b="1" dirty="0"/>
              <a:t>RESPIMAT</a:t>
            </a:r>
            <a:r>
              <a:rPr lang="en-US" sz="2800" dirty="0"/>
              <a:t> </a:t>
            </a:r>
            <a:r>
              <a:rPr lang="en-US" sz="2800" dirty="0" err="1"/>
              <a:t>có</a:t>
            </a:r>
            <a:r>
              <a:rPr lang="en-US" sz="2800" dirty="0"/>
              <a:t> </a:t>
            </a:r>
            <a:r>
              <a:rPr lang="en-US" sz="2800" dirty="0" err="1"/>
              <a:t>tỷ</a:t>
            </a:r>
            <a:r>
              <a:rPr lang="en-US" sz="2800" dirty="0"/>
              <a:t> </a:t>
            </a:r>
            <a:r>
              <a:rPr lang="en-US" sz="2800" dirty="0" err="1"/>
              <a:t>lệ</a:t>
            </a:r>
            <a:r>
              <a:rPr lang="en-US" sz="2800" dirty="0"/>
              <a:t> </a:t>
            </a:r>
            <a:r>
              <a:rPr lang="en-US" sz="2800" dirty="0" err="1"/>
              <a:t>sử</a:t>
            </a:r>
            <a:r>
              <a:rPr lang="en-US" sz="2800" dirty="0"/>
              <a:t> </a:t>
            </a:r>
            <a:r>
              <a:rPr lang="en-US" sz="2800" dirty="0" err="1"/>
              <a:t>dụng</a:t>
            </a:r>
            <a:r>
              <a:rPr lang="en-US" sz="2800" dirty="0"/>
              <a:t> </a:t>
            </a:r>
            <a:r>
              <a:rPr lang="en-US" sz="2800" dirty="0" err="1"/>
              <a:t>thành</a:t>
            </a:r>
            <a:r>
              <a:rPr lang="en-US" sz="2800" dirty="0"/>
              <a:t> </a:t>
            </a:r>
            <a:r>
              <a:rPr lang="en-US" sz="2800" dirty="0" err="1"/>
              <a:t>công</a:t>
            </a:r>
            <a:r>
              <a:rPr lang="en-US" sz="2800" dirty="0"/>
              <a:t> </a:t>
            </a:r>
            <a:r>
              <a:rPr lang="en-US" sz="2800" dirty="0" err="1"/>
              <a:t>lần</a:t>
            </a:r>
            <a:r>
              <a:rPr lang="en-US" sz="2800" dirty="0"/>
              <a:t> </a:t>
            </a:r>
            <a:r>
              <a:rPr lang="en-US" sz="2800" dirty="0" err="1"/>
              <a:t>đầu</a:t>
            </a:r>
            <a:r>
              <a:rPr lang="en-US" sz="2800" dirty="0"/>
              <a:t> </a:t>
            </a:r>
            <a:r>
              <a:rPr lang="en-US" sz="2800" dirty="0" err="1"/>
              <a:t>cao</a:t>
            </a:r>
            <a:r>
              <a:rPr lang="en-US" sz="2800" dirty="0"/>
              <a:t> h</a:t>
            </a:r>
            <a:r>
              <a:rPr lang="vi-VN" sz="2800" dirty="0"/>
              <a:t>ơ</a:t>
            </a:r>
            <a:r>
              <a:rPr lang="en-US" sz="2800" dirty="0"/>
              <a:t>n so </a:t>
            </a:r>
            <a:r>
              <a:rPr lang="en-US" sz="2800" dirty="0" err="1"/>
              <a:t>với</a:t>
            </a:r>
            <a:r>
              <a:rPr lang="en-US" sz="2800" dirty="0"/>
              <a:t> DPI ở </a:t>
            </a:r>
            <a:r>
              <a:rPr lang="en-US" sz="2800" dirty="0" err="1"/>
              <a:t>bệnh</a:t>
            </a:r>
            <a:r>
              <a:rPr lang="en-US" sz="2800" dirty="0"/>
              <a:t> </a:t>
            </a:r>
            <a:r>
              <a:rPr lang="en-US" sz="2800" dirty="0" err="1"/>
              <a:t>nhân</a:t>
            </a:r>
            <a:r>
              <a:rPr lang="en-US" sz="2800" dirty="0"/>
              <a:t> Hen </a:t>
            </a:r>
            <a:r>
              <a:rPr lang="en-US" sz="2800" dirty="0" err="1"/>
              <a:t>và</a:t>
            </a:r>
            <a:r>
              <a:rPr lang="en-US" sz="2800" dirty="0"/>
              <a:t> COPD</a:t>
            </a:r>
          </a:p>
        </p:txBody>
      </p:sp>
      <p:sp>
        <p:nvSpPr>
          <p:cNvPr id="4" name="Footer Placeholder 3"/>
          <p:cNvSpPr>
            <a:spLocks noGrp="1"/>
          </p:cNvSpPr>
          <p:nvPr>
            <p:ph type="ftr" sz="quarter" idx="3"/>
          </p:nvPr>
        </p:nvSpPr>
        <p:spPr>
          <a:xfrm>
            <a:off x="8172450" y="6695175"/>
            <a:ext cx="3602886" cy="1628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65000"/>
                  </a:prstClr>
                </a:solidFill>
                <a:effectLst/>
                <a:uLnTx/>
                <a:uFillTx/>
                <a:latin typeface="Arial"/>
                <a:ea typeface="+mn-ea"/>
                <a:cs typeface="+mn-cs"/>
              </a:rPr>
              <a:t>Dal Negro RW, </a:t>
            </a:r>
            <a:r>
              <a:rPr kumimoji="0" lang="en-GB" sz="900" b="0" i="0" u="none" strike="noStrike" kern="1200" cap="none" spc="0" normalizeH="0" baseline="0" noProof="0" dirty="0" err="1">
                <a:ln>
                  <a:noFill/>
                </a:ln>
                <a:solidFill>
                  <a:prstClr val="white">
                    <a:lumMod val="65000"/>
                  </a:prstClr>
                </a:solidFill>
                <a:effectLst/>
                <a:uLnTx/>
                <a:uFillTx/>
                <a:latin typeface="Arial"/>
                <a:ea typeface="+mn-ea"/>
                <a:cs typeface="+mn-cs"/>
              </a:rPr>
              <a:t>Povero</a:t>
            </a:r>
            <a:r>
              <a:rPr kumimoji="0" lang="en-GB" sz="900" b="0" i="0" u="none" strike="noStrike" kern="1200" cap="none" spc="0" normalizeH="0" baseline="0" noProof="0" dirty="0">
                <a:ln>
                  <a:noFill/>
                </a:ln>
                <a:solidFill>
                  <a:prstClr val="white">
                    <a:lumMod val="65000"/>
                  </a:prstClr>
                </a:solidFill>
                <a:effectLst/>
                <a:uLnTx/>
                <a:uFillTx/>
                <a:latin typeface="Arial"/>
                <a:ea typeface="+mn-ea"/>
                <a:cs typeface="+mn-cs"/>
              </a:rPr>
              <a:t> M. </a:t>
            </a:r>
            <a:r>
              <a:rPr kumimoji="0" lang="en-GB" sz="900" b="0" i="0" u="none" strike="noStrike" kern="1200" cap="none" spc="0" normalizeH="0" baseline="0" noProof="0" dirty="0" err="1">
                <a:ln>
                  <a:noFill/>
                </a:ln>
                <a:solidFill>
                  <a:prstClr val="white">
                    <a:lumMod val="65000"/>
                  </a:prstClr>
                </a:solidFill>
                <a:effectLst/>
                <a:uLnTx/>
                <a:uFillTx/>
                <a:latin typeface="Arial"/>
                <a:ea typeface="+mn-ea"/>
                <a:cs typeface="+mn-cs"/>
              </a:rPr>
              <a:t>Multidiscip</a:t>
            </a:r>
            <a:r>
              <a:rPr kumimoji="0" lang="en-GB" sz="900" b="0" i="0" u="none" strike="noStrike" kern="1200" cap="none" spc="0" normalizeH="0" baseline="0" noProof="0" dirty="0">
                <a:ln>
                  <a:noFill/>
                </a:ln>
                <a:solidFill>
                  <a:prstClr val="white">
                    <a:lumMod val="65000"/>
                  </a:prstClr>
                </a:solidFill>
                <a:effectLst/>
                <a:uLnTx/>
                <a:uFillTx/>
                <a:latin typeface="Arial"/>
                <a:ea typeface="+mn-ea"/>
                <a:cs typeface="+mn-cs"/>
              </a:rPr>
              <a:t> </a:t>
            </a:r>
            <a:r>
              <a:rPr kumimoji="0" lang="en-GB" sz="900" b="0" i="0" u="none" strike="noStrike" kern="1200" cap="none" spc="0" normalizeH="0" baseline="0" noProof="0" dirty="0" err="1">
                <a:ln>
                  <a:noFill/>
                </a:ln>
                <a:solidFill>
                  <a:prstClr val="white">
                    <a:lumMod val="65000"/>
                  </a:prstClr>
                </a:solidFill>
                <a:effectLst/>
                <a:uLnTx/>
                <a:uFillTx/>
                <a:latin typeface="Arial"/>
                <a:ea typeface="+mn-ea"/>
                <a:cs typeface="+mn-cs"/>
              </a:rPr>
              <a:t>Respir</a:t>
            </a:r>
            <a:r>
              <a:rPr kumimoji="0" lang="en-GB" sz="900" b="0" i="0" u="none" strike="noStrike" kern="1200" cap="none" spc="0" normalizeH="0" baseline="0" noProof="0" dirty="0">
                <a:ln>
                  <a:noFill/>
                </a:ln>
                <a:solidFill>
                  <a:prstClr val="white">
                    <a:lumMod val="65000"/>
                  </a:prstClr>
                </a:solidFill>
                <a:effectLst/>
                <a:uLnTx/>
                <a:uFillTx/>
                <a:latin typeface="Arial"/>
                <a:ea typeface="+mn-ea"/>
                <a:cs typeface="+mn-cs"/>
              </a:rPr>
              <a:t> Med 2016; 11: 7.</a:t>
            </a:r>
          </a:p>
        </p:txBody>
      </p:sp>
      <p:grpSp>
        <p:nvGrpSpPr>
          <p:cNvPr id="24" name="Group 23"/>
          <p:cNvGrpSpPr/>
          <p:nvPr/>
        </p:nvGrpSpPr>
        <p:grpSpPr>
          <a:xfrm>
            <a:off x="1815853" y="1485080"/>
            <a:ext cx="8885195" cy="4810139"/>
            <a:chOff x="291852" y="1485079"/>
            <a:chExt cx="8885195" cy="4810139"/>
          </a:xfrm>
        </p:grpSpPr>
        <p:grpSp>
          <p:nvGrpSpPr>
            <p:cNvPr id="22" name="Group 21"/>
            <p:cNvGrpSpPr/>
            <p:nvPr/>
          </p:nvGrpSpPr>
          <p:grpSpPr>
            <a:xfrm>
              <a:off x="291852" y="1485079"/>
              <a:ext cx="8885195" cy="4810139"/>
              <a:chOff x="383049" y="1896125"/>
              <a:chExt cx="10011490" cy="5256781"/>
            </a:xfrm>
          </p:grpSpPr>
          <p:graphicFrame>
            <p:nvGraphicFramePr>
              <p:cNvPr id="13" name="Content Placeholder 4"/>
              <p:cNvGraphicFramePr>
                <a:graphicFrameLocks/>
              </p:cNvGraphicFramePr>
              <p:nvPr/>
            </p:nvGraphicFramePr>
            <p:xfrm>
              <a:off x="805623" y="2037232"/>
              <a:ext cx="9309254" cy="484174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2280810" y="6740313"/>
                <a:ext cx="1385064" cy="412593"/>
              </a:xfrm>
              <a:prstGeom prst="rect">
                <a:avLst/>
              </a:prstGeom>
              <a:noFill/>
            </p:spPr>
            <p:txBody>
              <a:bodyPr wrap="none" lIns="130047" tIns="65023" rIns="130047" bIns="65023"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Respimat</a:t>
                </a:r>
                <a:r>
                  <a:rPr kumimoji="0" lang="en-GB" sz="1600" b="0" i="0" u="none" strike="noStrike" kern="1200" cap="none" spc="0" normalizeH="0" baseline="30000" noProof="0" dirty="0">
                    <a:ln>
                      <a:noFill/>
                    </a:ln>
                    <a:solidFill>
                      <a:prstClr val="black">
                        <a:lumMod val="75000"/>
                        <a:lumOff val="25000"/>
                      </a:prstClr>
                    </a:solidFill>
                    <a:effectLst/>
                    <a:uLnTx/>
                    <a:uFillTx/>
                    <a:latin typeface="Arial"/>
                    <a:ea typeface="ヒラギノ角ゴ ProN W3" charset="-128"/>
                    <a:cs typeface="+mn-cs"/>
                    <a:sym typeface="Gill Sans" charset="0"/>
                  </a:rPr>
                  <a:t>®</a:t>
                </a:r>
              </a:p>
            </p:txBody>
          </p:sp>
          <p:sp>
            <p:nvSpPr>
              <p:cNvPr id="15" name="TextBox 14"/>
              <p:cNvSpPr txBox="1"/>
              <p:nvPr/>
            </p:nvSpPr>
            <p:spPr>
              <a:xfrm>
                <a:off x="4088597" y="6740313"/>
                <a:ext cx="1231537" cy="412593"/>
              </a:xfrm>
              <a:prstGeom prst="rect">
                <a:avLst/>
              </a:prstGeom>
              <a:noFill/>
            </p:spPr>
            <p:txBody>
              <a:bodyPr wrap="none" lIns="130047" tIns="65023" rIns="130047" bIns="65023"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Genuair</a:t>
                </a:r>
                <a:r>
                  <a:rPr kumimoji="0" lang="en-GB" sz="1600" b="0" i="0" u="none" strike="noStrike" kern="1200" cap="none" spc="0" normalizeH="0" baseline="30000" noProof="0" dirty="0">
                    <a:ln>
                      <a:noFill/>
                    </a:ln>
                    <a:solidFill>
                      <a:prstClr val="black">
                        <a:lumMod val="75000"/>
                        <a:lumOff val="25000"/>
                      </a:prstClr>
                    </a:solidFill>
                    <a:effectLst/>
                    <a:uLnTx/>
                    <a:uFillTx/>
                    <a:latin typeface="Arial"/>
                    <a:ea typeface="ヒラギノ角ゴ ProN W3" charset="-128"/>
                    <a:cs typeface="+mn-cs"/>
                    <a:sym typeface="Gill Sans" charset="0"/>
                  </a:rPr>
                  <a:t>®</a:t>
                </a:r>
              </a:p>
            </p:txBody>
          </p:sp>
          <p:cxnSp>
            <p:nvCxnSpPr>
              <p:cNvPr id="16" name="Straight Connector 15"/>
              <p:cNvCxnSpPr/>
              <p:nvPr/>
            </p:nvCxnSpPr>
            <p:spPr>
              <a:xfrm>
                <a:off x="1211230" y="6716532"/>
                <a:ext cx="6673403" cy="0"/>
              </a:xfrm>
              <a:prstGeom prst="line">
                <a:avLst/>
              </a:prstGeom>
              <a:noFill/>
              <a:ln w="6350" cap="flat" cmpd="sng" algn="ctr">
                <a:solidFill>
                  <a:srgbClr val="808080"/>
                </a:solidFill>
                <a:prstDash val="solid"/>
                <a:miter lim="800000"/>
              </a:ln>
              <a:effectLst/>
            </p:spPr>
          </p:cxnSp>
          <p:sp>
            <p:nvSpPr>
              <p:cNvPr id="17" name="Rectangle 16"/>
              <p:cNvSpPr/>
              <p:nvPr/>
            </p:nvSpPr>
            <p:spPr>
              <a:xfrm>
                <a:off x="1301043" y="1896125"/>
                <a:ext cx="8009214" cy="77361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ヒラギノ角ゴ ProN W3" charset="-128"/>
                    <a:cs typeface="+mn-cs"/>
                    <a:sym typeface="Gill Sans" charset="0"/>
                  </a:rPr>
                  <a:t>Tỷ lệ thành công ở lần thử đầu tiên cao hơn đáng kể với Respimat</a:t>
                </a:r>
                <a:r>
                  <a:rPr kumimoji="0" lang="vi-VN" sz="2000" b="1"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ヒラギノ角ゴ ProN W3" charset="-128"/>
                    <a:cs typeface="+mn-cs"/>
                    <a:sym typeface="Gill Sans" charset="0"/>
                  </a:rPr>
                  <a:t>®</a:t>
                </a:r>
                <a:r>
                  <a:rPr kumimoji="0" lang="vi-VN"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ヒラギノ角ゴ ProN W3" charset="-128"/>
                    <a:cs typeface="+mn-cs"/>
                    <a:sym typeface="Gill Sans" charset="0"/>
                  </a:rPr>
                  <a:t> so với cả Genuair</a:t>
                </a:r>
                <a:r>
                  <a:rPr kumimoji="0" lang="vi-VN" sz="2000" b="1"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ヒラギノ角ゴ ProN W3" charset="-128"/>
                    <a:cs typeface="+mn-cs"/>
                    <a:sym typeface="Gill Sans" charset="0"/>
                  </a:rPr>
                  <a:t>®</a:t>
                </a:r>
                <a:r>
                  <a:rPr kumimoji="0" lang="vi-VN"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ヒラギノ角ゴ ProN W3" charset="-128"/>
                    <a:cs typeface="+mn-cs"/>
                    <a:sym typeface="Gill Sans" charset="0"/>
                  </a:rPr>
                  <a:t> và Breezhaler</a:t>
                </a:r>
                <a:r>
                  <a:rPr kumimoji="0" lang="vi-VN" sz="2000" b="1"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ヒラギノ角ゴ ProN W3" charset="-128"/>
                    <a:cs typeface="+mn-cs"/>
                    <a:sym typeface="Gill Sans" charset="0"/>
                  </a:rPr>
                  <a:t>®</a:t>
                </a:r>
                <a:endParaRPr kumimoji="0" lang="en-GB" sz="2000" b="1" i="0" u="none" strike="noStrike" kern="1200" cap="none" spc="0" normalizeH="0" baseline="30000" noProof="0" dirty="0">
                  <a:ln>
                    <a:noFill/>
                  </a:ln>
                  <a:solidFill>
                    <a:prstClr val="black">
                      <a:lumMod val="75000"/>
                      <a:lumOff val="25000"/>
                    </a:prstClr>
                  </a:solidFill>
                  <a:effectLst/>
                  <a:uLnTx/>
                  <a:uFillTx/>
                  <a:latin typeface="Arial"/>
                  <a:ea typeface="ヒラギノ角ゴ ProN W3" charset="-128"/>
                  <a:cs typeface="+mn-cs"/>
                  <a:sym typeface="Gill Sans" charset="0"/>
                </a:endParaRPr>
              </a:p>
            </p:txBody>
          </p:sp>
          <p:sp>
            <p:nvSpPr>
              <p:cNvPr id="18" name="TextBox 17"/>
              <p:cNvSpPr txBox="1"/>
              <p:nvPr/>
            </p:nvSpPr>
            <p:spPr>
              <a:xfrm>
                <a:off x="2746487" y="2567466"/>
                <a:ext cx="2163337" cy="914400"/>
              </a:xfrm>
              <a:prstGeom prst="rect">
                <a:avLst/>
              </a:prstGeom>
              <a:noFill/>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p&lt;0.0001</a:t>
                </a:r>
              </a:p>
            </p:txBody>
          </p:sp>
          <p:sp>
            <p:nvSpPr>
              <p:cNvPr id="19" name="TextBox 18"/>
              <p:cNvSpPr txBox="1"/>
              <p:nvPr/>
            </p:nvSpPr>
            <p:spPr>
              <a:xfrm>
                <a:off x="4281692" y="3011312"/>
                <a:ext cx="2163337" cy="914400"/>
              </a:xfrm>
              <a:prstGeom prst="rect">
                <a:avLst/>
              </a:prstGeom>
              <a:noFill/>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p&lt;0.0001</a:t>
                </a:r>
              </a:p>
            </p:txBody>
          </p:sp>
          <p:sp>
            <p:nvSpPr>
              <p:cNvPr id="20" name="Rectangle 19"/>
              <p:cNvSpPr/>
              <p:nvPr/>
            </p:nvSpPr>
            <p:spPr>
              <a:xfrm>
                <a:off x="6677161" y="3757522"/>
                <a:ext cx="3717378" cy="1052088"/>
              </a:xfrm>
              <a:prstGeom prst="rect">
                <a:avLst/>
              </a:prstGeom>
            </p:spPr>
            <p:txBody>
              <a:bodyPr wrap="square" lIns="130047" tIns="65023" rIns="130047" bIns="65023">
                <a:spAutoFit/>
              </a:bodyPr>
              <a:lstStyle/>
              <a:p>
                <a:pPr marL="0" marR="0" lvl="2" indent="1588" algn="ctr" defTabSz="914400" rtl="0" eaLnBrk="1" fontAlgn="base" latinLnBrk="0" hangingPunct="1">
                  <a:lnSpc>
                    <a:spcPct val="100000"/>
                  </a:lnSpc>
                  <a:spcBef>
                    <a:spcPct val="0"/>
                  </a:spcBef>
                  <a:spcAft>
                    <a:spcPts val="853"/>
                  </a:spcAft>
                  <a:buClrTx/>
                  <a:buSzTx/>
                  <a:buFontTx/>
                  <a:buNone/>
                  <a:tabLst/>
                  <a:defRPr/>
                </a:pPr>
                <a:r>
                  <a:rPr kumimoji="0" lang="en-GB"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Dữ</a:t>
                </a:r>
                <a:r>
                  <a:rPr kumimoji="0" lang="en-GB"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a:t>
                </a:r>
                <a:r>
                  <a:rPr kumimoji="0" lang="en-GB"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liệu</a:t>
                </a:r>
                <a:r>
                  <a:rPr kumimoji="0" lang="en-GB"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a:t>
                </a:r>
                <a:r>
                  <a:rPr kumimoji="0" lang="en-GB"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từ</a:t>
                </a:r>
                <a:r>
                  <a:rPr kumimoji="0" lang="en-GB"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333 </a:t>
                </a:r>
                <a:r>
                  <a:rPr kumimoji="0" lang="en-GB"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bệnh</a:t>
                </a:r>
                <a:r>
                  <a:rPr kumimoji="0" lang="en-GB"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a:t>
                </a:r>
                <a:r>
                  <a:rPr kumimoji="0" lang="en-GB"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nhân</a:t>
                </a:r>
                <a:r>
                  <a:rPr kumimoji="0" lang="en-GB"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COPD (47%) </a:t>
                </a:r>
                <a:r>
                  <a:rPr kumimoji="0" lang="en-GB"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và</a:t>
                </a:r>
                <a:r>
                  <a:rPr kumimoji="0" lang="en-GB"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hen (53%) đ</a:t>
                </a:r>
                <a:r>
                  <a:rPr kumimoji="0" lang="vi-VN" sz="1801"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ヒラギノ角ゴ ProN W3" charset="-128"/>
                    <a:cs typeface="+mn-cs"/>
                    <a:sym typeface="Gill Sans" charset="0"/>
                  </a:rPr>
                  <a:t>ược</a:t>
                </a:r>
                <a:r>
                  <a:rPr kumimoji="0" lang="en-US"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a:t>
                </a:r>
                <a:r>
                  <a:rPr kumimoji="0" lang="en-US"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thu</a:t>
                </a:r>
                <a:r>
                  <a:rPr kumimoji="0" lang="en-US" sz="1801" b="0"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rPr>
                  <a:t> </a:t>
                </a:r>
                <a:r>
                  <a:rPr kumimoji="0" lang="en-US" sz="1801" b="0" i="0" u="none" strike="noStrike" kern="1200" cap="none" spc="0" normalizeH="0" baseline="0" noProof="0" dirty="0" err="1">
                    <a:ln>
                      <a:noFill/>
                    </a:ln>
                    <a:solidFill>
                      <a:prstClr val="black">
                        <a:lumMod val="75000"/>
                        <a:lumOff val="25000"/>
                      </a:prstClr>
                    </a:solidFill>
                    <a:effectLst/>
                    <a:uLnTx/>
                    <a:uFillTx/>
                    <a:latin typeface="Arial"/>
                    <a:ea typeface="ヒラギノ角ゴ ProN W3" charset="-128"/>
                    <a:cs typeface="+mn-cs"/>
                    <a:sym typeface="Gill Sans" charset="0"/>
                  </a:rPr>
                  <a:t>thập</a:t>
                </a:r>
                <a:endParaRPr kumimoji="0" lang="en-GB" sz="1801" b="1" i="0" u="none" strike="noStrike" kern="1200" cap="none" spc="0" normalizeH="0" baseline="0" noProof="0" dirty="0">
                  <a:ln>
                    <a:noFill/>
                  </a:ln>
                  <a:solidFill>
                    <a:prstClr val="black">
                      <a:lumMod val="75000"/>
                      <a:lumOff val="25000"/>
                    </a:prstClr>
                  </a:solidFill>
                  <a:effectLst/>
                  <a:uLnTx/>
                  <a:uFillTx/>
                  <a:latin typeface="Arial"/>
                  <a:ea typeface="ヒラギノ角ゴ ProN W3" charset="-128"/>
                  <a:cs typeface="+mn-cs"/>
                  <a:sym typeface="Gill Sans" charset="0"/>
                </a:endParaRPr>
              </a:p>
            </p:txBody>
          </p:sp>
          <p:sp>
            <p:nvSpPr>
              <p:cNvPr id="21" name="Rectangle 108"/>
              <p:cNvSpPr>
                <a:spLocks noChangeArrowheads="1"/>
              </p:cNvSpPr>
              <p:nvPr/>
            </p:nvSpPr>
            <p:spPr bwMode="auto">
              <a:xfrm rot="16200000">
                <a:off x="-1551506" y="4114165"/>
                <a:ext cx="4502577" cy="633468"/>
              </a:xfrm>
              <a:prstGeom prst="rect">
                <a:avLst/>
              </a:prstGeom>
              <a:noFill/>
            </p:spPr>
            <p:txBody>
              <a:bodyPr wrap="square" lIns="130047" tIns="65023" rIns="130047" bIns="65023"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Tỷ</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lệ</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thành</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công</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trong</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lần</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thử</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đầu</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tiên</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bệnh</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nhân</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COPD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và</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 hen </a:t>
                </a:r>
                <a:r>
                  <a:rPr kumimoji="0" lang="en-US" sz="14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suyễn</a:t>
                </a:r>
                <a:r>
                  <a:rPr kumimoji="0" lang="en-US" sz="1400" b="0" i="0" u="none" strike="noStrike" kern="1200" cap="none" spc="0" normalizeH="0" baseline="0" noProof="0" dirty="0">
                    <a:ln>
                      <a:noFill/>
                    </a:ln>
                    <a:solidFill>
                      <a:prstClr val="black">
                        <a:lumMod val="75000"/>
                        <a:lumOff val="25000"/>
                      </a:prstClr>
                    </a:solidFill>
                    <a:effectLst/>
                    <a:uLnTx/>
                    <a:uFillTx/>
                    <a:latin typeface="Arial"/>
                    <a:ea typeface="+mn-ea"/>
                    <a:cs typeface="+mn-cs"/>
                  </a:rPr>
                  <a:t>)</a:t>
                </a:r>
                <a:endParaRPr kumimoji="0" lang="en-US" sz="1400" b="0" i="0" u="none" strike="noStrike" kern="1200" cap="none" spc="0" normalizeH="0" baseline="0" noProof="0" dirty="0">
                  <a:ln>
                    <a:noFill/>
                  </a:ln>
                  <a:solidFill>
                    <a:prstClr val="black">
                      <a:lumMod val="75000"/>
                      <a:lumOff val="25000"/>
                    </a:prstClr>
                  </a:solidFill>
                  <a:effectLst/>
                  <a:uLnTx/>
                  <a:uFillTx/>
                  <a:latin typeface="Calibri"/>
                  <a:ea typeface="ヒラギノ角ゴ ProN W3" charset="-128"/>
                  <a:cs typeface="+mn-cs"/>
                  <a:sym typeface="Gill Sans" charset="0"/>
                </a:endParaRPr>
              </a:p>
            </p:txBody>
          </p:sp>
        </p:grpSp>
        <p:sp>
          <p:nvSpPr>
            <p:cNvPr id="23" name="TextBox 22"/>
            <p:cNvSpPr txBox="1"/>
            <p:nvPr/>
          </p:nvSpPr>
          <p:spPr>
            <a:xfrm>
              <a:off x="5066222" y="5916673"/>
              <a:ext cx="1403972" cy="377537"/>
            </a:xfrm>
            <a:prstGeom prst="rect">
              <a:avLst/>
            </a:prstGeom>
            <a:noFill/>
          </p:spPr>
          <p:txBody>
            <a:bodyPr wrap="none" lIns="130047" tIns="65023" rIns="130047" bIns="6502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Breezhaler</a:t>
              </a:r>
              <a:r>
                <a:rPr kumimoji="0" lang="en-GB" sz="16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a:t>
              </a:r>
            </a:p>
          </p:txBody>
        </p:sp>
      </p:grpSp>
    </p:spTree>
    <p:extLst>
      <p:ext uri="{BB962C8B-B14F-4D97-AF65-F5344CB8AC3E}">
        <p14:creationId xmlns:p14="http://schemas.microsoft.com/office/powerpoint/2010/main" val="3492785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88301-683D-43C0-AF96-A0C7BF7CE7BD}"/>
              </a:ext>
            </a:extLst>
          </p:cNvPr>
          <p:cNvSpPr/>
          <p:nvPr/>
        </p:nvSpPr>
        <p:spPr>
          <a:xfrm>
            <a:off x="8134350" y="6210300"/>
            <a:ext cx="3914775" cy="46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101A774A-A3FA-4AB3-A74B-C703059102F4}"/>
              </a:ext>
            </a:extLst>
          </p:cNvPr>
          <p:cNvSpPr txBox="1"/>
          <p:nvPr/>
        </p:nvSpPr>
        <p:spPr>
          <a:xfrm>
            <a:off x="1585912" y="2505670"/>
            <a:ext cx="92344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
              </a:rPr>
              <a:t>Đợt</a:t>
            </a:r>
            <a:r>
              <a:rPr lang="en-US" sz="5400" b="1" dirty="0">
                <a:solidFill>
                  <a:srgbClr val="0070C0"/>
                </a:solidFill>
                <a:latin typeface="Arial"/>
              </a:rPr>
              <a:t> </a:t>
            </a:r>
            <a:r>
              <a:rPr lang="en-US" sz="5400" b="1" dirty="0" err="1">
                <a:solidFill>
                  <a:srgbClr val="0070C0"/>
                </a:solidFill>
                <a:latin typeface="Arial"/>
              </a:rPr>
              <a:t>cấp</a:t>
            </a:r>
            <a:r>
              <a:rPr lang="en-US" sz="5400" b="1" dirty="0">
                <a:solidFill>
                  <a:srgbClr val="0070C0"/>
                </a:solidFill>
                <a:latin typeface="Arial"/>
              </a:rPr>
              <a:t> </a:t>
            </a:r>
            <a:r>
              <a:rPr kumimoji="0" lang="en-US" sz="5400" b="1" i="0" u="none" strike="noStrike" kern="1200" cap="none" spc="0" normalizeH="0" baseline="0" noProof="0" dirty="0">
                <a:ln>
                  <a:noFill/>
                </a:ln>
                <a:solidFill>
                  <a:srgbClr val="0070C0"/>
                </a:solidFill>
                <a:effectLst/>
                <a:uLnTx/>
                <a:uFillTx/>
                <a:latin typeface="Arial"/>
                <a:ea typeface="+mn-ea"/>
                <a:cs typeface="+mn-cs"/>
              </a:rPr>
              <a:t>hen</a:t>
            </a:r>
          </a:p>
        </p:txBody>
      </p:sp>
    </p:spTree>
    <p:extLst>
      <p:ext uri="{BB962C8B-B14F-4D97-AF65-F5344CB8AC3E}">
        <p14:creationId xmlns:p14="http://schemas.microsoft.com/office/powerpoint/2010/main" val="2157701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2FD29-B296-460F-AE72-A582C2CBE0E7}"/>
              </a:ext>
            </a:extLst>
          </p:cNvPr>
          <p:cNvSpPr txBox="1"/>
          <p:nvPr/>
        </p:nvSpPr>
        <p:spPr>
          <a:xfrm>
            <a:off x="310705" y="341376"/>
            <a:ext cx="11358563" cy="584775"/>
          </a:xfrm>
          <a:prstGeom prst="rect">
            <a:avLst/>
          </a:prstGeom>
          <a:noFill/>
        </p:spPr>
        <p:txBody>
          <a:bodyPr wrap="square" rtlCol="0">
            <a:spAutoFit/>
          </a:bodyPr>
          <a:lstStyle/>
          <a:p>
            <a:pPr algn="ctr"/>
            <a:r>
              <a:rPr lang="en-US" sz="3200" b="1" dirty="0" err="1">
                <a:solidFill>
                  <a:srgbClr val="002060"/>
                </a:solidFill>
              </a:rPr>
              <a:t>Xử</a:t>
            </a:r>
            <a:r>
              <a:rPr lang="en-US" sz="3200" b="1" dirty="0">
                <a:solidFill>
                  <a:srgbClr val="002060"/>
                </a:solidFill>
              </a:rPr>
              <a:t> </a:t>
            </a:r>
            <a:r>
              <a:rPr lang="en-US" sz="3200" b="1" dirty="0" err="1">
                <a:solidFill>
                  <a:srgbClr val="002060"/>
                </a:solidFill>
              </a:rPr>
              <a:t>trí</a:t>
            </a:r>
            <a:r>
              <a:rPr lang="en-US" sz="3200" b="1" dirty="0">
                <a:solidFill>
                  <a:srgbClr val="002060"/>
                </a:solidFill>
              </a:rPr>
              <a:t> </a:t>
            </a:r>
            <a:r>
              <a:rPr lang="en-US" sz="3200" b="1" dirty="0" err="1">
                <a:solidFill>
                  <a:srgbClr val="002060"/>
                </a:solidFill>
              </a:rPr>
              <a:t>đợt</a:t>
            </a:r>
            <a:r>
              <a:rPr lang="en-US" sz="3200" b="1" dirty="0">
                <a:solidFill>
                  <a:srgbClr val="002060"/>
                </a:solidFill>
              </a:rPr>
              <a:t> hen </a:t>
            </a:r>
            <a:r>
              <a:rPr lang="en-US" sz="3200" b="1" dirty="0" err="1">
                <a:solidFill>
                  <a:srgbClr val="002060"/>
                </a:solidFill>
              </a:rPr>
              <a:t>cấp</a:t>
            </a:r>
            <a:endParaRPr lang="en-US" sz="3200" b="1" dirty="0">
              <a:solidFill>
                <a:srgbClr val="002060"/>
              </a:solidFill>
            </a:endParaRPr>
          </a:p>
        </p:txBody>
      </p:sp>
      <p:pic>
        <p:nvPicPr>
          <p:cNvPr id="5" name="Picture 2" descr="Global Initiative for Asthma – GINA">
            <a:extLst>
              <a:ext uri="{FF2B5EF4-FFF2-40B4-BE49-F238E27FC236}">
                <a16:creationId xmlns:a16="http://schemas.microsoft.com/office/drawing/2014/main" id="{59CA2F41-0AB2-4A37-AA64-AE104D2752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4EC918-062C-4B40-AC40-98E0679DEF87}"/>
              </a:ext>
            </a:extLst>
          </p:cNvPr>
          <p:cNvSpPr txBox="1"/>
          <p:nvPr/>
        </p:nvSpPr>
        <p:spPr>
          <a:xfrm>
            <a:off x="1031271" y="1764792"/>
            <a:ext cx="10482072" cy="224676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400" dirty="0" err="1"/>
              <a:t>Một</a:t>
            </a:r>
            <a:r>
              <a:rPr lang="en-US" sz="2400" dirty="0"/>
              <a:t> </a:t>
            </a:r>
            <a:r>
              <a:rPr lang="en-US" sz="2400" dirty="0" err="1"/>
              <a:t>số</a:t>
            </a:r>
            <a:r>
              <a:rPr lang="en-US" sz="2400" dirty="0"/>
              <a:t> </a:t>
            </a:r>
            <a:r>
              <a:rPr lang="en-US" sz="2400" dirty="0" err="1"/>
              <a:t>nghiên</a:t>
            </a:r>
            <a:r>
              <a:rPr lang="en-US" sz="2400" dirty="0"/>
              <a:t> </a:t>
            </a:r>
            <a:r>
              <a:rPr lang="en-US" sz="2400" dirty="0" err="1"/>
              <a:t>cứu</a:t>
            </a:r>
            <a:r>
              <a:rPr lang="en-US" sz="2400" dirty="0"/>
              <a:t> </a:t>
            </a:r>
            <a:r>
              <a:rPr lang="en-US" sz="2400" dirty="0" err="1"/>
              <a:t>sử</a:t>
            </a:r>
            <a:r>
              <a:rPr lang="en-US" sz="2400" dirty="0"/>
              <a:t> </a:t>
            </a:r>
            <a:r>
              <a:rPr lang="en-US" sz="2400" dirty="0" err="1"/>
              <a:t>dụng</a:t>
            </a:r>
            <a:r>
              <a:rPr lang="en-US" sz="2400" dirty="0"/>
              <a:t> formoterol </a:t>
            </a:r>
            <a:r>
              <a:rPr lang="en-US" sz="2400" dirty="0" err="1"/>
              <a:t>tại</a:t>
            </a:r>
            <a:r>
              <a:rPr lang="en-US" sz="2400" dirty="0"/>
              <a:t> </a:t>
            </a:r>
            <a:r>
              <a:rPr lang="en-US" sz="2400" dirty="0" err="1"/>
              <a:t>cấp</a:t>
            </a:r>
            <a:r>
              <a:rPr lang="en-US" sz="2400" dirty="0"/>
              <a:t> </a:t>
            </a:r>
            <a:r>
              <a:rPr lang="en-US" sz="2400" dirty="0" err="1"/>
              <a:t>cứu</a:t>
            </a:r>
            <a:r>
              <a:rPr lang="en-US" sz="2400" dirty="0"/>
              <a:t> </a:t>
            </a:r>
            <a:r>
              <a:rPr lang="en-US" sz="2400" dirty="0" err="1"/>
              <a:t>và</a:t>
            </a:r>
            <a:r>
              <a:rPr lang="en-US" sz="2400" dirty="0"/>
              <a:t> 1 </a:t>
            </a:r>
            <a:r>
              <a:rPr lang="en-US" sz="2400" dirty="0" err="1"/>
              <a:t>nghiên</a:t>
            </a:r>
            <a:r>
              <a:rPr lang="en-US" sz="2400" dirty="0"/>
              <a:t> </a:t>
            </a:r>
            <a:r>
              <a:rPr lang="en-US" sz="2400" dirty="0" err="1"/>
              <a:t>cứu</a:t>
            </a:r>
            <a:r>
              <a:rPr lang="en-US" sz="2400" dirty="0"/>
              <a:t> </a:t>
            </a:r>
            <a:r>
              <a:rPr lang="en-US" sz="2400" dirty="0" err="1"/>
              <a:t>của</a:t>
            </a:r>
            <a:r>
              <a:rPr lang="en-US" sz="2400" dirty="0"/>
              <a:t> budesonide-formoterol </a:t>
            </a:r>
            <a:r>
              <a:rPr lang="en-US" sz="2400" dirty="0" err="1"/>
              <a:t>cho</a:t>
            </a:r>
            <a:r>
              <a:rPr lang="en-US" sz="2400" dirty="0"/>
              <a:t> </a:t>
            </a:r>
            <a:r>
              <a:rPr lang="en-US" sz="2400" dirty="0" err="1"/>
              <a:t>thấy</a:t>
            </a:r>
            <a:r>
              <a:rPr lang="en-US" sz="2400" dirty="0"/>
              <a:t> </a:t>
            </a:r>
            <a:r>
              <a:rPr lang="en-US" sz="2400" dirty="0" err="1"/>
              <a:t>hiệu</a:t>
            </a:r>
            <a:r>
              <a:rPr lang="en-US" sz="2400" dirty="0"/>
              <a:t> </a:t>
            </a:r>
            <a:r>
              <a:rPr lang="en-US" sz="2400" dirty="0" err="1"/>
              <a:t>quả</a:t>
            </a:r>
            <a:r>
              <a:rPr lang="en-US" sz="2400" dirty="0"/>
              <a:t> </a:t>
            </a:r>
            <a:r>
              <a:rPr lang="en-US" sz="2400" dirty="0" err="1"/>
              <a:t>và</a:t>
            </a:r>
            <a:r>
              <a:rPr lang="en-US" sz="2400" dirty="0"/>
              <a:t> an </a:t>
            </a:r>
            <a:r>
              <a:rPr lang="en-US" sz="2400" dirty="0" err="1"/>
              <a:t>toàn</a:t>
            </a:r>
            <a:r>
              <a:rPr lang="en-US" sz="2400" dirty="0"/>
              <a:t> </a:t>
            </a:r>
            <a:r>
              <a:rPr lang="en-US" sz="2400" dirty="0" err="1"/>
              <a:t>tương</a:t>
            </a:r>
            <a:r>
              <a:rPr lang="en-US" sz="2400" dirty="0"/>
              <a:t> </a:t>
            </a:r>
            <a:r>
              <a:rPr lang="en-US" sz="2400" dirty="0" err="1"/>
              <a:t>đương</a:t>
            </a:r>
            <a:r>
              <a:rPr lang="en-US" sz="2400" dirty="0"/>
              <a:t> salbutamol</a:t>
            </a:r>
          </a:p>
          <a:p>
            <a:pPr marL="342900" indent="-342900">
              <a:spcBef>
                <a:spcPts val="1200"/>
              </a:spcBef>
              <a:buFont typeface="Arial" panose="020B0604020202020204" pitchFamily="34" charset="0"/>
              <a:buChar char="•"/>
            </a:pPr>
            <a:r>
              <a:rPr lang="en-US" sz="2400" dirty="0" err="1"/>
              <a:t>Cần</a:t>
            </a:r>
            <a:r>
              <a:rPr lang="en-US" sz="2400" dirty="0"/>
              <a:t> </a:t>
            </a:r>
            <a:r>
              <a:rPr lang="en-US" sz="2400" dirty="0" err="1"/>
              <a:t>thêm</a:t>
            </a:r>
            <a:r>
              <a:rPr lang="en-US" sz="2400" dirty="0"/>
              <a:t> </a:t>
            </a:r>
            <a:r>
              <a:rPr lang="en-US" sz="2400" dirty="0" err="1"/>
              <a:t>nghiên</a:t>
            </a:r>
            <a:r>
              <a:rPr lang="en-US" sz="2400" dirty="0"/>
              <a:t> </a:t>
            </a:r>
            <a:r>
              <a:rPr lang="en-US" sz="2400" dirty="0" err="1"/>
              <a:t>cứu</a:t>
            </a:r>
            <a:r>
              <a:rPr lang="en-US" sz="2400" dirty="0"/>
              <a:t> </a:t>
            </a:r>
            <a:r>
              <a:rPr lang="en-US" sz="2400" dirty="0" err="1"/>
              <a:t>về</a:t>
            </a:r>
            <a:r>
              <a:rPr lang="en-US" sz="2400" dirty="0"/>
              <a:t> </a:t>
            </a:r>
            <a:r>
              <a:rPr lang="en-US" sz="2400" dirty="0" err="1"/>
              <a:t>sử</a:t>
            </a:r>
            <a:r>
              <a:rPr lang="en-US" sz="2400" dirty="0"/>
              <a:t> </a:t>
            </a:r>
            <a:r>
              <a:rPr lang="en-US" sz="2400" dirty="0" err="1"/>
              <a:t>dụng</a:t>
            </a:r>
            <a:r>
              <a:rPr lang="en-US" sz="2400" dirty="0"/>
              <a:t> ICS-formoterol </a:t>
            </a:r>
            <a:r>
              <a:rPr lang="en-US" sz="2400" dirty="0" err="1"/>
              <a:t>trong</a:t>
            </a:r>
            <a:r>
              <a:rPr lang="en-US" sz="2400" dirty="0"/>
              <a:t> </a:t>
            </a:r>
            <a:r>
              <a:rPr lang="en-US" sz="2400" dirty="0" err="1"/>
              <a:t>xử</a:t>
            </a:r>
            <a:r>
              <a:rPr lang="en-US" sz="2400" dirty="0"/>
              <a:t> </a:t>
            </a:r>
            <a:r>
              <a:rPr lang="en-US" sz="2400" dirty="0" err="1"/>
              <a:t>trí</a:t>
            </a:r>
            <a:r>
              <a:rPr lang="en-US" sz="2400" dirty="0"/>
              <a:t> hen </a:t>
            </a:r>
            <a:r>
              <a:rPr lang="en-US" sz="2400" dirty="0" err="1"/>
              <a:t>cấp</a:t>
            </a:r>
            <a:endParaRPr lang="en-US" sz="2400" dirty="0"/>
          </a:p>
          <a:p>
            <a:pPr marL="342900" indent="-342900">
              <a:spcBef>
                <a:spcPts val="1200"/>
              </a:spcBef>
              <a:buFont typeface="Arial" panose="020B0604020202020204" pitchFamily="34" charset="0"/>
              <a:buChar char="•"/>
            </a:pPr>
            <a:endParaRPr lang="en-US" sz="2400" dirty="0"/>
          </a:p>
        </p:txBody>
      </p:sp>
      <p:sp>
        <p:nvSpPr>
          <p:cNvPr id="12" name="Rechteck">
            <a:extLst>
              <a:ext uri="{FF2B5EF4-FFF2-40B4-BE49-F238E27FC236}">
                <a16:creationId xmlns:a16="http://schemas.microsoft.com/office/drawing/2014/main" id="{0C3A9A1B-5353-4D0E-893A-6CA143CC0E97}"/>
              </a:ext>
            </a:extLst>
          </p:cNvPr>
          <p:cNvSpPr/>
          <p:nvPr/>
        </p:nvSpPr>
        <p:spPr>
          <a:xfrm>
            <a:off x="0" y="1954"/>
            <a:ext cx="1327574" cy="295320"/>
          </a:xfrm>
          <a:prstGeom prst="rect">
            <a:avLst/>
          </a:prstGeom>
          <a:solidFill>
            <a:srgbClr val="FFD700"/>
          </a:solidFill>
          <a:ln w="12700" cap="flat">
            <a:noFill/>
            <a:miter lim="400000"/>
          </a:ln>
          <a:effectLst/>
        </p:spPr>
        <p:txBody>
          <a:bodyPr wrap="square" lIns="45719" tIns="45719" rIns="45719" bIns="45719" numCol="1" anchor="ctr">
            <a:noAutofit/>
          </a:bodyPr>
          <a:lstStyle/>
          <a:p>
            <a:pPr algn="ctr" defTabSz="1300277">
              <a:lnSpc>
                <a:spcPct val="90000"/>
              </a:lnSpc>
              <a:defRPr sz="2000" b="1"/>
            </a:pPr>
            <a:endParaRPr/>
          </a:p>
        </p:txBody>
      </p:sp>
      <p:sp>
        <p:nvSpPr>
          <p:cNvPr id="13" name="GOLD® 2020">
            <a:extLst>
              <a:ext uri="{FF2B5EF4-FFF2-40B4-BE49-F238E27FC236}">
                <a16:creationId xmlns:a16="http://schemas.microsoft.com/office/drawing/2014/main" id="{0B481D1E-B445-42C9-ADC0-243143763221}"/>
              </a:ext>
            </a:extLst>
          </p:cNvPr>
          <p:cNvSpPr txBox="1"/>
          <p:nvPr/>
        </p:nvSpPr>
        <p:spPr>
          <a:xfrm>
            <a:off x="1" y="-68827"/>
            <a:ext cx="1327573" cy="304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gn="ctr" defTabSz="1300277">
              <a:lnSpc>
                <a:spcPts val="3000"/>
              </a:lnSpc>
              <a:defRPr sz="2600" b="1"/>
            </a:pPr>
            <a:r>
              <a:rPr lang="en-US" sz="1600" dirty="0"/>
              <a:t>NEW</a:t>
            </a:r>
            <a:endParaRPr sz="1600" dirty="0"/>
          </a:p>
        </p:txBody>
      </p:sp>
    </p:spTree>
    <p:extLst>
      <p:ext uri="{BB962C8B-B14F-4D97-AF65-F5344CB8AC3E}">
        <p14:creationId xmlns:p14="http://schemas.microsoft.com/office/powerpoint/2010/main" val="1648817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lobal Initiative for Asthma – GINA">
            <a:extLst>
              <a:ext uri="{FF2B5EF4-FFF2-40B4-BE49-F238E27FC236}">
                <a16:creationId xmlns:a16="http://schemas.microsoft.com/office/drawing/2014/main" id="{59CA2F41-0AB2-4A37-AA64-AE104D2752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63DD8CB-4AD7-4FCD-BB82-64CC32FEDD6E}"/>
              </a:ext>
            </a:extLst>
          </p:cNvPr>
          <p:cNvSpPr txBox="1">
            <a:spLocks/>
          </p:cNvSpPr>
          <p:nvPr/>
        </p:nvSpPr>
        <p:spPr>
          <a:xfrm>
            <a:off x="1866181" y="0"/>
            <a:ext cx="87523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err="1">
                <a:solidFill>
                  <a:srgbClr val="002060"/>
                </a:solidFill>
                <a:latin typeface="+mn-lt"/>
                <a:ea typeface="+mn-ea"/>
                <a:cs typeface="+mn-cs"/>
              </a:rPr>
              <a:t>Khuyến</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cáo</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phối</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hợp</a:t>
            </a:r>
            <a:r>
              <a:rPr lang="en-US" sz="3200" b="1" dirty="0">
                <a:solidFill>
                  <a:srgbClr val="002060"/>
                </a:solidFill>
                <a:latin typeface="+mn-lt"/>
                <a:ea typeface="+mn-ea"/>
                <a:cs typeface="+mn-cs"/>
              </a:rPr>
              <a:t> Ipratropium </a:t>
            </a:r>
            <a:r>
              <a:rPr lang="en-US" sz="3200" b="1" dirty="0" err="1">
                <a:solidFill>
                  <a:srgbClr val="002060"/>
                </a:solidFill>
                <a:latin typeface="+mn-lt"/>
                <a:ea typeface="+mn-ea"/>
                <a:cs typeface="+mn-cs"/>
              </a:rPr>
              <a:t>và</a:t>
            </a:r>
            <a:r>
              <a:rPr lang="en-US" sz="3200" b="1" dirty="0">
                <a:solidFill>
                  <a:srgbClr val="002060"/>
                </a:solidFill>
                <a:latin typeface="+mn-lt"/>
                <a:ea typeface="+mn-ea"/>
                <a:cs typeface="+mn-cs"/>
              </a:rPr>
              <a:t> SABA </a:t>
            </a:r>
            <a:r>
              <a:rPr lang="en-US" sz="3200" b="1" dirty="0" err="1">
                <a:solidFill>
                  <a:srgbClr val="002060"/>
                </a:solidFill>
                <a:latin typeface="+mn-lt"/>
                <a:ea typeface="+mn-ea"/>
                <a:cs typeface="+mn-cs"/>
              </a:rPr>
              <a:t>trong</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đợt</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cấp</a:t>
            </a:r>
            <a:r>
              <a:rPr lang="en-US" sz="3200" b="1" dirty="0">
                <a:solidFill>
                  <a:srgbClr val="002060"/>
                </a:solidFill>
                <a:latin typeface="+mn-lt"/>
                <a:ea typeface="+mn-ea"/>
                <a:cs typeface="+mn-cs"/>
              </a:rPr>
              <a:t> hen</a:t>
            </a:r>
          </a:p>
        </p:txBody>
      </p:sp>
      <p:sp>
        <p:nvSpPr>
          <p:cNvPr id="2" name="TextBox 1">
            <a:extLst>
              <a:ext uri="{FF2B5EF4-FFF2-40B4-BE49-F238E27FC236}">
                <a16:creationId xmlns:a16="http://schemas.microsoft.com/office/drawing/2014/main" id="{D6A704C5-AF5E-428A-B2E1-409926DE35D6}"/>
              </a:ext>
            </a:extLst>
          </p:cNvPr>
          <p:cNvSpPr txBox="1"/>
          <p:nvPr/>
        </p:nvSpPr>
        <p:spPr>
          <a:xfrm>
            <a:off x="847344" y="1737360"/>
            <a:ext cx="10497312" cy="1938992"/>
          </a:xfrm>
          <a:prstGeom prst="rect">
            <a:avLst/>
          </a:prstGeom>
          <a:noFill/>
        </p:spPr>
        <p:txBody>
          <a:bodyPr wrap="square" rtlCol="0">
            <a:spAutoFit/>
          </a:bodyPr>
          <a:lstStyle/>
          <a:p>
            <a:pPr algn="just"/>
            <a:r>
              <a:rPr lang="vi-VN" sz="2400" dirty="0">
                <a:solidFill>
                  <a:prstClr val="black"/>
                </a:solidFill>
                <a:cs typeface="Arial" panose="020B0604020202020204" pitchFamily="34" charset="0"/>
              </a:rPr>
              <a:t>Đối với người lớn và trẻ em bị cơn kịch phát </a:t>
            </a:r>
            <a:r>
              <a:rPr lang="en-US" sz="2400" dirty="0" err="1">
                <a:solidFill>
                  <a:prstClr val="black"/>
                </a:solidFill>
                <a:cs typeface="Arial" panose="020B0604020202020204" pitchFamily="34" charset="0"/>
              </a:rPr>
              <a:t>mức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độ</a:t>
            </a:r>
            <a:r>
              <a:rPr lang="en-US" sz="2400" dirty="0">
                <a:solidFill>
                  <a:prstClr val="black"/>
                </a:solidFill>
                <a:cs typeface="Arial" panose="020B0604020202020204" pitchFamily="34" charset="0"/>
              </a:rPr>
              <a:t> </a:t>
            </a:r>
            <a:r>
              <a:rPr lang="vi-VN" sz="2400" dirty="0">
                <a:solidFill>
                  <a:prstClr val="black"/>
                </a:solidFill>
                <a:cs typeface="Arial" panose="020B0604020202020204" pitchFamily="34" charset="0"/>
              </a:rPr>
              <a:t>trung bình-nặng, điều trị</a:t>
            </a:r>
            <a:r>
              <a:rPr lang="en-US" sz="2400" dirty="0">
                <a:solidFill>
                  <a:prstClr val="black"/>
                </a:solidFill>
                <a:cs typeface="Arial" panose="020B0604020202020204" pitchFamily="34" charset="0"/>
              </a:rPr>
              <a:t> </a:t>
            </a:r>
            <a:r>
              <a:rPr lang="vi-VN" sz="2400" dirty="0">
                <a:solidFill>
                  <a:prstClr val="black"/>
                </a:solidFill>
                <a:cs typeface="Arial" panose="020B0604020202020204" pitchFamily="34" charset="0"/>
              </a:rPr>
              <a:t>cấp cứu với </a:t>
            </a:r>
            <a:r>
              <a:rPr lang="vi-VN" sz="2400" b="1" dirty="0">
                <a:solidFill>
                  <a:prstClr val="black"/>
                </a:solidFill>
                <a:cs typeface="Arial" panose="020B0604020202020204" pitchFamily="34" charset="0"/>
              </a:rPr>
              <a:t>SABA và</a:t>
            </a:r>
            <a:r>
              <a:rPr lang="en-US" sz="2400" b="1" dirty="0">
                <a:solidFill>
                  <a:prstClr val="black"/>
                </a:solidFill>
                <a:cs typeface="Arial" panose="020B0604020202020204" pitchFamily="34" charset="0"/>
              </a:rPr>
              <a:t> </a:t>
            </a:r>
            <a:r>
              <a:rPr lang="vi-VN" sz="2400" b="1" dirty="0">
                <a:solidFill>
                  <a:prstClr val="black"/>
                </a:solidFill>
                <a:cs typeface="Arial" panose="020B0604020202020204" pitchFamily="34" charset="0"/>
              </a:rPr>
              <a:t>ipratropium</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giúp</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giảm</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nguy</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cơ</a:t>
            </a:r>
            <a:r>
              <a:rPr lang="en-US" sz="2400" b="1" dirty="0">
                <a:solidFill>
                  <a:prstClr val="black"/>
                </a:solidFill>
                <a:cs typeface="Arial" panose="020B0604020202020204" pitchFamily="34" charset="0"/>
              </a:rPr>
              <a:t> </a:t>
            </a:r>
            <a:r>
              <a:rPr lang="vi-VN" sz="2400" b="1" dirty="0">
                <a:solidFill>
                  <a:prstClr val="black"/>
                </a:solidFill>
                <a:cs typeface="Arial" panose="020B0604020202020204" pitchFamily="34" charset="0"/>
              </a:rPr>
              <a:t>nhập viện </a:t>
            </a:r>
            <a:r>
              <a:rPr lang="en-US" sz="2400" b="1" dirty="0">
                <a:solidFill>
                  <a:prstClr val="black"/>
                </a:solidFill>
                <a:cs typeface="Arial" panose="020B0604020202020204" pitchFamily="34" charset="0"/>
              </a:rPr>
              <a:t>(</a:t>
            </a:r>
            <a:r>
              <a:rPr lang="en-US" sz="2400" b="1" dirty="0" err="1">
                <a:solidFill>
                  <a:prstClr val="black"/>
                </a:solidFill>
                <a:cs typeface="Arial" panose="020B0604020202020204" pitchFamily="34" charset="0"/>
              </a:rPr>
              <a:t>Bằng</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chứng</a:t>
            </a:r>
            <a:r>
              <a:rPr lang="en-US" sz="2400" b="1" dirty="0">
                <a:solidFill>
                  <a:prstClr val="black"/>
                </a:solidFill>
                <a:cs typeface="Arial" panose="020B0604020202020204" pitchFamily="34" charset="0"/>
              </a:rPr>
              <a:t> A) </a:t>
            </a:r>
            <a:r>
              <a:rPr lang="vi-VN" sz="2400" b="1" dirty="0">
                <a:solidFill>
                  <a:prstClr val="black"/>
                </a:solidFill>
                <a:cs typeface="Arial" panose="020B0604020202020204" pitchFamily="34" charset="0"/>
              </a:rPr>
              <a:t>và cải thiện lớn hơn PEF và FEV</a:t>
            </a:r>
            <a:r>
              <a:rPr lang="en-US" sz="2400" b="1" baseline="-25000" dirty="0">
                <a:solidFill>
                  <a:prstClr val="black"/>
                </a:solidFill>
                <a:cs typeface="Arial" panose="020B0604020202020204" pitchFamily="34" charset="0"/>
              </a:rPr>
              <a:t>1</a:t>
            </a:r>
            <a:r>
              <a:rPr lang="vi-VN" sz="2400" b="1" dirty="0">
                <a:solidFill>
                  <a:prstClr val="black"/>
                </a:solidFill>
                <a:cs typeface="Arial" panose="020B0604020202020204" pitchFamily="34" charset="0"/>
              </a:rPr>
              <a:t> so với</a:t>
            </a:r>
            <a:r>
              <a:rPr lang="en-US" sz="2400" b="1" dirty="0">
                <a:solidFill>
                  <a:prstClr val="black"/>
                </a:solidFill>
                <a:cs typeface="Arial" panose="020B0604020202020204" pitchFamily="34" charset="0"/>
              </a:rPr>
              <a:t> SABA </a:t>
            </a:r>
            <a:r>
              <a:rPr lang="en-US" sz="2400" b="1" dirty="0" err="1">
                <a:solidFill>
                  <a:prstClr val="black"/>
                </a:solidFill>
                <a:cs typeface="Arial" panose="020B0604020202020204" pitchFamily="34" charset="0"/>
              </a:rPr>
              <a:t>đơn</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trị</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Bằng</a:t>
            </a:r>
            <a:r>
              <a:rPr lang="en-US" sz="2400" b="1" dirty="0">
                <a:solidFill>
                  <a:prstClr val="black"/>
                </a:solidFill>
                <a:cs typeface="Arial" panose="020B0604020202020204" pitchFamily="34" charset="0"/>
              </a:rPr>
              <a:t> </a:t>
            </a:r>
            <a:r>
              <a:rPr lang="en-US" sz="2400" b="1" dirty="0" err="1">
                <a:solidFill>
                  <a:prstClr val="black"/>
                </a:solidFill>
                <a:cs typeface="Arial" panose="020B0604020202020204" pitchFamily="34" charset="0"/>
              </a:rPr>
              <a:t>chứng</a:t>
            </a:r>
            <a:r>
              <a:rPr lang="en-US" sz="2400" b="1" dirty="0">
                <a:solidFill>
                  <a:prstClr val="black"/>
                </a:solidFill>
                <a:cs typeface="Arial" panose="020B0604020202020204" pitchFamily="34" charset="0"/>
              </a:rPr>
              <a:t> A).</a:t>
            </a:r>
          </a:p>
          <a:p>
            <a:pPr algn="just"/>
            <a:endParaRPr lang="en-US" sz="2400" dirty="0"/>
          </a:p>
        </p:txBody>
      </p:sp>
    </p:spTree>
    <p:extLst>
      <p:ext uri="{BB962C8B-B14F-4D97-AF65-F5344CB8AC3E}">
        <p14:creationId xmlns:p14="http://schemas.microsoft.com/office/powerpoint/2010/main" val="658361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lobal Initiative for Asthma – GINA">
            <a:extLst>
              <a:ext uri="{FF2B5EF4-FFF2-40B4-BE49-F238E27FC236}">
                <a16:creationId xmlns:a16="http://schemas.microsoft.com/office/drawing/2014/main" id="{59CA2F41-0AB2-4A37-AA64-AE104D2752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687" y="5500687"/>
            <a:ext cx="1357313" cy="13573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63DD8CB-4AD7-4FCD-BB82-64CC32FEDD6E}"/>
              </a:ext>
            </a:extLst>
          </p:cNvPr>
          <p:cNvSpPr txBox="1">
            <a:spLocks/>
          </p:cNvSpPr>
          <p:nvPr/>
        </p:nvSpPr>
        <p:spPr>
          <a:xfrm>
            <a:off x="990240" y="-65216"/>
            <a:ext cx="102115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err="1">
                <a:solidFill>
                  <a:srgbClr val="002060"/>
                </a:solidFill>
                <a:latin typeface="+mn-lt"/>
                <a:ea typeface="+mn-ea"/>
                <a:cs typeface="+mn-cs"/>
              </a:rPr>
              <a:t>Xử</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trí</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đợt</a:t>
            </a:r>
            <a:r>
              <a:rPr lang="en-US" sz="3200" b="1" dirty="0">
                <a:solidFill>
                  <a:srgbClr val="002060"/>
                </a:solidFill>
                <a:latin typeface="+mn-lt"/>
                <a:ea typeface="+mn-ea"/>
                <a:cs typeface="+mn-cs"/>
              </a:rPr>
              <a:t> hen </a:t>
            </a:r>
            <a:r>
              <a:rPr lang="en-US" sz="3200" b="1" dirty="0" err="1">
                <a:solidFill>
                  <a:srgbClr val="002060"/>
                </a:solidFill>
                <a:latin typeface="+mn-lt"/>
                <a:ea typeface="+mn-ea"/>
                <a:cs typeface="+mn-cs"/>
              </a:rPr>
              <a:t>cấp</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tại</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cấp</a:t>
            </a:r>
            <a:r>
              <a:rPr lang="en-US" sz="3200" b="1" dirty="0">
                <a:solidFill>
                  <a:srgbClr val="002060"/>
                </a:solidFill>
                <a:latin typeface="+mn-lt"/>
                <a:ea typeface="+mn-ea"/>
                <a:cs typeface="+mn-cs"/>
              </a:rPr>
              <a:t> </a:t>
            </a:r>
            <a:r>
              <a:rPr lang="en-US" sz="3200" b="1" dirty="0" err="1">
                <a:solidFill>
                  <a:srgbClr val="002060"/>
                </a:solidFill>
                <a:latin typeface="+mn-lt"/>
                <a:ea typeface="+mn-ea"/>
                <a:cs typeface="+mn-cs"/>
              </a:rPr>
              <a:t>cứu</a:t>
            </a:r>
            <a:endParaRPr lang="en-US" sz="3200" b="1" dirty="0">
              <a:solidFill>
                <a:srgbClr val="002060"/>
              </a:solidFill>
              <a:latin typeface="+mn-lt"/>
              <a:ea typeface="+mn-ea"/>
              <a:cs typeface="+mn-cs"/>
            </a:endParaRPr>
          </a:p>
        </p:txBody>
      </p:sp>
      <p:sp>
        <p:nvSpPr>
          <p:cNvPr id="2" name="Rectangle 1">
            <a:extLst>
              <a:ext uri="{FF2B5EF4-FFF2-40B4-BE49-F238E27FC236}">
                <a16:creationId xmlns:a16="http://schemas.microsoft.com/office/drawing/2014/main" id="{F9641E0C-73DA-4164-AAB3-5B9A9AD56C34}"/>
              </a:ext>
            </a:extLst>
          </p:cNvPr>
          <p:cNvSpPr/>
          <p:nvPr/>
        </p:nvSpPr>
        <p:spPr>
          <a:xfrm>
            <a:off x="4443984" y="3886200"/>
            <a:ext cx="1280160" cy="25603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6625038-3A15-4B7B-8F04-D1E92AD30C6D}"/>
              </a:ext>
            </a:extLst>
          </p:cNvPr>
          <p:cNvGrpSpPr/>
          <p:nvPr/>
        </p:nvGrpSpPr>
        <p:grpSpPr>
          <a:xfrm>
            <a:off x="4279393" y="1105253"/>
            <a:ext cx="3997832" cy="5622603"/>
            <a:chOff x="4279393" y="1105253"/>
            <a:chExt cx="3997832" cy="5622603"/>
          </a:xfrm>
        </p:grpSpPr>
        <p:pic>
          <p:nvPicPr>
            <p:cNvPr id="3" name="Picture 2">
              <a:extLst>
                <a:ext uri="{FF2B5EF4-FFF2-40B4-BE49-F238E27FC236}">
                  <a16:creationId xmlns:a16="http://schemas.microsoft.com/office/drawing/2014/main" id="{9ACB5591-089E-4154-852F-59F6C160B052}"/>
                </a:ext>
              </a:extLst>
            </p:cNvPr>
            <p:cNvPicPr>
              <a:picLocks noChangeAspect="1"/>
            </p:cNvPicPr>
            <p:nvPr/>
          </p:nvPicPr>
          <p:blipFill rotWithShape="1">
            <a:blip r:embed="rId3"/>
            <a:srcRect l="38122" t="21179" r="34687" b="10834"/>
            <a:stretch/>
          </p:blipFill>
          <p:spPr>
            <a:xfrm>
              <a:off x="4279393" y="1105253"/>
              <a:ext cx="3997832" cy="5622603"/>
            </a:xfrm>
            <a:prstGeom prst="rect">
              <a:avLst/>
            </a:prstGeom>
          </p:spPr>
        </p:pic>
        <p:sp>
          <p:nvSpPr>
            <p:cNvPr id="8" name="Rectangle 7">
              <a:extLst>
                <a:ext uri="{FF2B5EF4-FFF2-40B4-BE49-F238E27FC236}">
                  <a16:creationId xmlns:a16="http://schemas.microsoft.com/office/drawing/2014/main" id="{49EABCAF-F724-40F1-8CE7-21D46363D843}"/>
                </a:ext>
              </a:extLst>
            </p:cNvPr>
            <p:cNvSpPr/>
            <p:nvPr/>
          </p:nvSpPr>
          <p:spPr>
            <a:xfrm>
              <a:off x="4619625" y="4857750"/>
              <a:ext cx="514350" cy="45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D7C868-D9D2-461F-946B-9251D035606A}"/>
                </a:ext>
              </a:extLst>
            </p:cNvPr>
            <p:cNvSpPr/>
            <p:nvPr/>
          </p:nvSpPr>
          <p:spPr>
            <a:xfrm>
              <a:off x="6052185" y="3766626"/>
              <a:ext cx="187643" cy="45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865081-8D5A-4CEC-8BA9-858B8C762E36}"/>
                </a:ext>
              </a:extLst>
            </p:cNvPr>
            <p:cNvSpPr/>
            <p:nvPr/>
          </p:nvSpPr>
          <p:spPr>
            <a:xfrm>
              <a:off x="5267325" y="4581524"/>
              <a:ext cx="331090" cy="180975"/>
            </a:xfrm>
            <a:prstGeom prst="rect">
              <a:avLst/>
            </a:prstGeom>
            <a:solidFill>
              <a:srgbClr val="B0DD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D8B2C6-E61E-47A4-AF45-CE5CCBCC289B}"/>
                </a:ext>
              </a:extLst>
            </p:cNvPr>
            <p:cNvSpPr/>
            <p:nvPr/>
          </p:nvSpPr>
          <p:spPr>
            <a:xfrm>
              <a:off x="5478210" y="4400549"/>
              <a:ext cx="331090" cy="180975"/>
            </a:xfrm>
            <a:prstGeom prst="rect">
              <a:avLst/>
            </a:prstGeom>
            <a:solidFill>
              <a:srgbClr val="B0E2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AABB518-CA29-487D-B364-A6A10A8EC72A}"/>
              </a:ext>
            </a:extLst>
          </p:cNvPr>
          <p:cNvSpPr/>
          <p:nvPr/>
        </p:nvSpPr>
        <p:spPr>
          <a:xfrm>
            <a:off x="6378892" y="3883152"/>
            <a:ext cx="1280160" cy="25603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peech Bubble: Rectangle with Corners Rounded 3">
            <a:extLst>
              <a:ext uri="{FF2B5EF4-FFF2-40B4-BE49-F238E27FC236}">
                <a16:creationId xmlns:a16="http://schemas.microsoft.com/office/drawing/2014/main" id="{2DA11C5B-C783-4BE6-97C9-3FB9FAFAB76D}"/>
              </a:ext>
            </a:extLst>
          </p:cNvPr>
          <p:cNvSpPr/>
          <p:nvPr/>
        </p:nvSpPr>
        <p:spPr>
          <a:xfrm>
            <a:off x="8416289" y="3326589"/>
            <a:ext cx="2274952" cy="667512"/>
          </a:xfrm>
          <a:prstGeom prst="wedgeRoundRectCallout">
            <a:avLst>
              <a:gd name="adj1" fmla="val -78674"/>
              <a:gd name="adj2" fmla="val 51541"/>
              <a:gd name="adj3" fmla="val 16667"/>
            </a:avLst>
          </a:prstGeom>
          <a:solidFill>
            <a:schemeClr val="bg1">
              <a:lumMod val="95000"/>
            </a:schemeClr>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SABA/Ipratropium</a:t>
            </a:r>
          </a:p>
        </p:txBody>
      </p:sp>
      <p:sp>
        <p:nvSpPr>
          <p:cNvPr id="13" name="Rectangle 12">
            <a:extLst>
              <a:ext uri="{FF2B5EF4-FFF2-40B4-BE49-F238E27FC236}">
                <a16:creationId xmlns:a16="http://schemas.microsoft.com/office/drawing/2014/main" id="{E7089383-DA7C-4393-9617-F3E7F5AD234C}"/>
              </a:ext>
            </a:extLst>
          </p:cNvPr>
          <p:cNvSpPr/>
          <p:nvPr/>
        </p:nvSpPr>
        <p:spPr>
          <a:xfrm>
            <a:off x="4444744" y="3866084"/>
            <a:ext cx="1364555" cy="273099"/>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0456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C89B53D-5EFD-442F-9604-684400EBB7EF}"/>
              </a:ext>
            </a:extLst>
          </p:cNvPr>
          <p:cNvSpPr txBox="1">
            <a:spLocks/>
          </p:cNvSpPr>
          <p:nvPr/>
        </p:nvSpPr>
        <p:spPr>
          <a:xfrm>
            <a:off x="990240" y="-65216"/>
            <a:ext cx="102115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err="1">
                <a:solidFill>
                  <a:srgbClr val="002060"/>
                </a:solidFill>
                <a:latin typeface="+mn-lt"/>
                <a:ea typeface="+mn-ea"/>
                <a:cs typeface="+mn-cs"/>
              </a:rPr>
              <a:t>Tóm</a:t>
            </a:r>
            <a:r>
              <a:rPr lang="en-US" sz="3600" b="1" dirty="0">
                <a:solidFill>
                  <a:srgbClr val="002060"/>
                </a:solidFill>
                <a:latin typeface="+mn-lt"/>
                <a:ea typeface="+mn-ea"/>
                <a:cs typeface="+mn-cs"/>
              </a:rPr>
              <a:t> </a:t>
            </a:r>
            <a:r>
              <a:rPr lang="en-US" sz="3600" b="1" dirty="0" err="1">
                <a:solidFill>
                  <a:srgbClr val="002060"/>
                </a:solidFill>
                <a:latin typeface="+mn-lt"/>
                <a:ea typeface="+mn-ea"/>
                <a:cs typeface="+mn-cs"/>
              </a:rPr>
              <a:t>tắt</a:t>
            </a:r>
            <a:endParaRPr lang="en-US" sz="3600" b="1" dirty="0">
              <a:solidFill>
                <a:srgbClr val="002060"/>
              </a:solidFill>
              <a:latin typeface="+mn-lt"/>
              <a:ea typeface="+mn-ea"/>
              <a:cs typeface="+mn-cs"/>
            </a:endParaRPr>
          </a:p>
        </p:txBody>
      </p:sp>
      <p:sp>
        <p:nvSpPr>
          <p:cNvPr id="5" name="TextBox 4">
            <a:extLst>
              <a:ext uri="{FF2B5EF4-FFF2-40B4-BE49-F238E27FC236}">
                <a16:creationId xmlns:a16="http://schemas.microsoft.com/office/drawing/2014/main" id="{A1DF9137-BE13-4CDD-8D75-DAF7AFCF78D3}"/>
              </a:ext>
            </a:extLst>
          </p:cNvPr>
          <p:cNvSpPr txBox="1"/>
          <p:nvPr/>
        </p:nvSpPr>
        <p:spPr>
          <a:xfrm>
            <a:off x="699514" y="1461515"/>
            <a:ext cx="10792969" cy="3970318"/>
          </a:xfrm>
          <a:prstGeom prst="rect">
            <a:avLst/>
          </a:prstGeom>
          <a:noFill/>
        </p:spPr>
        <p:txBody>
          <a:bodyPr wrap="square" rtlCol="0">
            <a:spAutoFit/>
          </a:bodyPr>
          <a:lstStyle/>
          <a:p>
            <a:pPr marL="342900" indent="-342900" algn="just">
              <a:spcBef>
                <a:spcPts val="1800"/>
              </a:spcBef>
              <a:buFont typeface="Arial" panose="020B0604020202020204" pitchFamily="34" charset="0"/>
              <a:buChar char="•"/>
            </a:pPr>
            <a:r>
              <a:rPr lang="en-US" sz="2400" dirty="0"/>
              <a:t>GINA 2022 </a:t>
            </a:r>
            <a:r>
              <a:rPr lang="en-US" sz="2400" dirty="0" err="1"/>
              <a:t>về</a:t>
            </a:r>
            <a:r>
              <a:rPr lang="en-US" sz="2400" dirty="0"/>
              <a:t> </a:t>
            </a:r>
            <a:r>
              <a:rPr lang="en-US" sz="2400" dirty="0" err="1"/>
              <a:t>căn</a:t>
            </a:r>
            <a:r>
              <a:rPr lang="en-US" sz="2400" dirty="0"/>
              <a:t> </a:t>
            </a:r>
            <a:r>
              <a:rPr lang="en-US" sz="2400" dirty="0" err="1"/>
              <a:t>bản</a:t>
            </a:r>
            <a:r>
              <a:rPr lang="en-US" sz="2400" dirty="0"/>
              <a:t> </a:t>
            </a:r>
            <a:r>
              <a:rPr lang="en-US" sz="2400" dirty="0" err="1"/>
              <a:t>không</a:t>
            </a:r>
            <a:r>
              <a:rPr lang="en-US" sz="2400" dirty="0"/>
              <a:t> </a:t>
            </a:r>
            <a:r>
              <a:rPr lang="en-US" sz="2400" dirty="0" err="1"/>
              <a:t>thay</a:t>
            </a:r>
            <a:r>
              <a:rPr lang="en-US" sz="2400" dirty="0"/>
              <a:t> </a:t>
            </a:r>
            <a:r>
              <a:rPr lang="en-US" sz="2400" dirty="0" err="1"/>
              <a:t>đổi</a:t>
            </a:r>
            <a:r>
              <a:rPr lang="en-US" sz="2400" dirty="0"/>
              <a:t> </a:t>
            </a:r>
            <a:r>
              <a:rPr lang="en-US" sz="2400" dirty="0" err="1"/>
              <a:t>nhiều</a:t>
            </a:r>
            <a:r>
              <a:rPr lang="en-US" sz="2400" dirty="0"/>
              <a:t> so </a:t>
            </a:r>
            <a:r>
              <a:rPr lang="en-US" sz="2400" dirty="0" err="1"/>
              <a:t>với</a:t>
            </a:r>
            <a:r>
              <a:rPr lang="en-US" sz="2400" dirty="0"/>
              <a:t> 2021</a:t>
            </a:r>
          </a:p>
          <a:p>
            <a:pPr marL="342900" indent="-342900" algn="just">
              <a:spcBef>
                <a:spcPts val="1800"/>
              </a:spcBef>
              <a:buFont typeface="Arial" panose="020B0604020202020204" pitchFamily="34" charset="0"/>
              <a:buChar char="•"/>
            </a:pPr>
            <a:r>
              <a:rPr lang="en-US" sz="2400" dirty="0"/>
              <a:t>Hen </a:t>
            </a:r>
            <a:r>
              <a:rPr lang="en-US" sz="2400" dirty="0" err="1"/>
              <a:t>nhẹ</a:t>
            </a:r>
            <a:r>
              <a:rPr lang="en-US" sz="2400" dirty="0"/>
              <a:t> </a:t>
            </a:r>
            <a:r>
              <a:rPr lang="en-US" sz="2400" dirty="0" err="1"/>
              <a:t>cần</a:t>
            </a:r>
            <a:r>
              <a:rPr lang="en-US" sz="2400" dirty="0"/>
              <a:t> </a:t>
            </a:r>
            <a:r>
              <a:rPr lang="en-US" sz="2400" dirty="0" err="1"/>
              <a:t>được</a:t>
            </a:r>
            <a:r>
              <a:rPr lang="en-US" sz="2400" dirty="0"/>
              <a:t> </a:t>
            </a:r>
            <a:r>
              <a:rPr lang="en-US" sz="2400" dirty="0" err="1"/>
              <a:t>lưu</a:t>
            </a:r>
            <a:r>
              <a:rPr lang="en-US" sz="2400" dirty="0"/>
              <a:t> ý </a:t>
            </a:r>
            <a:r>
              <a:rPr lang="en-US" sz="2400" dirty="0" err="1"/>
              <a:t>vì</a:t>
            </a:r>
            <a:r>
              <a:rPr lang="en-US" sz="2400" dirty="0"/>
              <a:t> </a:t>
            </a:r>
            <a:r>
              <a:rPr lang="en-US" sz="2400" dirty="0" err="1"/>
              <a:t>nguy</a:t>
            </a:r>
            <a:r>
              <a:rPr lang="en-US" sz="2400" dirty="0"/>
              <a:t> </a:t>
            </a:r>
            <a:r>
              <a:rPr lang="en-US" sz="2400" dirty="0" err="1"/>
              <a:t>cơ</a:t>
            </a:r>
            <a:r>
              <a:rPr lang="en-US" sz="2400" dirty="0"/>
              <a:t> </a:t>
            </a:r>
            <a:r>
              <a:rPr lang="en-US" sz="2400" dirty="0" err="1"/>
              <a:t>đợt</a:t>
            </a:r>
            <a:r>
              <a:rPr lang="en-US" sz="2400" dirty="0"/>
              <a:t> </a:t>
            </a:r>
            <a:r>
              <a:rPr lang="en-US" sz="2400" dirty="0" err="1"/>
              <a:t>kịch</a:t>
            </a:r>
            <a:r>
              <a:rPr lang="en-US" sz="2400" dirty="0"/>
              <a:t> </a:t>
            </a:r>
            <a:r>
              <a:rPr lang="en-US" sz="2400" dirty="0" err="1"/>
              <a:t>phát</a:t>
            </a:r>
            <a:r>
              <a:rPr lang="en-US" sz="2400" dirty="0"/>
              <a:t> </a:t>
            </a:r>
            <a:r>
              <a:rPr lang="en-US" sz="2400" dirty="0" err="1"/>
              <a:t>vẫn</a:t>
            </a:r>
            <a:r>
              <a:rPr lang="en-US" sz="2400" dirty="0"/>
              <a:t> </a:t>
            </a:r>
            <a:r>
              <a:rPr lang="en-US" sz="2400" dirty="0" err="1"/>
              <a:t>có</a:t>
            </a:r>
            <a:r>
              <a:rPr lang="en-US" sz="2400" dirty="0"/>
              <a:t> </a:t>
            </a:r>
            <a:r>
              <a:rPr lang="en-US" sz="2400" dirty="0" err="1"/>
              <a:t>thể</a:t>
            </a:r>
            <a:r>
              <a:rPr lang="en-US" sz="2400" dirty="0"/>
              <a:t> </a:t>
            </a:r>
            <a:r>
              <a:rPr lang="en-US" sz="2400" dirty="0" err="1"/>
              <a:t>xảy</a:t>
            </a:r>
            <a:r>
              <a:rPr lang="en-US" sz="2400" dirty="0"/>
              <a:t> ra</a:t>
            </a:r>
          </a:p>
          <a:p>
            <a:pPr marL="342900" indent="-342900" algn="just">
              <a:spcBef>
                <a:spcPts val="1800"/>
              </a:spcBef>
              <a:buFont typeface="Arial" panose="020B0604020202020204" pitchFamily="34" charset="0"/>
              <a:buChar char="•"/>
            </a:pPr>
            <a:r>
              <a:rPr lang="en-GB" sz="2400" b="0" dirty="0"/>
              <a:t>Tiotropium </a:t>
            </a:r>
            <a:r>
              <a:rPr lang="en-GB" sz="2400" b="0" dirty="0" err="1"/>
              <a:t>phối</a:t>
            </a:r>
            <a:r>
              <a:rPr lang="en-GB" sz="2400" b="0" dirty="0"/>
              <a:t> </a:t>
            </a:r>
            <a:r>
              <a:rPr lang="en-GB" sz="2400" b="0" dirty="0" err="1"/>
              <a:t>hợp</a:t>
            </a:r>
            <a:r>
              <a:rPr lang="en-GB" sz="2400" b="0" dirty="0"/>
              <a:t> </a:t>
            </a:r>
            <a:r>
              <a:rPr lang="en-GB" sz="2400" b="0" dirty="0" err="1"/>
              <a:t>trên</a:t>
            </a:r>
            <a:r>
              <a:rPr lang="en-GB" sz="2400" b="0" dirty="0"/>
              <a:t> </a:t>
            </a:r>
            <a:r>
              <a:rPr lang="en-GB" sz="2400" b="0" dirty="0" err="1"/>
              <a:t>nền</a:t>
            </a:r>
            <a:r>
              <a:rPr lang="en-GB" sz="2400" b="0" dirty="0"/>
              <a:t> ICS/LABA </a:t>
            </a:r>
            <a:r>
              <a:rPr lang="en-GB" sz="2400" b="0" dirty="0" err="1"/>
              <a:t>giúp</a:t>
            </a:r>
            <a:r>
              <a:rPr lang="en-GB" sz="2400" b="0" dirty="0"/>
              <a:t> </a:t>
            </a:r>
            <a:r>
              <a:rPr lang="en-GB" sz="2400" dirty="0" err="1">
                <a:sym typeface="Wingdings" panose="05000000000000000000" pitchFamily="2" charset="2"/>
              </a:rPr>
              <a:t>giảm</a:t>
            </a:r>
            <a:r>
              <a:rPr lang="en-GB" sz="2400" dirty="0">
                <a:sym typeface="Wingdings" panose="05000000000000000000" pitchFamily="2" charset="2"/>
              </a:rPr>
              <a:t> </a:t>
            </a:r>
            <a:r>
              <a:rPr lang="en-GB" sz="2400" dirty="0" err="1">
                <a:sym typeface="Wingdings" panose="05000000000000000000" pitchFamily="2" charset="2"/>
              </a:rPr>
              <a:t>nguy</a:t>
            </a:r>
            <a:r>
              <a:rPr lang="en-GB" sz="2400" dirty="0">
                <a:sym typeface="Wingdings" panose="05000000000000000000" pitchFamily="2" charset="2"/>
              </a:rPr>
              <a:t> </a:t>
            </a:r>
            <a:r>
              <a:rPr lang="en-GB" sz="2400" dirty="0" err="1">
                <a:sym typeface="Wingdings" panose="05000000000000000000" pitchFamily="2" charset="2"/>
              </a:rPr>
              <a:t>cơ</a:t>
            </a:r>
            <a:r>
              <a:rPr lang="en-GB" sz="2400" dirty="0">
                <a:sym typeface="Wingdings" panose="05000000000000000000" pitchFamily="2" charset="2"/>
              </a:rPr>
              <a:t> </a:t>
            </a:r>
            <a:r>
              <a:rPr lang="en-GB" sz="2400" dirty="0" err="1">
                <a:sym typeface="Wingdings" panose="05000000000000000000" pitchFamily="2" charset="2"/>
              </a:rPr>
              <a:t>đợt</a:t>
            </a:r>
            <a:r>
              <a:rPr lang="en-GB" sz="2400" dirty="0">
                <a:sym typeface="Wingdings" panose="05000000000000000000" pitchFamily="2" charset="2"/>
              </a:rPr>
              <a:t> </a:t>
            </a:r>
            <a:r>
              <a:rPr lang="en-GB" sz="2400" dirty="0" err="1">
                <a:sym typeface="Wingdings" panose="05000000000000000000" pitchFamily="2" charset="2"/>
              </a:rPr>
              <a:t>kịch</a:t>
            </a:r>
            <a:r>
              <a:rPr lang="en-GB" sz="2400" dirty="0">
                <a:sym typeface="Wingdings" panose="05000000000000000000" pitchFamily="2" charset="2"/>
              </a:rPr>
              <a:t> </a:t>
            </a:r>
            <a:r>
              <a:rPr lang="en-GB" sz="2400" dirty="0" err="1">
                <a:sym typeface="Wingdings" panose="05000000000000000000" pitchFamily="2" charset="2"/>
              </a:rPr>
              <a:t>phát</a:t>
            </a:r>
            <a:r>
              <a:rPr lang="en-GB" sz="2400" dirty="0">
                <a:sym typeface="Wingdings" panose="05000000000000000000" pitchFamily="2" charset="2"/>
              </a:rPr>
              <a:t>, </a:t>
            </a:r>
            <a:r>
              <a:rPr lang="en-GB" sz="2400" dirty="0" err="1">
                <a:sym typeface="Wingdings" panose="05000000000000000000" pitchFamily="2" charset="2"/>
              </a:rPr>
              <a:t>cải</a:t>
            </a:r>
            <a:r>
              <a:rPr lang="en-GB" sz="2400" dirty="0">
                <a:sym typeface="Wingdings" panose="05000000000000000000" pitchFamily="2" charset="2"/>
              </a:rPr>
              <a:t> </a:t>
            </a:r>
            <a:r>
              <a:rPr lang="en-GB" sz="2400" b="0" dirty="0" err="1">
                <a:sym typeface="Wingdings" panose="05000000000000000000" pitchFamily="2" charset="2"/>
              </a:rPr>
              <a:t>thiện</a:t>
            </a:r>
            <a:r>
              <a:rPr lang="en-GB" sz="2400" b="0" dirty="0">
                <a:sym typeface="Wingdings" panose="05000000000000000000" pitchFamily="2" charset="2"/>
              </a:rPr>
              <a:t> </a:t>
            </a:r>
            <a:r>
              <a:rPr lang="en-GB" sz="2400" b="0" dirty="0" err="1">
                <a:sym typeface="Wingdings" panose="05000000000000000000" pitchFamily="2" charset="2"/>
              </a:rPr>
              <a:t>chức</a:t>
            </a:r>
            <a:r>
              <a:rPr lang="en-GB" sz="2400" b="0" dirty="0">
                <a:sym typeface="Wingdings" panose="05000000000000000000" pitchFamily="2" charset="2"/>
              </a:rPr>
              <a:t> </a:t>
            </a:r>
            <a:r>
              <a:rPr lang="en-GB" sz="2400" b="0" dirty="0" err="1">
                <a:sym typeface="Wingdings" panose="05000000000000000000" pitchFamily="2" charset="2"/>
              </a:rPr>
              <a:t>năng</a:t>
            </a:r>
            <a:r>
              <a:rPr lang="en-GB" sz="2400" b="0" dirty="0">
                <a:sym typeface="Wingdings" panose="05000000000000000000" pitchFamily="2" charset="2"/>
              </a:rPr>
              <a:t> </a:t>
            </a:r>
            <a:r>
              <a:rPr lang="en-GB" sz="2400" b="0" dirty="0" err="1">
                <a:sym typeface="Wingdings" panose="05000000000000000000" pitchFamily="2" charset="2"/>
              </a:rPr>
              <a:t>phổi</a:t>
            </a:r>
            <a:r>
              <a:rPr lang="en-GB" sz="2400" dirty="0">
                <a:sym typeface="Wingdings" panose="05000000000000000000" pitchFamily="2" charset="2"/>
              </a:rPr>
              <a:t> </a:t>
            </a:r>
            <a:r>
              <a:rPr lang="en-GB" sz="2400" dirty="0" err="1">
                <a:sym typeface="Wingdings" panose="05000000000000000000" pitchFamily="2" charset="2"/>
              </a:rPr>
              <a:t>và</a:t>
            </a:r>
            <a:r>
              <a:rPr lang="en-GB" sz="2400" b="0" dirty="0">
                <a:sym typeface="Wingdings" panose="05000000000000000000" pitchFamily="2" charset="2"/>
              </a:rPr>
              <a:t> </a:t>
            </a:r>
            <a:r>
              <a:rPr lang="en-GB" sz="2400" b="0" dirty="0" err="1">
                <a:sym typeface="Wingdings" panose="05000000000000000000" pitchFamily="2" charset="2"/>
              </a:rPr>
              <a:t>kiểm</a:t>
            </a:r>
            <a:r>
              <a:rPr lang="en-GB" sz="2400" b="0" dirty="0">
                <a:sym typeface="Wingdings" panose="05000000000000000000" pitchFamily="2" charset="2"/>
              </a:rPr>
              <a:t> </a:t>
            </a:r>
            <a:r>
              <a:rPr lang="en-GB" sz="2400" b="0" dirty="0" err="1">
                <a:sym typeface="Wingdings" panose="05000000000000000000" pitchFamily="2" charset="2"/>
              </a:rPr>
              <a:t>soát</a:t>
            </a:r>
            <a:r>
              <a:rPr lang="en-GB" sz="2400" b="0" dirty="0">
                <a:sym typeface="Wingdings" panose="05000000000000000000" pitchFamily="2" charset="2"/>
              </a:rPr>
              <a:t> </a:t>
            </a:r>
            <a:r>
              <a:rPr lang="en-GB" sz="2400" b="0" dirty="0" err="1">
                <a:sym typeface="Wingdings" panose="05000000000000000000" pitchFamily="2" charset="2"/>
              </a:rPr>
              <a:t>triệu</a:t>
            </a:r>
            <a:r>
              <a:rPr lang="en-GB" sz="2400" b="0" dirty="0">
                <a:sym typeface="Wingdings" panose="05000000000000000000" pitchFamily="2" charset="2"/>
              </a:rPr>
              <a:t> </a:t>
            </a:r>
            <a:r>
              <a:rPr lang="en-GB" sz="2400" b="0" dirty="0" err="1">
                <a:sym typeface="Wingdings" panose="05000000000000000000" pitchFamily="2" charset="2"/>
              </a:rPr>
              <a:t>chứng</a:t>
            </a:r>
            <a:r>
              <a:rPr lang="en-GB" sz="2400" b="0" dirty="0">
                <a:sym typeface="Wingdings" panose="05000000000000000000" pitchFamily="2" charset="2"/>
              </a:rPr>
              <a:t> hen</a:t>
            </a:r>
          </a:p>
          <a:p>
            <a:pPr marL="342900" indent="-342900" algn="just">
              <a:spcBef>
                <a:spcPts val="1800"/>
              </a:spcBef>
              <a:buFont typeface="Arial" panose="020B0604020202020204" pitchFamily="34" charset="0"/>
              <a:buChar char="•"/>
            </a:pPr>
            <a:r>
              <a:rPr lang="en-US" sz="2400" b="0" dirty="0">
                <a:sym typeface="Wingdings" panose="05000000000000000000" pitchFamily="2" charset="2"/>
              </a:rPr>
              <a:t>Respimat </a:t>
            </a:r>
            <a:r>
              <a:rPr lang="en-US" sz="2400" b="0" dirty="0" err="1">
                <a:sym typeface="Wingdings" panose="05000000000000000000" pitchFamily="2" charset="2"/>
              </a:rPr>
              <a:t>tạo</a:t>
            </a:r>
            <a:r>
              <a:rPr lang="en-US" sz="2400" b="0" dirty="0">
                <a:sym typeface="Wingdings" panose="05000000000000000000" pitchFamily="2" charset="2"/>
              </a:rPr>
              <a:t> </a:t>
            </a:r>
            <a:r>
              <a:rPr lang="en-US" sz="2400" b="0" dirty="0" err="1">
                <a:sym typeface="Wingdings" panose="05000000000000000000" pitchFamily="2" charset="2"/>
              </a:rPr>
              <a:t>dòng</a:t>
            </a:r>
            <a:r>
              <a:rPr lang="en-US" sz="2400" b="0" dirty="0">
                <a:sym typeface="Wingdings" panose="05000000000000000000" pitchFamily="2" charset="2"/>
              </a:rPr>
              <a:t> </a:t>
            </a:r>
            <a:r>
              <a:rPr lang="en-US" sz="2400" b="0" dirty="0" err="1">
                <a:sym typeface="Wingdings" panose="05000000000000000000" pitchFamily="2" charset="2"/>
              </a:rPr>
              <a:t>sương</a:t>
            </a:r>
            <a:r>
              <a:rPr lang="en-US" sz="2400" b="0" dirty="0">
                <a:sym typeface="Wingdings" panose="05000000000000000000" pitchFamily="2" charset="2"/>
              </a:rPr>
              <a:t> </a:t>
            </a:r>
            <a:r>
              <a:rPr lang="en-US" sz="2400" b="0" dirty="0" err="1">
                <a:sym typeface="Wingdings" panose="05000000000000000000" pitchFamily="2" charset="2"/>
              </a:rPr>
              <a:t>hạt</a:t>
            </a:r>
            <a:r>
              <a:rPr lang="en-US" sz="2400" b="0" dirty="0">
                <a:sym typeface="Wingdings" panose="05000000000000000000" pitchFamily="2" charset="2"/>
              </a:rPr>
              <a:t> </a:t>
            </a:r>
            <a:r>
              <a:rPr lang="en-US" sz="2400" b="0" dirty="0" err="1">
                <a:sym typeface="Wingdings" panose="05000000000000000000" pitchFamily="2" charset="2"/>
              </a:rPr>
              <a:t>mịn</a:t>
            </a:r>
            <a:r>
              <a:rPr lang="en-US" sz="2400" b="0" dirty="0">
                <a:sym typeface="Wingdings" panose="05000000000000000000" pitchFamily="2" charset="2"/>
              </a:rPr>
              <a:t>, di </a:t>
            </a:r>
            <a:r>
              <a:rPr lang="en-US" sz="2400" b="0" dirty="0" err="1">
                <a:sym typeface="Wingdings" panose="05000000000000000000" pitchFamily="2" charset="2"/>
              </a:rPr>
              <a:t>chuyển</a:t>
            </a:r>
            <a:r>
              <a:rPr lang="en-US" sz="2400" b="0" dirty="0">
                <a:sym typeface="Wingdings" panose="05000000000000000000" pitchFamily="2" charset="2"/>
              </a:rPr>
              <a:t> </a:t>
            </a:r>
            <a:r>
              <a:rPr lang="en-US" sz="2400" b="0" dirty="0" err="1">
                <a:sym typeface="Wingdings" panose="05000000000000000000" pitchFamily="2" charset="2"/>
              </a:rPr>
              <a:t>chậm</a:t>
            </a:r>
            <a:r>
              <a:rPr lang="en-US" sz="2400" b="0" dirty="0">
                <a:sym typeface="Wingdings" panose="05000000000000000000" pitchFamily="2" charset="2"/>
              </a:rPr>
              <a:t>, </a:t>
            </a:r>
            <a:r>
              <a:rPr lang="en-US" sz="2400" b="0" dirty="0" err="1">
                <a:sym typeface="Wingdings" panose="05000000000000000000" pitchFamily="2" charset="2"/>
              </a:rPr>
              <a:t>tồn</a:t>
            </a:r>
            <a:r>
              <a:rPr lang="en-US" sz="2400" b="0" dirty="0">
                <a:sym typeface="Wingdings" panose="05000000000000000000" pitchFamily="2" charset="2"/>
              </a:rPr>
              <a:t> </a:t>
            </a:r>
            <a:r>
              <a:rPr lang="en-US" sz="2400" b="0" dirty="0" err="1">
                <a:sym typeface="Wingdings" panose="05000000000000000000" pitchFamily="2" charset="2"/>
              </a:rPr>
              <a:t>tại</a:t>
            </a:r>
            <a:r>
              <a:rPr lang="en-US" sz="2400" b="0" dirty="0">
                <a:sym typeface="Wingdings" panose="05000000000000000000" pitchFamily="2" charset="2"/>
              </a:rPr>
              <a:t> </a:t>
            </a:r>
            <a:r>
              <a:rPr lang="en-US" sz="2400" b="0" dirty="0" err="1">
                <a:sym typeface="Wingdings" panose="05000000000000000000" pitchFamily="2" charset="2"/>
              </a:rPr>
              <a:t>lâu</a:t>
            </a:r>
            <a:r>
              <a:rPr lang="en-US" sz="2400" b="0" dirty="0">
                <a:sym typeface="Wingdings" panose="05000000000000000000" pitchFamily="2" charset="2"/>
              </a:rPr>
              <a:t>, </a:t>
            </a:r>
            <a:r>
              <a:rPr lang="en-US" sz="2400" b="0" dirty="0" err="1">
                <a:sym typeface="Wingdings" panose="05000000000000000000" pitchFamily="2" charset="2"/>
              </a:rPr>
              <a:t>đưa</a:t>
            </a:r>
            <a:r>
              <a:rPr lang="en-US" sz="2400" dirty="0">
                <a:sym typeface="Wingdings" panose="05000000000000000000" pitchFamily="2" charset="2"/>
              </a:rPr>
              <a:t> </a:t>
            </a:r>
            <a:r>
              <a:rPr lang="en-US" sz="2400" dirty="0" err="1">
                <a:sym typeface="Wingdings" panose="05000000000000000000" pitchFamily="2" charset="2"/>
              </a:rPr>
              <a:t>thuốc</a:t>
            </a:r>
            <a:r>
              <a:rPr lang="en-US" sz="2400" dirty="0">
                <a:sym typeface="Wingdings" panose="05000000000000000000" pitchFamily="2" charset="2"/>
              </a:rPr>
              <a:t> </a:t>
            </a:r>
            <a:r>
              <a:rPr lang="en-US" sz="2400" dirty="0" err="1">
                <a:sym typeface="Wingdings" panose="05000000000000000000" pitchFamily="2" charset="2"/>
              </a:rPr>
              <a:t>vào</a:t>
            </a:r>
            <a:r>
              <a:rPr lang="en-US" sz="2400" dirty="0">
                <a:sym typeface="Wingdings" panose="05000000000000000000" pitchFamily="2" charset="2"/>
              </a:rPr>
              <a:t> </a:t>
            </a:r>
            <a:r>
              <a:rPr lang="en-US" sz="2400" dirty="0" err="1">
                <a:sym typeface="Wingdings" panose="05000000000000000000" pitchFamily="2" charset="2"/>
              </a:rPr>
              <a:t>sâu</a:t>
            </a:r>
            <a:r>
              <a:rPr lang="en-US" sz="2400" dirty="0">
                <a:sym typeface="Wingdings" panose="05000000000000000000" pitchFamily="2" charset="2"/>
              </a:rPr>
              <a:t> </a:t>
            </a:r>
            <a:r>
              <a:rPr lang="en-US" sz="2400" b="0" dirty="0" err="1">
                <a:sym typeface="Wingdings" panose="05000000000000000000" pitchFamily="2" charset="2"/>
              </a:rPr>
              <a:t>trong</a:t>
            </a:r>
            <a:r>
              <a:rPr lang="en-US" sz="2400" b="0" dirty="0">
                <a:sym typeface="Wingdings" panose="05000000000000000000" pitchFamily="2" charset="2"/>
              </a:rPr>
              <a:t> </a:t>
            </a:r>
            <a:r>
              <a:rPr lang="en-US" sz="2400" b="0" dirty="0" err="1">
                <a:sym typeface="Wingdings" panose="05000000000000000000" pitchFamily="2" charset="2"/>
              </a:rPr>
              <a:t>phổi</a:t>
            </a:r>
            <a:r>
              <a:rPr lang="en-US" sz="2400" dirty="0">
                <a:sym typeface="Wingdings" panose="05000000000000000000" pitchFamily="2" charset="2"/>
              </a:rPr>
              <a:t>; </a:t>
            </a:r>
            <a:r>
              <a:rPr lang="en-US" sz="2400" dirty="0" err="1">
                <a:sym typeface="Wingdings" panose="05000000000000000000" pitchFamily="2" charset="2"/>
              </a:rPr>
              <a:t>không</a:t>
            </a:r>
            <a:r>
              <a:rPr lang="en-US" sz="2400" dirty="0">
                <a:sym typeface="Wingdings" panose="05000000000000000000" pitchFamily="2" charset="2"/>
              </a:rPr>
              <a:t> </a:t>
            </a:r>
            <a:r>
              <a:rPr lang="en-US" sz="2400" dirty="0" err="1">
                <a:sym typeface="Wingdings" panose="05000000000000000000" pitchFamily="2" charset="2"/>
              </a:rPr>
              <a:t>cần</a:t>
            </a:r>
            <a:r>
              <a:rPr lang="en-US" sz="2400" dirty="0">
                <a:sym typeface="Wingdings" panose="05000000000000000000" pitchFamily="2" charset="2"/>
              </a:rPr>
              <a:t> </a:t>
            </a:r>
            <a:r>
              <a:rPr lang="en-US" sz="2400" dirty="0" err="1">
                <a:sym typeface="Wingdings" panose="05000000000000000000" pitchFamily="2" charset="2"/>
              </a:rPr>
              <a:t>gắng</a:t>
            </a:r>
            <a:r>
              <a:rPr lang="en-US" sz="2400" dirty="0">
                <a:sym typeface="Wingdings" panose="05000000000000000000" pitchFamily="2" charset="2"/>
              </a:rPr>
              <a:t> </a:t>
            </a:r>
            <a:r>
              <a:rPr lang="en-US" sz="2400" dirty="0" err="1">
                <a:sym typeface="Wingdings" panose="05000000000000000000" pitchFamily="2" charset="2"/>
              </a:rPr>
              <a:t>sức</a:t>
            </a:r>
            <a:r>
              <a:rPr lang="en-US" sz="2400" dirty="0">
                <a:sym typeface="Wingdings" panose="05000000000000000000" pitchFamily="2" charset="2"/>
              </a:rPr>
              <a:t> </a:t>
            </a:r>
            <a:r>
              <a:rPr lang="en-US" sz="2400" dirty="0" err="1">
                <a:sym typeface="Wingdings" panose="05000000000000000000" pitchFamily="2" charset="2"/>
              </a:rPr>
              <a:t>hít</a:t>
            </a:r>
            <a:r>
              <a:rPr lang="en-US" sz="2400" dirty="0">
                <a:sym typeface="Wingdings" panose="05000000000000000000" pitchFamily="2" charset="2"/>
              </a:rPr>
              <a:t>; </a:t>
            </a:r>
            <a:r>
              <a:rPr lang="en-US" sz="2400" b="0" dirty="0">
                <a:sym typeface="Wingdings" panose="05000000000000000000" pitchFamily="2" charset="2"/>
              </a:rPr>
              <a:t>3 </a:t>
            </a:r>
            <a:r>
              <a:rPr lang="en-US" sz="2400" b="0" dirty="0" err="1">
                <a:sym typeface="Wingdings" panose="05000000000000000000" pitchFamily="2" charset="2"/>
              </a:rPr>
              <a:t>bước</a:t>
            </a:r>
            <a:r>
              <a:rPr lang="en-US" sz="2400" b="0" dirty="0">
                <a:sym typeface="Wingdings" panose="05000000000000000000" pitchFamily="2" charset="2"/>
              </a:rPr>
              <a:t> </a:t>
            </a:r>
            <a:r>
              <a:rPr lang="en-US" sz="2400" b="0" dirty="0" err="1">
                <a:sym typeface="Wingdings" panose="05000000000000000000" pitchFamily="2" charset="2"/>
              </a:rPr>
              <a:t>đơn</a:t>
            </a:r>
            <a:r>
              <a:rPr lang="en-US" sz="2400" b="0" dirty="0">
                <a:sym typeface="Wingdings" panose="05000000000000000000" pitchFamily="2" charset="2"/>
              </a:rPr>
              <a:t> </a:t>
            </a:r>
            <a:r>
              <a:rPr lang="en-US" sz="2400" b="0" dirty="0" err="1">
                <a:sym typeface="Wingdings" panose="05000000000000000000" pitchFamily="2" charset="2"/>
              </a:rPr>
              <a:t>giản</a:t>
            </a:r>
            <a:r>
              <a:rPr lang="en-US" sz="2400" b="0" dirty="0">
                <a:sym typeface="Wingdings" panose="05000000000000000000" pitchFamily="2" charset="2"/>
              </a:rPr>
              <a:t> </a:t>
            </a:r>
            <a:r>
              <a:rPr lang="en-US" sz="2400" b="0" dirty="0" err="1">
                <a:sym typeface="Wingdings" panose="05000000000000000000" pitchFamily="2" charset="2"/>
              </a:rPr>
              <a:t>mỗi</a:t>
            </a:r>
            <a:r>
              <a:rPr lang="en-US" sz="2400" b="0" dirty="0">
                <a:sym typeface="Wingdings" panose="05000000000000000000" pitchFamily="2" charset="2"/>
              </a:rPr>
              <a:t> </a:t>
            </a:r>
            <a:r>
              <a:rPr lang="en-US" sz="2400" b="0" dirty="0" err="1">
                <a:sym typeface="Wingdings" panose="05000000000000000000" pitchFamily="2" charset="2"/>
              </a:rPr>
              <a:t>ngày</a:t>
            </a:r>
            <a:endParaRPr lang="en-GB" sz="2400" b="0" dirty="0">
              <a:sym typeface="Wingdings" panose="05000000000000000000" pitchFamily="2" charset="2"/>
            </a:endParaRPr>
          </a:p>
          <a:p>
            <a:pPr marL="342900" indent="-342900" algn="just">
              <a:spcBef>
                <a:spcPts val="1800"/>
              </a:spcBef>
              <a:buFont typeface="Arial" panose="020B0604020202020204" pitchFamily="34" charset="0"/>
              <a:buChar char="•"/>
            </a:pPr>
            <a:r>
              <a:rPr lang="en-US" sz="2400" dirty="0" err="1">
                <a:solidFill>
                  <a:prstClr val="black"/>
                </a:solidFill>
                <a:cs typeface="Arial" panose="020B0604020202020204" pitchFamily="34" charset="0"/>
              </a:rPr>
              <a:t>Trong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xử</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trí</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đợt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cấp</a:t>
            </a:r>
            <a:r>
              <a:rPr lang="en-US" sz="2400" dirty="0">
                <a:solidFill>
                  <a:prstClr val="black"/>
                </a:solidFill>
                <a:cs typeface="Arial" panose="020B0604020202020204" pitchFamily="34" charset="0"/>
              </a:rPr>
              <a:t> hen, </a:t>
            </a:r>
            <a:r>
              <a:rPr lang="vi-VN" sz="2400" dirty="0">
                <a:solidFill>
                  <a:prstClr val="black"/>
                </a:solidFill>
                <a:cs typeface="Arial" panose="020B0604020202020204" pitchFamily="34" charset="0"/>
              </a:rPr>
              <a:t>SABA </a:t>
            </a:r>
            <a:r>
              <a:rPr lang="en-US" sz="2400" dirty="0" err="1">
                <a:solidFill>
                  <a:prstClr val="black"/>
                </a:solidFill>
                <a:cs typeface="Arial" panose="020B0604020202020204" pitchFamily="34" charset="0"/>
              </a:rPr>
              <a:t>kết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hợp</a:t>
            </a:r>
            <a:r>
              <a:rPr lang="en-US" sz="2400" dirty="0">
                <a:solidFill>
                  <a:prstClr val="black"/>
                </a:solidFill>
                <a:cs typeface="Arial" panose="020B0604020202020204" pitchFamily="34" charset="0"/>
              </a:rPr>
              <a:t> I</a:t>
            </a:r>
            <a:r>
              <a:rPr lang="vi-VN" sz="2400" dirty="0">
                <a:solidFill>
                  <a:prstClr val="black"/>
                </a:solidFill>
                <a:cs typeface="Arial" panose="020B0604020202020204" pitchFamily="34" charset="0"/>
              </a:rPr>
              <a:t>pratropium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giúp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giảm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nguy</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cơ</a:t>
            </a:r>
            <a:r>
              <a:rPr lang="en-US" sz="2400" dirty="0">
                <a:solidFill>
                  <a:prstClr val="black"/>
                </a:solidFill>
                <a:cs typeface="Arial" panose="020B0604020202020204" pitchFamily="34" charset="0"/>
              </a:rPr>
              <a:t> </a:t>
            </a:r>
            <a:r>
              <a:rPr lang="vi-VN" sz="2400" dirty="0">
                <a:solidFill>
                  <a:prstClr val="black"/>
                </a:solidFill>
                <a:cs typeface="Arial" panose="020B0604020202020204" pitchFamily="34" charset="0"/>
              </a:rPr>
              <a:t>nhập viện và cải thiện lớn hơn PEF và FEV</a:t>
            </a:r>
            <a:r>
              <a:rPr lang="en-US" sz="2400" baseline="-25000" dirty="0">
                <a:solidFill>
                  <a:prstClr val="black"/>
                </a:solidFill>
                <a:cs typeface="Arial" panose="020B0604020202020204" pitchFamily="34" charset="0"/>
              </a:rPr>
              <a:t>1</a:t>
            </a:r>
            <a:r>
              <a:rPr lang="vi-VN" sz="2400" dirty="0">
                <a:solidFill>
                  <a:prstClr val="black"/>
                </a:solidFill>
                <a:cs typeface="Arial" panose="020B0604020202020204" pitchFamily="34" charset="0"/>
              </a:rPr>
              <a:t> so với</a:t>
            </a:r>
            <a:r>
              <a:rPr lang="en-US" sz="2400" dirty="0">
                <a:solidFill>
                  <a:prstClr val="black"/>
                </a:solidFill>
                <a:cs typeface="Arial" panose="020B0604020202020204" pitchFamily="34" charset="0"/>
              </a:rPr>
              <a:t> SABA </a:t>
            </a:r>
            <a:r>
              <a:rPr lang="en-US" sz="2400" dirty="0" err="1">
                <a:solidFill>
                  <a:prstClr val="black"/>
                </a:solidFill>
                <a:cs typeface="Arial" panose="020B0604020202020204" pitchFamily="34" charset="0"/>
              </a:rPr>
              <a:t>đơn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trị</a:t>
            </a:r>
            <a:endParaRPr lang="en-US" sz="2400" dirty="0"/>
          </a:p>
        </p:txBody>
      </p:sp>
    </p:spTree>
    <p:extLst>
      <p:ext uri="{BB962C8B-B14F-4D97-AF65-F5344CB8AC3E}">
        <p14:creationId xmlns:p14="http://schemas.microsoft.com/office/powerpoint/2010/main" val="1928734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Titel 1">
            <a:extLst>
              <a:ext uri="{FF2B5EF4-FFF2-40B4-BE49-F238E27FC236}">
                <a16:creationId xmlns:a16="http://schemas.microsoft.com/office/drawing/2014/main" id="{581918F9-A5FA-4E71-8850-40DBB7DF4A95}"/>
              </a:ext>
            </a:extLst>
          </p:cNvPr>
          <p:cNvGrpSpPr/>
          <p:nvPr/>
        </p:nvGrpSpPr>
        <p:grpSpPr>
          <a:xfrm>
            <a:off x="10864426" y="-75738"/>
            <a:ext cx="1327574" cy="366101"/>
            <a:chOff x="-1726874" y="2195400"/>
            <a:chExt cx="1901502" cy="535739"/>
          </a:xfrm>
        </p:grpSpPr>
        <p:sp>
          <p:nvSpPr>
            <p:cNvPr id="4" name="Rechteck">
              <a:extLst>
                <a:ext uri="{FF2B5EF4-FFF2-40B4-BE49-F238E27FC236}">
                  <a16:creationId xmlns:a16="http://schemas.microsoft.com/office/drawing/2014/main" id="{9127E882-0035-4DF2-9AEE-F0FE0027B8D6}"/>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5" name="GOLD® 2020">
              <a:extLst>
                <a:ext uri="{FF2B5EF4-FFF2-40B4-BE49-F238E27FC236}">
                  <a16:creationId xmlns:a16="http://schemas.microsoft.com/office/drawing/2014/main" id="{828F1406-D998-431E-8B27-5D16D0683C32}"/>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AA6302D2-1832-4C8D-8109-6EE671004647}"/>
              </a:ext>
            </a:extLst>
          </p:cNvPr>
          <p:cNvSpPr txBox="1"/>
          <p:nvPr/>
        </p:nvSpPr>
        <p:spPr>
          <a:xfrm>
            <a:off x="515936" y="5348196"/>
            <a:ext cx="11304588" cy="830997"/>
          </a:xfrm>
          <a:prstGeom prst="rect">
            <a:avLst/>
          </a:prstGeom>
          <a:solidFill>
            <a:schemeClr val="bg2">
              <a:lumMod val="60000"/>
              <a:lumOff val="40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2">
                    <a:lumMod val="50000"/>
                  </a:schemeClr>
                </a:solidFill>
                <a:effectLst/>
                <a:uLnTx/>
                <a:uFillTx/>
              </a:rPr>
              <a:t>GOLD </a:t>
            </a:r>
            <a:r>
              <a:rPr kumimoji="0" lang="en-GB" sz="2400" b="1" i="0" u="none" strike="noStrike" kern="0" cap="none" spc="0" normalizeH="0" baseline="0" noProof="0" dirty="0" err="1">
                <a:ln>
                  <a:noFill/>
                </a:ln>
                <a:solidFill>
                  <a:schemeClr val="tx2">
                    <a:lumMod val="50000"/>
                  </a:schemeClr>
                </a:solidFill>
                <a:effectLst/>
                <a:uLnTx/>
                <a:uFillTx/>
              </a:rPr>
              <a:t>cân</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nhắc</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nên</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xem</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những</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người</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tiền</a:t>
            </a:r>
            <a:r>
              <a:rPr kumimoji="0" lang="en-GB" sz="2400" b="1" i="0" u="none" strike="noStrike" kern="0" cap="none" spc="0" normalizeH="0" baseline="0" noProof="0" dirty="0">
                <a:ln>
                  <a:noFill/>
                </a:ln>
                <a:solidFill>
                  <a:schemeClr val="tx2">
                    <a:lumMod val="50000"/>
                  </a:schemeClr>
                </a:solidFill>
                <a:effectLst/>
                <a:uLnTx/>
                <a:uFillTx/>
              </a:rPr>
              <a:t> COPD </a:t>
            </a:r>
            <a:r>
              <a:rPr kumimoji="0" lang="en-GB" sz="2400" b="1" i="0" u="none" strike="noStrike" kern="0" cap="none" spc="0" normalizeH="0" baseline="0" noProof="0" dirty="0" err="1">
                <a:ln>
                  <a:noFill/>
                </a:ln>
                <a:solidFill>
                  <a:schemeClr val="tx2">
                    <a:lumMod val="50000"/>
                  </a:schemeClr>
                </a:solidFill>
                <a:effectLst/>
                <a:uLnTx/>
                <a:uFillTx/>
              </a:rPr>
              <a:t>và</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PRISm</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là</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bệnh</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nhân</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và</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cần</a:t>
            </a:r>
            <a:r>
              <a:rPr kumimoji="0" lang="en-GB" sz="2400" b="1" i="0" u="none" strike="noStrike" kern="0" cap="none" spc="0" normalizeH="0" baseline="0" noProof="0" dirty="0">
                <a:ln>
                  <a:noFill/>
                </a:ln>
                <a:solidFill>
                  <a:schemeClr val="tx2">
                    <a:lumMod val="50000"/>
                  </a:schemeClr>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tx2">
                    <a:lumMod val="50000"/>
                  </a:schemeClr>
                </a:solidFill>
                <a:effectLst/>
                <a:uLnTx/>
                <a:uFillTx/>
              </a:rPr>
              <a:t>chăm</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sóc</a:t>
            </a:r>
            <a:r>
              <a:rPr kumimoji="0" lang="en-GB" sz="2400" b="1" i="0" u="none" strike="noStrike" kern="0" cap="none" spc="0" normalizeH="0" baseline="0" noProof="0" dirty="0">
                <a:ln>
                  <a:noFill/>
                </a:ln>
                <a:solidFill>
                  <a:schemeClr val="tx2">
                    <a:lumMod val="50000"/>
                  </a:schemeClr>
                </a:solidFill>
                <a:effectLst/>
                <a:uLnTx/>
                <a:uFillTx/>
              </a:rPr>
              <a:t> – </a:t>
            </a:r>
            <a:r>
              <a:rPr kumimoji="0" lang="en-GB" sz="2400" b="1" i="0" u="none" strike="noStrike" kern="0" cap="none" spc="0" normalizeH="0" baseline="0" noProof="0" dirty="0" err="1">
                <a:ln>
                  <a:noFill/>
                </a:ln>
                <a:solidFill>
                  <a:schemeClr val="tx2">
                    <a:lumMod val="50000"/>
                  </a:schemeClr>
                </a:solidFill>
                <a:effectLst/>
                <a:uLnTx/>
                <a:uFillTx/>
              </a:rPr>
              <a:t>điều</a:t>
            </a:r>
            <a:r>
              <a:rPr kumimoji="0" lang="en-GB" sz="2400" b="1" i="0" u="none" strike="noStrike" kern="0" cap="none" spc="0" normalizeH="0" baseline="0" noProof="0" dirty="0">
                <a:ln>
                  <a:noFill/>
                </a:ln>
                <a:solidFill>
                  <a:schemeClr val="tx2">
                    <a:lumMod val="50000"/>
                  </a:schemeClr>
                </a:solidFill>
                <a:effectLst/>
                <a:uLnTx/>
                <a:uFillTx/>
              </a:rPr>
              <a:t> </a:t>
            </a:r>
            <a:r>
              <a:rPr kumimoji="0" lang="en-GB" sz="2400" b="1" i="0" u="none" strike="noStrike" kern="0" cap="none" spc="0" normalizeH="0" baseline="0" noProof="0" dirty="0" err="1">
                <a:ln>
                  <a:noFill/>
                </a:ln>
                <a:solidFill>
                  <a:schemeClr val="tx2">
                    <a:lumMod val="50000"/>
                  </a:schemeClr>
                </a:solidFill>
                <a:effectLst/>
                <a:uLnTx/>
                <a:uFillTx/>
              </a:rPr>
              <a:t>trị</a:t>
            </a:r>
            <a:endParaRPr kumimoji="0" lang="en-GB" sz="2400" b="1" i="0" u="none" strike="noStrike" kern="0" cap="none" spc="0" normalizeH="0" baseline="30000" noProof="0" dirty="0">
              <a:ln>
                <a:noFill/>
              </a:ln>
              <a:solidFill>
                <a:schemeClr val="tx2">
                  <a:lumMod val="50000"/>
                </a:schemeClr>
              </a:solidFill>
              <a:effectLst/>
              <a:uLnTx/>
              <a:uFillTx/>
            </a:endParaRPr>
          </a:p>
        </p:txBody>
      </p:sp>
      <p:sp>
        <p:nvSpPr>
          <p:cNvPr id="7" name="TextBox 6">
            <a:extLst>
              <a:ext uri="{FF2B5EF4-FFF2-40B4-BE49-F238E27FC236}">
                <a16:creationId xmlns:a16="http://schemas.microsoft.com/office/drawing/2014/main" id="{EBE72F9D-C471-473A-8CDD-96F976E979D2}"/>
              </a:ext>
            </a:extLst>
          </p:cNvPr>
          <p:cNvSpPr txBox="1"/>
          <p:nvPr/>
        </p:nvSpPr>
        <p:spPr>
          <a:xfrm>
            <a:off x="5848351" y="6488832"/>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 </a:t>
            </a:r>
          </a:p>
        </p:txBody>
      </p:sp>
      <p:sp>
        <p:nvSpPr>
          <p:cNvPr id="8" name="TextBox 7">
            <a:extLst>
              <a:ext uri="{FF2B5EF4-FFF2-40B4-BE49-F238E27FC236}">
                <a16:creationId xmlns:a16="http://schemas.microsoft.com/office/drawing/2014/main" id="{60FEC7F7-2D69-4A8B-927D-66E0BC64A28A}"/>
              </a:ext>
            </a:extLst>
          </p:cNvPr>
          <p:cNvSpPr txBox="1"/>
          <p:nvPr/>
        </p:nvSpPr>
        <p:spPr>
          <a:xfrm>
            <a:off x="688867" y="1313581"/>
            <a:ext cx="10958725" cy="3431709"/>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61622"/>
                </a:solidFill>
                <a:effectLst/>
                <a:uLnTx/>
                <a:uFillTx/>
              </a:rPr>
              <a:t>Tiền</a:t>
            </a:r>
            <a:r>
              <a:rPr kumimoji="0" lang="en-US" sz="2400" b="1" i="0" u="none" strike="noStrike" kern="0" cap="none" spc="0" normalizeH="0" baseline="0" noProof="0" dirty="0">
                <a:ln>
                  <a:noFill/>
                </a:ln>
                <a:solidFill>
                  <a:srgbClr val="161622"/>
                </a:solidFill>
                <a:effectLst/>
                <a:uLnTx/>
                <a:uFillTx/>
              </a:rPr>
              <a:t> COPD:</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srgbClr val="161622"/>
                </a:solidFill>
                <a:effectLst/>
                <a:uLnTx/>
                <a:uFillTx/>
              </a:rPr>
              <a:t>Những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người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có</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triệu</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chứng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hô</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hấp</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a:t>
            </a:r>
            <a:r>
              <a:rPr kumimoji="0" lang="en-US" sz="2400" b="0" i="0" u="none" strike="noStrike" kern="0" cap="none" spc="0" normalizeH="0" baseline="0" noProof="0" dirty="0" err="1">
                <a:ln>
                  <a:noFill/>
                </a:ln>
                <a:solidFill>
                  <a:srgbClr val="161622"/>
                </a:solidFill>
                <a:effectLst/>
                <a:uLnTx/>
                <a:uFillTx/>
              </a:rPr>
              <a:t>hoặc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phát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hiện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bất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thường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cấu</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trúc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chức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năng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không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có</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tắc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nghẽn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đường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dẫn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khí</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trên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hô</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hấp</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ký</a:t>
            </a:r>
            <a:r>
              <a:rPr kumimoji="0" lang="en-US" sz="2400" b="0" i="0" u="none" strike="noStrike" kern="0" cap="none" spc="0" normalizeH="0" baseline="0" noProof="0" dirty="0">
                <a:ln>
                  <a:noFill/>
                </a:ln>
                <a:solidFill>
                  <a:srgbClr val="161622"/>
                </a:solidFill>
                <a:effectLst/>
                <a:uLnTx/>
                <a:uFillTx/>
              </a:rPr>
              <a:t>.</a:t>
            </a:r>
          </a:p>
          <a:p>
            <a:pPr marL="0" marR="0" lvl="0" indent="0" defTabSz="914400" eaLnBrk="1" fontAlgn="auto" latinLnBrk="0" hangingPunct="1">
              <a:lnSpc>
                <a:spcPct val="100000"/>
              </a:lnSpc>
              <a:spcBef>
                <a:spcPts val="1200"/>
              </a:spcBef>
              <a:spcAft>
                <a:spcPts val="0"/>
              </a:spcAft>
              <a:buClrTx/>
              <a:buSzTx/>
              <a:buFontTx/>
              <a:buNone/>
              <a:tabLst/>
              <a:defRPr/>
            </a:pPr>
            <a:r>
              <a:rPr kumimoji="0" lang="en-US" sz="2400" b="1" i="0" u="none" strike="noStrike" kern="0" cap="none" spc="0" normalizeH="0" baseline="0" noProof="0" dirty="0" err="1">
                <a:ln>
                  <a:noFill/>
                </a:ln>
                <a:solidFill>
                  <a:srgbClr val="161622"/>
                </a:solidFill>
                <a:effectLst/>
                <a:uLnTx/>
                <a:uFillTx/>
              </a:rPr>
              <a:t>PRISm</a:t>
            </a:r>
            <a:r>
              <a:rPr kumimoji="0" lang="en-US" sz="2400" b="1" i="0" u="none" strike="noStrike" kern="0" cap="none" spc="0" normalizeH="0" baseline="0" noProof="0" dirty="0">
                <a:ln>
                  <a:noFill/>
                </a:ln>
                <a:solidFill>
                  <a:srgbClr val="161622"/>
                </a:solidFill>
                <a:effectLst/>
                <a:uLnTx/>
                <a:uFillTx/>
              </a:rPr>
              <a:t> (Preserved Ratio Impaired Spirometry):</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srgbClr val="161622"/>
                </a:solidFill>
                <a:effectLst/>
                <a:uLnTx/>
                <a:uFillTx/>
              </a:rPr>
              <a:t>Được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định</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nghĩa</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là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tỉ</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lệ</a:t>
            </a:r>
            <a:r>
              <a:rPr kumimoji="0" lang="en-US" sz="2400" b="0" i="0" u="none" strike="noStrike" kern="0" cap="none" spc="0" normalizeH="0" baseline="0" noProof="0" dirty="0">
                <a:ln>
                  <a:noFill/>
                </a:ln>
                <a:solidFill>
                  <a:srgbClr val="161622"/>
                </a:solidFill>
                <a:effectLst/>
                <a:uLnTx/>
                <a:uFillTx/>
              </a:rPr>
              <a:t> FEV1/FVC &gt; 0.7 </a:t>
            </a:r>
            <a:r>
              <a:rPr kumimoji="0" lang="en-US" sz="2400" b="0" i="0" u="none" strike="noStrike" kern="0" cap="none" spc="0" normalizeH="0" baseline="0" noProof="0" dirty="0" err="1">
                <a:ln>
                  <a:noFill/>
                </a:ln>
                <a:solidFill>
                  <a:srgbClr val="161622"/>
                </a:solidFill>
                <a:effectLst/>
                <a:uLnTx/>
                <a:uFillTx/>
              </a:rPr>
              <a:t>sau</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giãn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phế</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quản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nhưng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giảm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các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thông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số</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hô</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hấp</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ký</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khác</a:t>
            </a:r>
            <a:r>
              <a:rPr kumimoji="0" lang="en-US" sz="2400" b="0" i="0" u="none" strike="noStrike" kern="0" cap="none" spc="0" normalizeH="0" baseline="0" noProof="0" dirty="0">
                <a:ln>
                  <a:noFill/>
                </a:ln>
                <a:solidFill>
                  <a:srgbClr val="161622"/>
                </a:solidFill>
                <a:effectLst/>
                <a:uLnTx/>
                <a:uFillTx/>
              </a:rPr>
              <a:t> (FEV1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a:t>
            </a:r>
            <a:r>
              <a:rPr kumimoji="0" lang="en-US" sz="2400" b="0" i="0" u="none" strike="noStrike" kern="0" cap="none" spc="0" normalizeH="0" baseline="0" noProof="0" dirty="0" err="1">
                <a:ln>
                  <a:noFill/>
                </a:ln>
                <a:solidFill>
                  <a:srgbClr val="161622"/>
                </a:solidFill>
                <a:effectLst/>
                <a:uLnTx/>
                <a:uFillTx/>
              </a:rPr>
              <a:t>hoặc</a:t>
            </a:r>
            <a:r>
              <a:rPr kumimoji="0" lang="en-US" sz="2400" b="0" i="0" u="none" strike="noStrike" kern="0" cap="none" spc="0" normalizeH="0" baseline="0" noProof="0" dirty="0">
                <a:ln>
                  <a:noFill/>
                </a:ln>
                <a:solidFill>
                  <a:srgbClr val="161622"/>
                </a:solidFill>
                <a:effectLst/>
                <a:uLnTx/>
                <a:uFillTx/>
              </a:rPr>
              <a:t> FVC &lt; 80% </a:t>
            </a:r>
            <a:r>
              <a:rPr kumimoji="0" lang="en-US" sz="2400" b="0" i="0" u="none" strike="noStrike" kern="0" cap="none" spc="0" normalizeH="0" baseline="0" noProof="0" dirty="0" err="1">
                <a:ln>
                  <a:noFill/>
                </a:ln>
                <a:solidFill>
                  <a:srgbClr val="161622"/>
                </a:solidFill>
                <a:effectLst/>
                <a:uLnTx/>
                <a:uFillTx/>
              </a:rPr>
              <a:t>sv</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giá</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trị</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tham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chiếu</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sau</a:t>
            </a:r>
            <a:r>
              <a:rPr kumimoji="0" lang="en-US" sz="2400" b="0" i="0" u="none" strike="noStrike" kern="0" cap="none" spc="0" normalizeH="0" baseline="0" noProof="0" dirty="0">
                <a:ln>
                  <a:noFill/>
                </a:ln>
                <a:solidFill>
                  <a:srgbClr val="161622"/>
                </a:solidFill>
                <a:effectLst/>
                <a:uLnTx/>
                <a:uFillTx/>
              </a:rPr>
              <a:t> GPQ). </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srgbClr val="161622"/>
                </a:solidFill>
                <a:effectLst/>
                <a:uLnTx/>
                <a:uFillTx/>
              </a:rPr>
              <a:t>Tần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suất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PRISm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dao</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động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từ</a:t>
            </a:r>
            <a:r>
              <a:rPr kumimoji="0" lang="en-US" sz="2400" b="0" i="0" u="none" strike="noStrike" kern="0" cap="none" spc="0" normalizeH="0" baseline="0" noProof="0" dirty="0">
                <a:ln>
                  <a:noFill/>
                </a:ln>
                <a:solidFill>
                  <a:srgbClr val="161622"/>
                </a:solidFill>
                <a:effectLst/>
                <a:uLnTx/>
                <a:uFillTx/>
              </a:rPr>
              <a:t> 7.1% </a:t>
            </a:r>
            <a:r>
              <a:rPr kumimoji="0" lang="en-US" sz="2400" b="0" i="0" u="none" strike="noStrike" kern="0" cap="none" spc="0" normalizeH="0" baseline="0" noProof="0" dirty="0" err="1">
                <a:ln>
                  <a:noFill/>
                </a:ln>
                <a:solidFill>
                  <a:srgbClr val="161622"/>
                </a:solidFill>
                <a:effectLst/>
                <a:uLnTx/>
                <a:uFillTx/>
              </a:rPr>
              <a:t>đến</a:t>
            </a:r>
            <a:r>
              <a:rPr kumimoji="0" lang="en-US" sz="2400" b="0" i="0" u="none" strike="noStrike" kern="0" cap="none" spc="0" normalizeH="0" baseline="0" noProof="0" dirty="0">
                <a:ln>
                  <a:noFill/>
                </a:ln>
                <a:solidFill>
                  <a:srgbClr val="161622"/>
                </a:solidFill>
                <a:effectLst/>
                <a:uLnTx/>
                <a:uFillTx/>
              </a:rPr>
              <a:t> 20.3%</a:t>
            </a:r>
          </a:p>
        </p:txBody>
      </p:sp>
      <p:sp>
        <p:nvSpPr>
          <p:cNvPr id="9" name="Title 8">
            <a:extLst>
              <a:ext uri="{FF2B5EF4-FFF2-40B4-BE49-F238E27FC236}">
                <a16:creationId xmlns:a16="http://schemas.microsoft.com/office/drawing/2014/main" id="{1F47DBD7-8940-4474-9C7F-94520DB1F6B7}"/>
              </a:ext>
            </a:extLst>
          </p:cNvPr>
          <p:cNvSpPr>
            <a:spLocks noGrp="1"/>
          </p:cNvSpPr>
          <p:nvPr>
            <p:ph type="title"/>
          </p:nvPr>
        </p:nvSpPr>
        <p:spPr/>
        <p:txBody>
          <a:bodyPr>
            <a:noAutofit/>
          </a:bodyPr>
          <a:lstStyle/>
          <a:p>
            <a:r>
              <a:rPr lang="vi-VN" sz="3200" dirty="0"/>
              <a:t>PRE-COPD VÀ PRISM NÊN ĐƯỢC XEM LÀ “BỆNH NHÂN”</a:t>
            </a:r>
          </a:p>
        </p:txBody>
      </p:sp>
    </p:spTree>
    <p:extLst>
      <p:ext uri="{BB962C8B-B14F-4D97-AF65-F5344CB8AC3E}">
        <p14:creationId xmlns:p14="http://schemas.microsoft.com/office/powerpoint/2010/main" val="23112056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a:extLst>
              <a:ext uri="{FF2B5EF4-FFF2-40B4-BE49-F238E27FC236}">
                <a16:creationId xmlns:a16="http://schemas.microsoft.com/office/drawing/2014/main" id="{A67AD981-C399-42C3-8082-8D040B2E3D08}"/>
              </a:ext>
            </a:extLst>
          </p:cNvPr>
          <p:cNvSpPr txBox="1"/>
          <p:nvPr/>
        </p:nvSpPr>
        <p:spPr>
          <a:xfrm>
            <a:off x="1004138" y="2079981"/>
            <a:ext cx="10369354" cy="2092881"/>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VAI TRÒ CỦA PHỐI HỢP SABA/SAMA</a:t>
            </a:r>
          </a:p>
          <a:p>
            <a:pPr algn="ctr"/>
            <a:r>
              <a:rPr lang="en-US" sz="4000" b="1" dirty="0">
                <a:solidFill>
                  <a:schemeClr val="bg1"/>
                </a:solidFill>
                <a:latin typeface="Arial" panose="020B0604020202020204" pitchFamily="34" charset="0"/>
                <a:cs typeface="Arial" panose="020B0604020202020204" pitchFamily="34" charset="0"/>
              </a:rPr>
              <a:t>TRONG </a:t>
            </a:r>
            <a:r>
              <a:rPr lang="vi-VN" sz="4000" b="1" dirty="0">
                <a:solidFill>
                  <a:schemeClr val="bg1"/>
                </a:solidFill>
                <a:latin typeface="Arial" panose="020B0604020202020204" pitchFamily="34" charset="0"/>
                <a:cs typeface="Arial" panose="020B0604020202020204" pitchFamily="34" charset="0"/>
              </a:rPr>
              <a:t>ĐIỀU TRỊ DUY TRÌ</a:t>
            </a:r>
            <a:endParaRPr lang="en-US" sz="4000" b="1" dirty="0">
              <a:solidFill>
                <a:schemeClr val="bg1"/>
              </a:solidFill>
              <a:latin typeface="Arial" panose="020B0604020202020204" pitchFamily="34" charset="0"/>
              <a:cs typeface="Arial" panose="020B0604020202020204" pitchFamily="34" charset="0"/>
            </a:endParaRPr>
          </a:p>
          <a:p>
            <a:pPr algn="ctr">
              <a:spcBef>
                <a:spcPts val="1200"/>
              </a:spcBef>
            </a:pPr>
            <a:r>
              <a:rPr lang="en-US" sz="4000" b="1" dirty="0">
                <a:solidFill>
                  <a:schemeClr val="bg1"/>
                </a:solidFill>
                <a:latin typeface="Arial" panose="020B0604020202020204" pitchFamily="34" charset="0"/>
                <a:cs typeface="Arial" panose="020B0604020202020204" pitchFamily="34" charset="0"/>
              </a:rPr>
              <a:t>BỆNH LÝ TẮC NGHẼN ĐƯỜNG HÔ HẤP</a:t>
            </a:r>
          </a:p>
        </p:txBody>
      </p:sp>
    </p:spTree>
    <p:extLst>
      <p:ext uri="{BB962C8B-B14F-4D97-AF65-F5344CB8AC3E}">
        <p14:creationId xmlns:p14="http://schemas.microsoft.com/office/powerpoint/2010/main" val="22382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2B77C806-780D-4D6E-81C2-0FA218998B01}"/>
              </a:ext>
            </a:extLst>
          </p:cNvPr>
          <p:cNvSpPr txBox="1"/>
          <p:nvPr/>
        </p:nvSpPr>
        <p:spPr>
          <a:xfrm>
            <a:off x="2065106" y="208289"/>
            <a:ext cx="8352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Nội</a:t>
            </a:r>
            <a:r>
              <a:rPr kumimoji="0" lang="en-US" sz="3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dung</a:t>
            </a:r>
          </a:p>
        </p:txBody>
      </p:sp>
      <p:graphicFrame>
        <p:nvGraphicFramePr>
          <p:cNvPr id="61" name="Diagram 60">
            <a:extLst>
              <a:ext uri="{FF2B5EF4-FFF2-40B4-BE49-F238E27FC236}">
                <a16:creationId xmlns:a16="http://schemas.microsoft.com/office/drawing/2014/main" id="{D9F758C1-D4F1-460C-9335-874C91D02FDD}"/>
              </a:ext>
            </a:extLst>
          </p:cNvPr>
          <p:cNvGraphicFramePr/>
          <p:nvPr/>
        </p:nvGraphicFramePr>
        <p:xfrm>
          <a:off x="1403564" y="1163154"/>
          <a:ext cx="9384871" cy="506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8912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18409F-F218-4E86-8973-1B549B33ABD9}"/>
              </a:ext>
            </a:extLst>
          </p:cNvPr>
          <p:cNvSpPr txBox="1"/>
          <p:nvPr/>
        </p:nvSpPr>
        <p:spPr>
          <a:xfrm>
            <a:off x="1123949" y="389493"/>
            <a:ext cx="10163175" cy="584775"/>
          </a:xfrm>
          <a:prstGeom prst="rect">
            <a:avLst/>
          </a:prstGeom>
          <a:noFill/>
        </p:spPr>
        <p:txBody>
          <a:bodyPr wrap="square" rtlCol="0">
            <a:spAutoFit/>
          </a:bodyPr>
          <a:lstStyle/>
          <a:p>
            <a:pPr algn="ctr"/>
            <a:r>
              <a:rPr lang="en-US" sz="3200" b="1" dirty="0">
                <a:solidFill>
                  <a:srgbClr val="00B050"/>
                </a:solidFill>
                <a:latin typeface="Arial" panose="020B0604020202020204" pitchFamily="34" charset="0"/>
                <a:cs typeface="Arial" panose="020B0604020202020204" pitchFamily="34" charset="0"/>
              </a:rPr>
              <a:t>BỆNH LÝ TẮC NGHẼN ĐƯỜNG HÔ HẤP</a:t>
            </a:r>
          </a:p>
        </p:txBody>
      </p:sp>
      <p:sp>
        <p:nvSpPr>
          <p:cNvPr id="2" name="TextBox 1">
            <a:extLst>
              <a:ext uri="{FF2B5EF4-FFF2-40B4-BE49-F238E27FC236}">
                <a16:creationId xmlns:a16="http://schemas.microsoft.com/office/drawing/2014/main" id="{F3CB67DF-EF30-474D-8319-E149766EAECB}"/>
              </a:ext>
            </a:extLst>
          </p:cNvPr>
          <p:cNvSpPr txBox="1"/>
          <p:nvPr/>
        </p:nvSpPr>
        <p:spPr>
          <a:xfrm>
            <a:off x="1123949" y="1266869"/>
            <a:ext cx="10563226" cy="3924151"/>
          </a:xfrm>
          <a:prstGeom prst="rect">
            <a:avLst/>
          </a:prstGeom>
          <a:noFill/>
        </p:spPr>
        <p:txBody>
          <a:bodyPr wrap="square" rtlCol="0">
            <a:spAutoFit/>
          </a:bodyPr>
          <a:lstStyle/>
          <a:p>
            <a:r>
              <a:rPr lang="en-US" sz="2400" dirty="0" err="1">
                <a:solidFill>
                  <a:srgbClr val="000000"/>
                </a:solidFill>
                <a:latin typeface="Arial" panose="020B0604020202020204" pitchFamily="34" charset="0"/>
              </a:rPr>
              <a:t>Bệnh</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lý</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tắc</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nghẽn</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đường</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hô</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hấp</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đặc</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trưng</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bởi</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sự</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giới</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hạn</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đường</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dẫn</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khí</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giảm</a:t>
            </a:r>
            <a:r>
              <a:rPr lang="en-US" sz="2400" dirty="0">
                <a:solidFill>
                  <a:srgbClr val="000000"/>
                </a:solidFill>
                <a:latin typeface="Arial" panose="020B0604020202020204" pitchFamily="34" charset="0"/>
              </a:rPr>
              <a:t> FEV1 </a:t>
            </a:r>
            <a:r>
              <a:rPr lang="en-US" sz="2400" dirty="0" err="1">
                <a:solidFill>
                  <a:srgbClr val="000000"/>
                </a:solidFill>
                <a:latin typeface="Arial" panose="020B0604020202020204" pitchFamily="34" charset="0"/>
              </a:rPr>
              <a:t>và</a:t>
            </a:r>
            <a:r>
              <a:rPr lang="en-US" sz="2400" dirty="0">
                <a:solidFill>
                  <a:srgbClr val="000000"/>
                </a:solidFill>
                <a:latin typeface="Arial" panose="020B0604020202020204" pitchFamily="34" charset="0"/>
              </a:rPr>
              <a:t> FEV1/FVC . </a:t>
            </a:r>
          </a:p>
          <a:p>
            <a:pPr>
              <a:spcBef>
                <a:spcPts val="1800"/>
              </a:spcBef>
            </a:pPr>
            <a:r>
              <a:rPr lang="en-US" altLang="en-US" sz="2400" dirty="0" err="1">
                <a:latin typeface="Arial" panose="020B0604020202020204" pitchFamily="34" charset="0"/>
                <a:cs typeface="Arial" panose="020B0604020202020204" pitchFamily="34" charset="0"/>
              </a:rPr>
              <a:t>Các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bệnh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tắc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nghẽn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đường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hô</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hấp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chính</a:t>
            </a:r>
            <a:r>
              <a:rPr lang="en-US" altLang="en-US" sz="2400" dirty="0">
                <a:latin typeface="Arial" panose="020B0604020202020204" pitchFamily="34" charset="0"/>
                <a:cs typeface="Arial" panose="020B0604020202020204" pitchFamily="34" charset="0"/>
              </a:rPr>
              <a:t>:</a:t>
            </a:r>
          </a:p>
          <a:p>
            <a:pPr marL="1257300" lvl="2" indent="-342900" algn="just">
              <a:lnSpc>
                <a:spcPct val="150000"/>
              </a:lnSpc>
              <a:buFont typeface="Arial" panose="020B0604020202020204" pitchFamily="34" charset="0"/>
              <a:buChar char="•"/>
            </a:pPr>
            <a:r>
              <a:rPr lang="en-US" altLang="en-US" sz="2400" dirty="0">
                <a:solidFill>
                  <a:srgbClr val="C00000"/>
                </a:solidFill>
                <a:latin typeface="Arial" panose="020B0604020202020204" pitchFamily="34" charset="0"/>
                <a:cs typeface="Arial" panose="020B0604020202020204" pitchFamily="34" charset="0"/>
              </a:rPr>
              <a:t>Hen </a:t>
            </a:r>
            <a:r>
              <a:rPr lang="en-US" altLang="en-US" sz="2400" dirty="0" err="1">
                <a:solidFill>
                  <a:srgbClr val="C00000"/>
                </a:solidFill>
                <a:latin typeface="Arial" panose="020B0604020202020204" pitchFamily="34" charset="0"/>
                <a:cs typeface="Arial" panose="020B0604020202020204" pitchFamily="34" charset="0"/>
              </a:rPr>
              <a:t>phế</a:t>
            </a:r>
            <a:r>
              <a:rPr lang="en-US" altLang="en-US" sz="2400" dirty="0">
                <a:solidFill>
                  <a:srgbClr val="C00000"/>
                </a:solidFill>
                <a:latin typeface="Arial" panose="020B0604020202020204" pitchFamily="34" charset="0"/>
                <a:cs typeface="Arial" panose="020B0604020202020204" pitchFamily="34" charset="0"/>
              </a:rPr>
              <a:t> </a:t>
            </a:r>
            <a:r>
              <a:rPr lang="en-US" altLang="en-US" sz="2400" dirty="0" err="1">
                <a:solidFill>
                  <a:srgbClr val="C00000"/>
                </a:solidFill>
                <a:latin typeface="Arial" panose="020B0604020202020204" pitchFamily="34" charset="0"/>
                <a:cs typeface="Arial" panose="020B0604020202020204" pitchFamily="34" charset="0"/>
              </a:rPr>
              <a:t>quản</a:t>
            </a:r>
            <a:endParaRPr lang="en-US" altLang="en-US" sz="2400" dirty="0">
              <a:solidFill>
                <a:srgbClr val="C00000"/>
              </a:solidFill>
              <a:latin typeface="Arial" panose="020B0604020202020204" pitchFamily="34" charset="0"/>
              <a:cs typeface="Arial" panose="020B0604020202020204" pitchFamily="34" charset="0"/>
            </a:endParaRPr>
          </a:p>
          <a:p>
            <a:pPr marL="1257300" lvl="2" indent="-342900" algn="just">
              <a:lnSpc>
                <a:spcPct val="150000"/>
              </a:lnSpc>
              <a:buFont typeface="Arial" panose="020B0604020202020204" pitchFamily="34" charset="0"/>
              <a:buChar char="•"/>
            </a:pPr>
            <a:r>
              <a:rPr lang="en-US" altLang="en-US" sz="2400" dirty="0" err="1">
                <a:solidFill>
                  <a:srgbClr val="C00000"/>
                </a:solidFill>
                <a:latin typeface="Arial" panose="020B0604020202020204" pitchFamily="34" charset="0"/>
                <a:cs typeface="Arial" panose="020B0604020202020204" pitchFamily="34" charset="0"/>
              </a:rPr>
              <a:t>Bệnh</a:t>
            </a:r>
            <a:r>
              <a:rPr lang="en-US" altLang="en-US" sz="2400" dirty="0">
                <a:solidFill>
                  <a:srgbClr val="C00000"/>
                </a:solidFill>
                <a:latin typeface="Arial" panose="020B0604020202020204" pitchFamily="34" charset="0"/>
                <a:cs typeface="Arial" panose="020B0604020202020204" pitchFamily="34" charset="0"/>
              </a:rPr>
              <a:t> </a:t>
            </a:r>
            <a:r>
              <a:rPr lang="en-US" altLang="en-US" sz="2400" dirty="0" err="1">
                <a:solidFill>
                  <a:srgbClr val="C00000"/>
                </a:solidFill>
                <a:latin typeface="Arial" panose="020B0604020202020204" pitchFamily="34" charset="0"/>
                <a:cs typeface="Arial" panose="020B0604020202020204" pitchFamily="34" charset="0"/>
              </a:rPr>
              <a:t>phổi</a:t>
            </a:r>
            <a:r>
              <a:rPr lang="en-US" altLang="en-US" sz="2400" dirty="0">
                <a:solidFill>
                  <a:srgbClr val="C00000"/>
                </a:solidFill>
                <a:latin typeface="Arial" panose="020B0604020202020204" pitchFamily="34" charset="0"/>
                <a:cs typeface="Arial" panose="020B0604020202020204" pitchFamily="34" charset="0"/>
              </a:rPr>
              <a:t> </a:t>
            </a:r>
            <a:r>
              <a:rPr lang="en-US" altLang="en-US" sz="2400" dirty="0" err="1">
                <a:solidFill>
                  <a:srgbClr val="C00000"/>
                </a:solidFill>
                <a:latin typeface="Arial" panose="020B0604020202020204" pitchFamily="34" charset="0"/>
                <a:cs typeface="Arial" panose="020B0604020202020204" pitchFamily="34" charset="0"/>
              </a:rPr>
              <a:t>tắc</a:t>
            </a:r>
            <a:r>
              <a:rPr lang="en-US" altLang="en-US" sz="2400" dirty="0">
                <a:solidFill>
                  <a:srgbClr val="C00000"/>
                </a:solidFill>
                <a:latin typeface="Arial" panose="020B0604020202020204" pitchFamily="34" charset="0"/>
                <a:cs typeface="Arial" panose="020B0604020202020204" pitchFamily="34" charset="0"/>
              </a:rPr>
              <a:t> </a:t>
            </a:r>
            <a:r>
              <a:rPr lang="en-US" altLang="en-US" sz="2400" dirty="0" err="1">
                <a:solidFill>
                  <a:srgbClr val="C00000"/>
                </a:solidFill>
                <a:latin typeface="Arial" panose="020B0604020202020204" pitchFamily="34" charset="0"/>
                <a:cs typeface="Arial" panose="020B0604020202020204" pitchFamily="34" charset="0"/>
              </a:rPr>
              <a:t>nghẽn</a:t>
            </a:r>
            <a:r>
              <a:rPr lang="en-US" altLang="en-US" sz="2400" dirty="0">
                <a:solidFill>
                  <a:srgbClr val="C00000"/>
                </a:solidFill>
                <a:latin typeface="Arial" panose="020B0604020202020204" pitchFamily="34" charset="0"/>
                <a:cs typeface="Arial" panose="020B0604020202020204" pitchFamily="34" charset="0"/>
              </a:rPr>
              <a:t> </a:t>
            </a:r>
            <a:r>
              <a:rPr lang="en-US" altLang="en-US" sz="2400" dirty="0" err="1">
                <a:solidFill>
                  <a:srgbClr val="C00000"/>
                </a:solidFill>
                <a:latin typeface="Arial" panose="020B0604020202020204" pitchFamily="34" charset="0"/>
                <a:cs typeface="Arial" panose="020B0604020202020204" pitchFamily="34" charset="0"/>
              </a:rPr>
              <a:t>mạn</a:t>
            </a:r>
            <a:r>
              <a:rPr lang="en-US" altLang="en-US" sz="2400" dirty="0">
                <a:solidFill>
                  <a:srgbClr val="C00000"/>
                </a:solidFill>
                <a:latin typeface="Arial" panose="020B0604020202020204" pitchFamily="34" charset="0"/>
                <a:cs typeface="Arial" panose="020B0604020202020204" pitchFamily="34" charset="0"/>
              </a:rPr>
              <a:t> </a:t>
            </a:r>
            <a:r>
              <a:rPr lang="en-US" altLang="en-US" sz="2400" dirty="0" err="1">
                <a:solidFill>
                  <a:srgbClr val="C00000"/>
                </a:solidFill>
                <a:latin typeface="Arial" panose="020B0604020202020204" pitchFamily="34" charset="0"/>
                <a:cs typeface="Arial" panose="020B0604020202020204" pitchFamily="34" charset="0"/>
              </a:rPr>
              <a:t>tính</a:t>
            </a:r>
            <a:r>
              <a:rPr lang="en-US" altLang="en-US" sz="2400" dirty="0">
                <a:solidFill>
                  <a:srgbClr val="C00000"/>
                </a:solidFill>
                <a:latin typeface="Arial" panose="020B0604020202020204" pitchFamily="34" charset="0"/>
                <a:cs typeface="Arial" panose="020B0604020202020204" pitchFamily="34" charset="0"/>
              </a:rPr>
              <a:t> (COPD)</a:t>
            </a:r>
          </a:p>
          <a:p>
            <a:pPr marL="1257300" lvl="2" indent="-342900" algn="just">
              <a:lnSpc>
                <a:spcPct val="150000"/>
              </a:lnSpc>
              <a:buFont typeface="Arial" panose="020B0604020202020204" pitchFamily="34" charset="0"/>
              <a:buChar char="•"/>
            </a:pPr>
            <a:r>
              <a:rPr lang="en-US" altLang="en-US" sz="2400" dirty="0" err="1">
                <a:latin typeface="Arial" panose="020B0604020202020204" pitchFamily="34" charset="0"/>
                <a:cs typeface="Arial" panose="020B0604020202020204" pitchFamily="34" charset="0"/>
              </a:rPr>
              <a:t>Giãn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phế</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quản</a:t>
            </a:r>
            <a:endParaRPr lang="en-US" altLang="en-US" sz="2400" dirty="0">
              <a:latin typeface="Arial" panose="020B0604020202020204" pitchFamily="34" charset="0"/>
              <a:cs typeface="Arial" panose="020B0604020202020204" pitchFamily="34" charset="0"/>
            </a:endParaRPr>
          </a:p>
          <a:p>
            <a:pPr marL="1257300" lvl="2" indent="-342900" algn="just">
              <a:lnSpc>
                <a:spcPct val="150000"/>
              </a:lnSpc>
              <a:buFont typeface="Arial" panose="020B0604020202020204" pitchFamily="34" charset="0"/>
              <a:buChar char="•"/>
            </a:pPr>
            <a:r>
              <a:rPr lang="en-US" altLang="en-US" sz="2400" dirty="0" err="1">
                <a:latin typeface="Arial" panose="020B0604020202020204" pitchFamily="34" charset="0"/>
                <a:cs typeface="Arial" panose="020B0604020202020204" pitchFamily="34" charset="0"/>
              </a:rPr>
              <a:t>Xơ</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phổi</a:t>
            </a:r>
            <a:endParaRPr lang="en-US" altLang="en-US" sz="2400" dirty="0">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F737F5BB-19A9-46C3-85A9-FCDA7A6FE292}"/>
              </a:ext>
            </a:extLst>
          </p:cNvPr>
          <p:cNvSpPr txBox="1"/>
          <p:nvPr/>
        </p:nvSpPr>
        <p:spPr>
          <a:xfrm>
            <a:off x="4314825" y="6400372"/>
            <a:ext cx="7105650" cy="400110"/>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The Saint-Chopra Guide to Inpatient Medicine 2018. Chapter Obstructive Lung Disease. Publisher: Oxford University Press. </a:t>
            </a:r>
            <a:r>
              <a:rPr lang="en-US" sz="1000" b="0" i="0" dirty="0">
                <a:solidFill>
                  <a:schemeClr val="bg1"/>
                </a:solidFill>
                <a:effectLst/>
                <a:latin typeface="Arial" panose="020B0604020202020204" pitchFamily="34" charset="0"/>
                <a:cs typeface="Arial" panose="020B0604020202020204" pitchFamily="34" charset="0"/>
              </a:rPr>
              <a:t>Michael P. Mendez. DOI:10.1093/med/9780190862800.003.0019</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030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06645DE9-DD4A-43DA-8BF8-E37AAB231EA0}"/>
              </a:ext>
            </a:extLst>
          </p:cNvPr>
          <p:cNvSpPr/>
          <p:nvPr/>
        </p:nvSpPr>
        <p:spPr>
          <a:xfrm>
            <a:off x="6948679" y="1526287"/>
            <a:ext cx="3096895" cy="3096895"/>
          </a:xfrm>
          <a:custGeom>
            <a:avLst/>
            <a:gdLst/>
            <a:ahLst/>
            <a:cxnLst/>
            <a:rect l="l" t="t" r="r" b="b"/>
            <a:pathLst>
              <a:path w="3096895" h="3096895">
                <a:moveTo>
                  <a:pt x="1548384" y="0"/>
                </a:moveTo>
                <a:lnTo>
                  <a:pt x="1500155" y="736"/>
                </a:lnTo>
                <a:lnTo>
                  <a:pt x="1452294" y="2932"/>
                </a:lnTo>
                <a:lnTo>
                  <a:pt x="1404821" y="6566"/>
                </a:lnTo>
                <a:lnTo>
                  <a:pt x="1357759" y="11617"/>
                </a:lnTo>
                <a:lnTo>
                  <a:pt x="1311128" y="18063"/>
                </a:lnTo>
                <a:lnTo>
                  <a:pt x="1264950" y="25882"/>
                </a:lnTo>
                <a:lnTo>
                  <a:pt x="1219247" y="35053"/>
                </a:lnTo>
                <a:lnTo>
                  <a:pt x="1174039" y="45556"/>
                </a:lnTo>
                <a:lnTo>
                  <a:pt x="1129348" y="57368"/>
                </a:lnTo>
                <a:lnTo>
                  <a:pt x="1085196" y="70467"/>
                </a:lnTo>
                <a:lnTo>
                  <a:pt x="1041604" y="84834"/>
                </a:lnTo>
                <a:lnTo>
                  <a:pt x="998593" y="100445"/>
                </a:lnTo>
                <a:lnTo>
                  <a:pt x="956185" y="117281"/>
                </a:lnTo>
                <a:lnTo>
                  <a:pt x="914402" y="135319"/>
                </a:lnTo>
                <a:lnTo>
                  <a:pt x="873264" y="154537"/>
                </a:lnTo>
                <a:lnTo>
                  <a:pt x="832793" y="174916"/>
                </a:lnTo>
                <a:lnTo>
                  <a:pt x="793011" y="196432"/>
                </a:lnTo>
                <a:lnTo>
                  <a:pt x="753938" y="219065"/>
                </a:lnTo>
                <a:lnTo>
                  <a:pt x="715597" y="242794"/>
                </a:lnTo>
                <a:lnTo>
                  <a:pt x="678008" y="267596"/>
                </a:lnTo>
                <a:lnTo>
                  <a:pt x="641194" y="293451"/>
                </a:lnTo>
                <a:lnTo>
                  <a:pt x="605175" y="320337"/>
                </a:lnTo>
                <a:lnTo>
                  <a:pt x="569973" y="348232"/>
                </a:lnTo>
                <a:lnTo>
                  <a:pt x="535609" y="377116"/>
                </a:lnTo>
                <a:lnTo>
                  <a:pt x="502105" y="406967"/>
                </a:lnTo>
                <a:lnTo>
                  <a:pt x="469483" y="437763"/>
                </a:lnTo>
                <a:lnTo>
                  <a:pt x="437763" y="469483"/>
                </a:lnTo>
                <a:lnTo>
                  <a:pt x="406967" y="502105"/>
                </a:lnTo>
                <a:lnTo>
                  <a:pt x="377116" y="535609"/>
                </a:lnTo>
                <a:lnTo>
                  <a:pt x="348232" y="569973"/>
                </a:lnTo>
                <a:lnTo>
                  <a:pt x="320337" y="605175"/>
                </a:lnTo>
                <a:lnTo>
                  <a:pt x="293451" y="641194"/>
                </a:lnTo>
                <a:lnTo>
                  <a:pt x="267596" y="678008"/>
                </a:lnTo>
                <a:lnTo>
                  <a:pt x="242794" y="715597"/>
                </a:lnTo>
                <a:lnTo>
                  <a:pt x="219065" y="753938"/>
                </a:lnTo>
                <a:lnTo>
                  <a:pt x="196432" y="793011"/>
                </a:lnTo>
                <a:lnTo>
                  <a:pt x="174916" y="832793"/>
                </a:lnTo>
                <a:lnTo>
                  <a:pt x="154537" y="873264"/>
                </a:lnTo>
                <a:lnTo>
                  <a:pt x="135319" y="914402"/>
                </a:lnTo>
                <a:lnTo>
                  <a:pt x="117281" y="956185"/>
                </a:lnTo>
                <a:lnTo>
                  <a:pt x="100445" y="998593"/>
                </a:lnTo>
                <a:lnTo>
                  <a:pt x="84834" y="1041604"/>
                </a:lnTo>
                <a:lnTo>
                  <a:pt x="70467" y="1085196"/>
                </a:lnTo>
                <a:lnTo>
                  <a:pt x="57368" y="1129348"/>
                </a:lnTo>
                <a:lnTo>
                  <a:pt x="45556" y="1174039"/>
                </a:lnTo>
                <a:lnTo>
                  <a:pt x="35053" y="1219247"/>
                </a:lnTo>
                <a:lnTo>
                  <a:pt x="25882" y="1264950"/>
                </a:lnTo>
                <a:lnTo>
                  <a:pt x="18063" y="1311128"/>
                </a:lnTo>
                <a:lnTo>
                  <a:pt x="11617" y="1357759"/>
                </a:lnTo>
                <a:lnTo>
                  <a:pt x="6566" y="1404821"/>
                </a:lnTo>
                <a:lnTo>
                  <a:pt x="2932" y="1452294"/>
                </a:lnTo>
                <a:lnTo>
                  <a:pt x="736" y="1500155"/>
                </a:lnTo>
                <a:lnTo>
                  <a:pt x="0" y="1548384"/>
                </a:lnTo>
                <a:lnTo>
                  <a:pt x="736" y="1596612"/>
                </a:lnTo>
                <a:lnTo>
                  <a:pt x="2932" y="1644473"/>
                </a:lnTo>
                <a:lnTo>
                  <a:pt x="6566" y="1691946"/>
                </a:lnTo>
                <a:lnTo>
                  <a:pt x="11617" y="1739008"/>
                </a:lnTo>
                <a:lnTo>
                  <a:pt x="18063" y="1785639"/>
                </a:lnTo>
                <a:lnTo>
                  <a:pt x="25882" y="1831817"/>
                </a:lnTo>
                <a:lnTo>
                  <a:pt x="35053" y="1877520"/>
                </a:lnTo>
                <a:lnTo>
                  <a:pt x="45556" y="1922728"/>
                </a:lnTo>
                <a:lnTo>
                  <a:pt x="57368" y="1967419"/>
                </a:lnTo>
                <a:lnTo>
                  <a:pt x="70467" y="2011571"/>
                </a:lnTo>
                <a:lnTo>
                  <a:pt x="84834" y="2055163"/>
                </a:lnTo>
                <a:lnTo>
                  <a:pt x="100445" y="2098174"/>
                </a:lnTo>
                <a:lnTo>
                  <a:pt x="117281" y="2140582"/>
                </a:lnTo>
                <a:lnTo>
                  <a:pt x="135319" y="2182365"/>
                </a:lnTo>
                <a:lnTo>
                  <a:pt x="154537" y="2223503"/>
                </a:lnTo>
                <a:lnTo>
                  <a:pt x="174916" y="2263974"/>
                </a:lnTo>
                <a:lnTo>
                  <a:pt x="196432" y="2303756"/>
                </a:lnTo>
                <a:lnTo>
                  <a:pt x="219065" y="2342829"/>
                </a:lnTo>
                <a:lnTo>
                  <a:pt x="242794" y="2381170"/>
                </a:lnTo>
                <a:lnTo>
                  <a:pt x="267596" y="2418759"/>
                </a:lnTo>
                <a:lnTo>
                  <a:pt x="293451" y="2455573"/>
                </a:lnTo>
                <a:lnTo>
                  <a:pt x="320337" y="2491592"/>
                </a:lnTo>
                <a:lnTo>
                  <a:pt x="348232" y="2526794"/>
                </a:lnTo>
                <a:lnTo>
                  <a:pt x="377116" y="2561158"/>
                </a:lnTo>
                <a:lnTo>
                  <a:pt x="406967" y="2594662"/>
                </a:lnTo>
                <a:lnTo>
                  <a:pt x="437763" y="2627284"/>
                </a:lnTo>
                <a:lnTo>
                  <a:pt x="469483" y="2659004"/>
                </a:lnTo>
                <a:lnTo>
                  <a:pt x="502105" y="2689800"/>
                </a:lnTo>
                <a:lnTo>
                  <a:pt x="535609" y="2719651"/>
                </a:lnTo>
                <a:lnTo>
                  <a:pt x="569973" y="2748535"/>
                </a:lnTo>
                <a:lnTo>
                  <a:pt x="605175" y="2776430"/>
                </a:lnTo>
                <a:lnTo>
                  <a:pt x="641194" y="2803316"/>
                </a:lnTo>
                <a:lnTo>
                  <a:pt x="678008" y="2829171"/>
                </a:lnTo>
                <a:lnTo>
                  <a:pt x="715597" y="2853973"/>
                </a:lnTo>
                <a:lnTo>
                  <a:pt x="753938" y="2877702"/>
                </a:lnTo>
                <a:lnTo>
                  <a:pt x="793011" y="2900335"/>
                </a:lnTo>
                <a:lnTo>
                  <a:pt x="832793" y="2921851"/>
                </a:lnTo>
                <a:lnTo>
                  <a:pt x="873264" y="2942230"/>
                </a:lnTo>
                <a:lnTo>
                  <a:pt x="914402" y="2961448"/>
                </a:lnTo>
                <a:lnTo>
                  <a:pt x="956185" y="2979486"/>
                </a:lnTo>
                <a:lnTo>
                  <a:pt x="998593" y="2996322"/>
                </a:lnTo>
                <a:lnTo>
                  <a:pt x="1041604" y="3011933"/>
                </a:lnTo>
                <a:lnTo>
                  <a:pt x="1085196" y="3026300"/>
                </a:lnTo>
                <a:lnTo>
                  <a:pt x="1129348" y="3039399"/>
                </a:lnTo>
                <a:lnTo>
                  <a:pt x="1174039" y="3051211"/>
                </a:lnTo>
                <a:lnTo>
                  <a:pt x="1219247" y="3061714"/>
                </a:lnTo>
                <a:lnTo>
                  <a:pt x="1264950" y="3070885"/>
                </a:lnTo>
                <a:lnTo>
                  <a:pt x="1311128" y="3078704"/>
                </a:lnTo>
                <a:lnTo>
                  <a:pt x="1357759" y="3085150"/>
                </a:lnTo>
                <a:lnTo>
                  <a:pt x="1404821" y="3090201"/>
                </a:lnTo>
                <a:lnTo>
                  <a:pt x="1452294" y="3093835"/>
                </a:lnTo>
                <a:lnTo>
                  <a:pt x="1500155" y="3096031"/>
                </a:lnTo>
                <a:lnTo>
                  <a:pt x="1548384" y="3096768"/>
                </a:lnTo>
                <a:lnTo>
                  <a:pt x="1596612" y="3096031"/>
                </a:lnTo>
                <a:lnTo>
                  <a:pt x="1644473" y="3093835"/>
                </a:lnTo>
                <a:lnTo>
                  <a:pt x="1691946" y="3090201"/>
                </a:lnTo>
                <a:lnTo>
                  <a:pt x="1739008" y="3085150"/>
                </a:lnTo>
                <a:lnTo>
                  <a:pt x="1785639" y="3078704"/>
                </a:lnTo>
                <a:lnTo>
                  <a:pt x="1831817" y="3070885"/>
                </a:lnTo>
                <a:lnTo>
                  <a:pt x="1877520" y="3061714"/>
                </a:lnTo>
                <a:lnTo>
                  <a:pt x="1922728" y="3051211"/>
                </a:lnTo>
                <a:lnTo>
                  <a:pt x="1967419" y="3039399"/>
                </a:lnTo>
                <a:lnTo>
                  <a:pt x="2011571" y="3026300"/>
                </a:lnTo>
                <a:lnTo>
                  <a:pt x="2055163" y="3011933"/>
                </a:lnTo>
                <a:lnTo>
                  <a:pt x="2098174" y="2996322"/>
                </a:lnTo>
                <a:lnTo>
                  <a:pt x="2140582" y="2979486"/>
                </a:lnTo>
                <a:lnTo>
                  <a:pt x="2182365" y="2961448"/>
                </a:lnTo>
                <a:lnTo>
                  <a:pt x="2223503" y="2942230"/>
                </a:lnTo>
                <a:lnTo>
                  <a:pt x="2263974" y="2921851"/>
                </a:lnTo>
                <a:lnTo>
                  <a:pt x="2303756" y="2900335"/>
                </a:lnTo>
                <a:lnTo>
                  <a:pt x="2342829" y="2877702"/>
                </a:lnTo>
                <a:lnTo>
                  <a:pt x="2381170" y="2853973"/>
                </a:lnTo>
                <a:lnTo>
                  <a:pt x="2418759" y="2829171"/>
                </a:lnTo>
                <a:lnTo>
                  <a:pt x="2455573" y="2803316"/>
                </a:lnTo>
                <a:lnTo>
                  <a:pt x="2491592" y="2776430"/>
                </a:lnTo>
                <a:lnTo>
                  <a:pt x="2526794" y="2748535"/>
                </a:lnTo>
                <a:lnTo>
                  <a:pt x="2561158" y="2719651"/>
                </a:lnTo>
                <a:lnTo>
                  <a:pt x="2594662" y="2689800"/>
                </a:lnTo>
                <a:lnTo>
                  <a:pt x="2627284" y="2659004"/>
                </a:lnTo>
                <a:lnTo>
                  <a:pt x="2659004" y="2627284"/>
                </a:lnTo>
                <a:lnTo>
                  <a:pt x="2689800" y="2594662"/>
                </a:lnTo>
                <a:lnTo>
                  <a:pt x="2719651" y="2561158"/>
                </a:lnTo>
                <a:lnTo>
                  <a:pt x="2748535" y="2526794"/>
                </a:lnTo>
                <a:lnTo>
                  <a:pt x="2776430" y="2491592"/>
                </a:lnTo>
                <a:lnTo>
                  <a:pt x="2803316" y="2455573"/>
                </a:lnTo>
                <a:lnTo>
                  <a:pt x="2829171" y="2418759"/>
                </a:lnTo>
                <a:lnTo>
                  <a:pt x="2853973" y="2381170"/>
                </a:lnTo>
                <a:lnTo>
                  <a:pt x="2877702" y="2342829"/>
                </a:lnTo>
                <a:lnTo>
                  <a:pt x="2900335" y="2303756"/>
                </a:lnTo>
                <a:lnTo>
                  <a:pt x="2921851" y="2263974"/>
                </a:lnTo>
                <a:lnTo>
                  <a:pt x="2942230" y="2223503"/>
                </a:lnTo>
                <a:lnTo>
                  <a:pt x="2961448" y="2182365"/>
                </a:lnTo>
                <a:lnTo>
                  <a:pt x="2979486" y="2140582"/>
                </a:lnTo>
                <a:lnTo>
                  <a:pt x="2996322" y="2098174"/>
                </a:lnTo>
                <a:lnTo>
                  <a:pt x="3011933" y="2055163"/>
                </a:lnTo>
                <a:lnTo>
                  <a:pt x="3026300" y="2011571"/>
                </a:lnTo>
                <a:lnTo>
                  <a:pt x="3039399" y="1967419"/>
                </a:lnTo>
                <a:lnTo>
                  <a:pt x="3051211" y="1922728"/>
                </a:lnTo>
                <a:lnTo>
                  <a:pt x="3061714" y="1877520"/>
                </a:lnTo>
                <a:lnTo>
                  <a:pt x="3070885" y="1831817"/>
                </a:lnTo>
                <a:lnTo>
                  <a:pt x="3078704" y="1785639"/>
                </a:lnTo>
                <a:lnTo>
                  <a:pt x="3085150" y="1739008"/>
                </a:lnTo>
                <a:lnTo>
                  <a:pt x="3090201" y="1691946"/>
                </a:lnTo>
                <a:lnTo>
                  <a:pt x="3093835" y="1644473"/>
                </a:lnTo>
                <a:lnTo>
                  <a:pt x="3096031" y="1596612"/>
                </a:lnTo>
                <a:lnTo>
                  <a:pt x="3096768" y="1548384"/>
                </a:lnTo>
                <a:lnTo>
                  <a:pt x="3096031" y="1500155"/>
                </a:lnTo>
                <a:lnTo>
                  <a:pt x="3093835" y="1452294"/>
                </a:lnTo>
                <a:lnTo>
                  <a:pt x="3090201" y="1404821"/>
                </a:lnTo>
                <a:lnTo>
                  <a:pt x="3085150" y="1357759"/>
                </a:lnTo>
                <a:lnTo>
                  <a:pt x="3078704" y="1311128"/>
                </a:lnTo>
                <a:lnTo>
                  <a:pt x="3070885" y="1264950"/>
                </a:lnTo>
                <a:lnTo>
                  <a:pt x="3061714" y="1219247"/>
                </a:lnTo>
                <a:lnTo>
                  <a:pt x="3051211" y="1174039"/>
                </a:lnTo>
                <a:lnTo>
                  <a:pt x="3039399" y="1129348"/>
                </a:lnTo>
                <a:lnTo>
                  <a:pt x="3026300" y="1085196"/>
                </a:lnTo>
                <a:lnTo>
                  <a:pt x="3011933" y="1041604"/>
                </a:lnTo>
                <a:lnTo>
                  <a:pt x="2996322" y="998593"/>
                </a:lnTo>
                <a:lnTo>
                  <a:pt x="2979486" y="956185"/>
                </a:lnTo>
                <a:lnTo>
                  <a:pt x="2961448" y="914402"/>
                </a:lnTo>
                <a:lnTo>
                  <a:pt x="2942230" y="873264"/>
                </a:lnTo>
                <a:lnTo>
                  <a:pt x="2921851" y="832793"/>
                </a:lnTo>
                <a:lnTo>
                  <a:pt x="2900335" y="793011"/>
                </a:lnTo>
                <a:lnTo>
                  <a:pt x="2877702" y="753938"/>
                </a:lnTo>
                <a:lnTo>
                  <a:pt x="2853973" y="715597"/>
                </a:lnTo>
                <a:lnTo>
                  <a:pt x="2829171" y="678008"/>
                </a:lnTo>
                <a:lnTo>
                  <a:pt x="2803316" y="641194"/>
                </a:lnTo>
                <a:lnTo>
                  <a:pt x="2776430" y="605175"/>
                </a:lnTo>
                <a:lnTo>
                  <a:pt x="2748535" y="569973"/>
                </a:lnTo>
                <a:lnTo>
                  <a:pt x="2719651" y="535609"/>
                </a:lnTo>
                <a:lnTo>
                  <a:pt x="2689800" y="502105"/>
                </a:lnTo>
                <a:lnTo>
                  <a:pt x="2659004" y="469483"/>
                </a:lnTo>
                <a:lnTo>
                  <a:pt x="2627284" y="437763"/>
                </a:lnTo>
                <a:lnTo>
                  <a:pt x="2594662" y="406967"/>
                </a:lnTo>
                <a:lnTo>
                  <a:pt x="2561158" y="377116"/>
                </a:lnTo>
                <a:lnTo>
                  <a:pt x="2526794" y="348232"/>
                </a:lnTo>
                <a:lnTo>
                  <a:pt x="2491592" y="320337"/>
                </a:lnTo>
                <a:lnTo>
                  <a:pt x="2455573" y="293451"/>
                </a:lnTo>
                <a:lnTo>
                  <a:pt x="2418759" y="267596"/>
                </a:lnTo>
                <a:lnTo>
                  <a:pt x="2381170" y="242794"/>
                </a:lnTo>
                <a:lnTo>
                  <a:pt x="2342829" y="219065"/>
                </a:lnTo>
                <a:lnTo>
                  <a:pt x="2303756" y="196432"/>
                </a:lnTo>
                <a:lnTo>
                  <a:pt x="2263974" y="174916"/>
                </a:lnTo>
                <a:lnTo>
                  <a:pt x="2223503" y="154537"/>
                </a:lnTo>
                <a:lnTo>
                  <a:pt x="2182365" y="135319"/>
                </a:lnTo>
                <a:lnTo>
                  <a:pt x="2140582" y="117281"/>
                </a:lnTo>
                <a:lnTo>
                  <a:pt x="2098174" y="100445"/>
                </a:lnTo>
                <a:lnTo>
                  <a:pt x="2055163" y="84834"/>
                </a:lnTo>
                <a:lnTo>
                  <a:pt x="2011571" y="70467"/>
                </a:lnTo>
                <a:lnTo>
                  <a:pt x="1967419" y="57368"/>
                </a:lnTo>
                <a:lnTo>
                  <a:pt x="1922728" y="45556"/>
                </a:lnTo>
                <a:lnTo>
                  <a:pt x="1877520" y="35053"/>
                </a:lnTo>
                <a:lnTo>
                  <a:pt x="1831817" y="25882"/>
                </a:lnTo>
                <a:lnTo>
                  <a:pt x="1785639" y="18063"/>
                </a:lnTo>
                <a:lnTo>
                  <a:pt x="1739008" y="11617"/>
                </a:lnTo>
                <a:lnTo>
                  <a:pt x="1691946" y="6566"/>
                </a:lnTo>
                <a:lnTo>
                  <a:pt x="1644473" y="2932"/>
                </a:lnTo>
                <a:lnTo>
                  <a:pt x="1596612" y="736"/>
                </a:lnTo>
                <a:lnTo>
                  <a:pt x="1548384"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 name="object 6">
            <a:extLst>
              <a:ext uri="{FF2B5EF4-FFF2-40B4-BE49-F238E27FC236}">
                <a16:creationId xmlns:a16="http://schemas.microsoft.com/office/drawing/2014/main" id="{E8DFD5C9-3024-4845-A78E-3E621AAED1A2}"/>
              </a:ext>
            </a:extLst>
          </p:cNvPr>
          <p:cNvSpPr/>
          <p:nvPr/>
        </p:nvSpPr>
        <p:spPr>
          <a:xfrm>
            <a:off x="1994155" y="1526287"/>
            <a:ext cx="3096895" cy="3096895"/>
          </a:xfrm>
          <a:custGeom>
            <a:avLst/>
            <a:gdLst/>
            <a:ahLst/>
            <a:cxnLst/>
            <a:rect l="l" t="t" r="r" b="b"/>
            <a:pathLst>
              <a:path w="3096895" h="3096895">
                <a:moveTo>
                  <a:pt x="1548384" y="0"/>
                </a:moveTo>
                <a:lnTo>
                  <a:pt x="1500155" y="736"/>
                </a:lnTo>
                <a:lnTo>
                  <a:pt x="1452294" y="2932"/>
                </a:lnTo>
                <a:lnTo>
                  <a:pt x="1404821" y="6566"/>
                </a:lnTo>
                <a:lnTo>
                  <a:pt x="1357759" y="11617"/>
                </a:lnTo>
                <a:lnTo>
                  <a:pt x="1311128" y="18063"/>
                </a:lnTo>
                <a:lnTo>
                  <a:pt x="1264950" y="25882"/>
                </a:lnTo>
                <a:lnTo>
                  <a:pt x="1219247" y="35053"/>
                </a:lnTo>
                <a:lnTo>
                  <a:pt x="1174039" y="45556"/>
                </a:lnTo>
                <a:lnTo>
                  <a:pt x="1129348" y="57368"/>
                </a:lnTo>
                <a:lnTo>
                  <a:pt x="1085196" y="70467"/>
                </a:lnTo>
                <a:lnTo>
                  <a:pt x="1041604" y="84834"/>
                </a:lnTo>
                <a:lnTo>
                  <a:pt x="998593" y="100445"/>
                </a:lnTo>
                <a:lnTo>
                  <a:pt x="956185" y="117281"/>
                </a:lnTo>
                <a:lnTo>
                  <a:pt x="914402" y="135319"/>
                </a:lnTo>
                <a:lnTo>
                  <a:pt x="873264" y="154537"/>
                </a:lnTo>
                <a:lnTo>
                  <a:pt x="832793" y="174916"/>
                </a:lnTo>
                <a:lnTo>
                  <a:pt x="793011" y="196432"/>
                </a:lnTo>
                <a:lnTo>
                  <a:pt x="753938" y="219065"/>
                </a:lnTo>
                <a:lnTo>
                  <a:pt x="715597" y="242794"/>
                </a:lnTo>
                <a:lnTo>
                  <a:pt x="678008" y="267596"/>
                </a:lnTo>
                <a:lnTo>
                  <a:pt x="641194" y="293451"/>
                </a:lnTo>
                <a:lnTo>
                  <a:pt x="605175" y="320337"/>
                </a:lnTo>
                <a:lnTo>
                  <a:pt x="569973" y="348232"/>
                </a:lnTo>
                <a:lnTo>
                  <a:pt x="535609" y="377116"/>
                </a:lnTo>
                <a:lnTo>
                  <a:pt x="502105" y="406967"/>
                </a:lnTo>
                <a:lnTo>
                  <a:pt x="469483" y="437763"/>
                </a:lnTo>
                <a:lnTo>
                  <a:pt x="437763" y="469483"/>
                </a:lnTo>
                <a:lnTo>
                  <a:pt x="406967" y="502105"/>
                </a:lnTo>
                <a:lnTo>
                  <a:pt x="377116" y="535609"/>
                </a:lnTo>
                <a:lnTo>
                  <a:pt x="348232" y="569973"/>
                </a:lnTo>
                <a:lnTo>
                  <a:pt x="320337" y="605175"/>
                </a:lnTo>
                <a:lnTo>
                  <a:pt x="293451" y="641194"/>
                </a:lnTo>
                <a:lnTo>
                  <a:pt x="267596" y="678008"/>
                </a:lnTo>
                <a:lnTo>
                  <a:pt x="242794" y="715597"/>
                </a:lnTo>
                <a:lnTo>
                  <a:pt x="219065" y="753938"/>
                </a:lnTo>
                <a:lnTo>
                  <a:pt x="196432" y="793011"/>
                </a:lnTo>
                <a:lnTo>
                  <a:pt x="174916" y="832793"/>
                </a:lnTo>
                <a:lnTo>
                  <a:pt x="154537" y="873264"/>
                </a:lnTo>
                <a:lnTo>
                  <a:pt x="135319" y="914402"/>
                </a:lnTo>
                <a:lnTo>
                  <a:pt x="117281" y="956185"/>
                </a:lnTo>
                <a:lnTo>
                  <a:pt x="100445" y="998593"/>
                </a:lnTo>
                <a:lnTo>
                  <a:pt x="84834" y="1041604"/>
                </a:lnTo>
                <a:lnTo>
                  <a:pt x="70467" y="1085196"/>
                </a:lnTo>
                <a:lnTo>
                  <a:pt x="57368" y="1129348"/>
                </a:lnTo>
                <a:lnTo>
                  <a:pt x="45556" y="1174039"/>
                </a:lnTo>
                <a:lnTo>
                  <a:pt x="35053" y="1219247"/>
                </a:lnTo>
                <a:lnTo>
                  <a:pt x="25882" y="1264950"/>
                </a:lnTo>
                <a:lnTo>
                  <a:pt x="18063" y="1311128"/>
                </a:lnTo>
                <a:lnTo>
                  <a:pt x="11617" y="1357759"/>
                </a:lnTo>
                <a:lnTo>
                  <a:pt x="6566" y="1404821"/>
                </a:lnTo>
                <a:lnTo>
                  <a:pt x="2932" y="1452294"/>
                </a:lnTo>
                <a:lnTo>
                  <a:pt x="736" y="1500155"/>
                </a:lnTo>
                <a:lnTo>
                  <a:pt x="0" y="1548384"/>
                </a:lnTo>
                <a:lnTo>
                  <a:pt x="736" y="1596612"/>
                </a:lnTo>
                <a:lnTo>
                  <a:pt x="2932" y="1644473"/>
                </a:lnTo>
                <a:lnTo>
                  <a:pt x="6566" y="1691946"/>
                </a:lnTo>
                <a:lnTo>
                  <a:pt x="11617" y="1739008"/>
                </a:lnTo>
                <a:lnTo>
                  <a:pt x="18063" y="1785639"/>
                </a:lnTo>
                <a:lnTo>
                  <a:pt x="25882" y="1831817"/>
                </a:lnTo>
                <a:lnTo>
                  <a:pt x="35053" y="1877520"/>
                </a:lnTo>
                <a:lnTo>
                  <a:pt x="45556" y="1922728"/>
                </a:lnTo>
                <a:lnTo>
                  <a:pt x="57368" y="1967419"/>
                </a:lnTo>
                <a:lnTo>
                  <a:pt x="70467" y="2011571"/>
                </a:lnTo>
                <a:lnTo>
                  <a:pt x="84834" y="2055163"/>
                </a:lnTo>
                <a:lnTo>
                  <a:pt x="100445" y="2098174"/>
                </a:lnTo>
                <a:lnTo>
                  <a:pt x="117281" y="2140582"/>
                </a:lnTo>
                <a:lnTo>
                  <a:pt x="135319" y="2182365"/>
                </a:lnTo>
                <a:lnTo>
                  <a:pt x="154537" y="2223503"/>
                </a:lnTo>
                <a:lnTo>
                  <a:pt x="174916" y="2263974"/>
                </a:lnTo>
                <a:lnTo>
                  <a:pt x="196432" y="2303756"/>
                </a:lnTo>
                <a:lnTo>
                  <a:pt x="219065" y="2342829"/>
                </a:lnTo>
                <a:lnTo>
                  <a:pt x="242794" y="2381170"/>
                </a:lnTo>
                <a:lnTo>
                  <a:pt x="267596" y="2418759"/>
                </a:lnTo>
                <a:lnTo>
                  <a:pt x="293451" y="2455573"/>
                </a:lnTo>
                <a:lnTo>
                  <a:pt x="320337" y="2491592"/>
                </a:lnTo>
                <a:lnTo>
                  <a:pt x="348232" y="2526794"/>
                </a:lnTo>
                <a:lnTo>
                  <a:pt x="377116" y="2561158"/>
                </a:lnTo>
                <a:lnTo>
                  <a:pt x="406967" y="2594662"/>
                </a:lnTo>
                <a:lnTo>
                  <a:pt x="437763" y="2627284"/>
                </a:lnTo>
                <a:lnTo>
                  <a:pt x="469483" y="2659004"/>
                </a:lnTo>
                <a:lnTo>
                  <a:pt x="502105" y="2689800"/>
                </a:lnTo>
                <a:lnTo>
                  <a:pt x="535609" y="2719651"/>
                </a:lnTo>
                <a:lnTo>
                  <a:pt x="569973" y="2748535"/>
                </a:lnTo>
                <a:lnTo>
                  <a:pt x="605175" y="2776430"/>
                </a:lnTo>
                <a:lnTo>
                  <a:pt x="641194" y="2803316"/>
                </a:lnTo>
                <a:lnTo>
                  <a:pt x="678008" y="2829171"/>
                </a:lnTo>
                <a:lnTo>
                  <a:pt x="715597" y="2853973"/>
                </a:lnTo>
                <a:lnTo>
                  <a:pt x="753938" y="2877702"/>
                </a:lnTo>
                <a:lnTo>
                  <a:pt x="793011" y="2900335"/>
                </a:lnTo>
                <a:lnTo>
                  <a:pt x="832793" y="2921851"/>
                </a:lnTo>
                <a:lnTo>
                  <a:pt x="873264" y="2942230"/>
                </a:lnTo>
                <a:lnTo>
                  <a:pt x="914402" y="2961448"/>
                </a:lnTo>
                <a:lnTo>
                  <a:pt x="956185" y="2979486"/>
                </a:lnTo>
                <a:lnTo>
                  <a:pt x="998593" y="2996322"/>
                </a:lnTo>
                <a:lnTo>
                  <a:pt x="1041604" y="3011933"/>
                </a:lnTo>
                <a:lnTo>
                  <a:pt x="1085196" y="3026300"/>
                </a:lnTo>
                <a:lnTo>
                  <a:pt x="1129348" y="3039399"/>
                </a:lnTo>
                <a:lnTo>
                  <a:pt x="1174039" y="3051211"/>
                </a:lnTo>
                <a:lnTo>
                  <a:pt x="1219247" y="3061714"/>
                </a:lnTo>
                <a:lnTo>
                  <a:pt x="1264950" y="3070885"/>
                </a:lnTo>
                <a:lnTo>
                  <a:pt x="1311128" y="3078704"/>
                </a:lnTo>
                <a:lnTo>
                  <a:pt x="1357759" y="3085150"/>
                </a:lnTo>
                <a:lnTo>
                  <a:pt x="1404821" y="3090201"/>
                </a:lnTo>
                <a:lnTo>
                  <a:pt x="1452294" y="3093835"/>
                </a:lnTo>
                <a:lnTo>
                  <a:pt x="1500155" y="3096031"/>
                </a:lnTo>
                <a:lnTo>
                  <a:pt x="1548384" y="3096768"/>
                </a:lnTo>
                <a:lnTo>
                  <a:pt x="1596612" y="3096031"/>
                </a:lnTo>
                <a:lnTo>
                  <a:pt x="1644473" y="3093835"/>
                </a:lnTo>
                <a:lnTo>
                  <a:pt x="1691946" y="3090201"/>
                </a:lnTo>
                <a:lnTo>
                  <a:pt x="1739008" y="3085150"/>
                </a:lnTo>
                <a:lnTo>
                  <a:pt x="1785639" y="3078704"/>
                </a:lnTo>
                <a:lnTo>
                  <a:pt x="1831817" y="3070885"/>
                </a:lnTo>
                <a:lnTo>
                  <a:pt x="1877520" y="3061714"/>
                </a:lnTo>
                <a:lnTo>
                  <a:pt x="1922728" y="3051211"/>
                </a:lnTo>
                <a:lnTo>
                  <a:pt x="1967419" y="3039399"/>
                </a:lnTo>
                <a:lnTo>
                  <a:pt x="2011571" y="3026300"/>
                </a:lnTo>
                <a:lnTo>
                  <a:pt x="2055163" y="3011933"/>
                </a:lnTo>
                <a:lnTo>
                  <a:pt x="2098174" y="2996322"/>
                </a:lnTo>
                <a:lnTo>
                  <a:pt x="2140582" y="2979486"/>
                </a:lnTo>
                <a:lnTo>
                  <a:pt x="2182365" y="2961448"/>
                </a:lnTo>
                <a:lnTo>
                  <a:pt x="2223503" y="2942230"/>
                </a:lnTo>
                <a:lnTo>
                  <a:pt x="2263974" y="2921851"/>
                </a:lnTo>
                <a:lnTo>
                  <a:pt x="2303756" y="2900335"/>
                </a:lnTo>
                <a:lnTo>
                  <a:pt x="2342829" y="2877702"/>
                </a:lnTo>
                <a:lnTo>
                  <a:pt x="2381170" y="2853973"/>
                </a:lnTo>
                <a:lnTo>
                  <a:pt x="2418759" y="2829171"/>
                </a:lnTo>
                <a:lnTo>
                  <a:pt x="2455573" y="2803316"/>
                </a:lnTo>
                <a:lnTo>
                  <a:pt x="2491592" y="2776430"/>
                </a:lnTo>
                <a:lnTo>
                  <a:pt x="2526794" y="2748535"/>
                </a:lnTo>
                <a:lnTo>
                  <a:pt x="2561158" y="2719651"/>
                </a:lnTo>
                <a:lnTo>
                  <a:pt x="2594662" y="2689800"/>
                </a:lnTo>
                <a:lnTo>
                  <a:pt x="2627284" y="2659004"/>
                </a:lnTo>
                <a:lnTo>
                  <a:pt x="2659004" y="2627284"/>
                </a:lnTo>
                <a:lnTo>
                  <a:pt x="2689800" y="2594662"/>
                </a:lnTo>
                <a:lnTo>
                  <a:pt x="2719651" y="2561158"/>
                </a:lnTo>
                <a:lnTo>
                  <a:pt x="2748535" y="2526794"/>
                </a:lnTo>
                <a:lnTo>
                  <a:pt x="2776430" y="2491592"/>
                </a:lnTo>
                <a:lnTo>
                  <a:pt x="2803316" y="2455573"/>
                </a:lnTo>
                <a:lnTo>
                  <a:pt x="2829171" y="2418759"/>
                </a:lnTo>
                <a:lnTo>
                  <a:pt x="2853973" y="2381170"/>
                </a:lnTo>
                <a:lnTo>
                  <a:pt x="2877702" y="2342829"/>
                </a:lnTo>
                <a:lnTo>
                  <a:pt x="2900335" y="2303756"/>
                </a:lnTo>
                <a:lnTo>
                  <a:pt x="2921851" y="2263974"/>
                </a:lnTo>
                <a:lnTo>
                  <a:pt x="2942230" y="2223503"/>
                </a:lnTo>
                <a:lnTo>
                  <a:pt x="2961448" y="2182365"/>
                </a:lnTo>
                <a:lnTo>
                  <a:pt x="2979486" y="2140582"/>
                </a:lnTo>
                <a:lnTo>
                  <a:pt x="2996322" y="2098174"/>
                </a:lnTo>
                <a:lnTo>
                  <a:pt x="3011933" y="2055163"/>
                </a:lnTo>
                <a:lnTo>
                  <a:pt x="3026300" y="2011571"/>
                </a:lnTo>
                <a:lnTo>
                  <a:pt x="3039399" y="1967419"/>
                </a:lnTo>
                <a:lnTo>
                  <a:pt x="3051211" y="1922728"/>
                </a:lnTo>
                <a:lnTo>
                  <a:pt x="3061714" y="1877520"/>
                </a:lnTo>
                <a:lnTo>
                  <a:pt x="3070885" y="1831817"/>
                </a:lnTo>
                <a:lnTo>
                  <a:pt x="3078704" y="1785639"/>
                </a:lnTo>
                <a:lnTo>
                  <a:pt x="3085150" y="1739008"/>
                </a:lnTo>
                <a:lnTo>
                  <a:pt x="3090201" y="1691946"/>
                </a:lnTo>
                <a:lnTo>
                  <a:pt x="3093835" y="1644473"/>
                </a:lnTo>
                <a:lnTo>
                  <a:pt x="3096031" y="1596612"/>
                </a:lnTo>
                <a:lnTo>
                  <a:pt x="3096768" y="1548384"/>
                </a:lnTo>
                <a:lnTo>
                  <a:pt x="3096031" y="1500155"/>
                </a:lnTo>
                <a:lnTo>
                  <a:pt x="3093835" y="1452294"/>
                </a:lnTo>
                <a:lnTo>
                  <a:pt x="3090201" y="1404821"/>
                </a:lnTo>
                <a:lnTo>
                  <a:pt x="3085150" y="1357759"/>
                </a:lnTo>
                <a:lnTo>
                  <a:pt x="3078704" y="1311128"/>
                </a:lnTo>
                <a:lnTo>
                  <a:pt x="3070885" y="1264950"/>
                </a:lnTo>
                <a:lnTo>
                  <a:pt x="3061714" y="1219247"/>
                </a:lnTo>
                <a:lnTo>
                  <a:pt x="3051211" y="1174039"/>
                </a:lnTo>
                <a:lnTo>
                  <a:pt x="3039399" y="1129348"/>
                </a:lnTo>
                <a:lnTo>
                  <a:pt x="3026300" y="1085196"/>
                </a:lnTo>
                <a:lnTo>
                  <a:pt x="3011933" y="1041604"/>
                </a:lnTo>
                <a:lnTo>
                  <a:pt x="2996322" y="998593"/>
                </a:lnTo>
                <a:lnTo>
                  <a:pt x="2979486" y="956185"/>
                </a:lnTo>
                <a:lnTo>
                  <a:pt x="2961448" y="914402"/>
                </a:lnTo>
                <a:lnTo>
                  <a:pt x="2942230" y="873264"/>
                </a:lnTo>
                <a:lnTo>
                  <a:pt x="2921851" y="832793"/>
                </a:lnTo>
                <a:lnTo>
                  <a:pt x="2900335" y="793011"/>
                </a:lnTo>
                <a:lnTo>
                  <a:pt x="2877702" y="753938"/>
                </a:lnTo>
                <a:lnTo>
                  <a:pt x="2853973" y="715597"/>
                </a:lnTo>
                <a:lnTo>
                  <a:pt x="2829171" y="678008"/>
                </a:lnTo>
                <a:lnTo>
                  <a:pt x="2803316" y="641194"/>
                </a:lnTo>
                <a:lnTo>
                  <a:pt x="2776430" y="605175"/>
                </a:lnTo>
                <a:lnTo>
                  <a:pt x="2748535" y="569973"/>
                </a:lnTo>
                <a:lnTo>
                  <a:pt x="2719651" y="535609"/>
                </a:lnTo>
                <a:lnTo>
                  <a:pt x="2689800" y="502105"/>
                </a:lnTo>
                <a:lnTo>
                  <a:pt x="2659004" y="469483"/>
                </a:lnTo>
                <a:lnTo>
                  <a:pt x="2627284" y="437763"/>
                </a:lnTo>
                <a:lnTo>
                  <a:pt x="2594662" y="406967"/>
                </a:lnTo>
                <a:lnTo>
                  <a:pt x="2561158" y="377116"/>
                </a:lnTo>
                <a:lnTo>
                  <a:pt x="2526794" y="348232"/>
                </a:lnTo>
                <a:lnTo>
                  <a:pt x="2491592" y="320337"/>
                </a:lnTo>
                <a:lnTo>
                  <a:pt x="2455573" y="293451"/>
                </a:lnTo>
                <a:lnTo>
                  <a:pt x="2418759" y="267596"/>
                </a:lnTo>
                <a:lnTo>
                  <a:pt x="2381170" y="242794"/>
                </a:lnTo>
                <a:lnTo>
                  <a:pt x="2342829" y="219065"/>
                </a:lnTo>
                <a:lnTo>
                  <a:pt x="2303756" y="196432"/>
                </a:lnTo>
                <a:lnTo>
                  <a:pt x="2263974" y="174916"/>
                </a:lnTo>
                <a:lnTo>
                  <a:pt x="2223503" y="154537"/>
                </a:lnTo>
                <a:lnTo>
                  <a:pt x="2182365" y="135319"/>
                </a:lnTo>
                <a:lnTo>
                  <a:pt x="2140582" y="117281"/>
                </a:lnTo>
                <a:lnTo>
                  <a:pt x="2098174" y="100445"/>
                </a:lnTo>
                <a:lnTo>
                  <a:pt x="2055163" y="84834"/>
                </a:lnTo>
                <a:lnTo>
                  <a:pt x="2011571" y="70467"/>
                </a:lnTo>
                <a:lnTo>
                  <a:pt x="1967419" y="57368"/>
                </a:lnTo>
                <a:lnTo>
                  <a:pt x="1922728" y="45556"/>
                </a:lnTo>
                <a:lnTo>
                  <a:pt x="1877520" y="35053"/>
                </a:lnTo>
                <a:lnTo>
                  <a:pt x="1831817" y="25882"/>
                </a:lnTo>
                <a:lnTo>
                  <a:pt x="1785639" y="18063"/>
                </a:lnTo>
                <a:lnTo>
                  <a:pt x="1739008" y="11617"/>
                </a:lnTo>
                <a:lnTo>
                  <a:pt x="1691946" y="6566"/>
                </a:lnTo>
                <a:lnTo>
                  <a:pt x="1644473" y="2932"/>
                </a:lnTo>
                <a:lnTo>
                  <a:pt x="1596612" y="736"/>
                </a:lnTo>
                <a:lnTo>
                  <a:pt x="1548384"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 name="object 8">
            <a:extLst>
              <a:ext uri="{FF2B5EF4-FFF2-40B4-BE49-F238E27FC236}">
                <a16:creationId xmlns:a16="http://schemas.microsoft.com/office/drawing/2014/main" id="{819A1842-6603-4F67-90CB-11D169D2682E}"/>
              </a:ext>
            </a:extLst>
          </p:cNvPr>
          <p:cNvSpPr/>
          <p:nvPr/>
        </p:nvSpPr>
        <p:spPr>
          <a:xfrm>
            <a:off x="5449824" y="2494790"/>
            <a:ext cx="1152525" cy="1152525"/>
          </a:xfrm>
          <a:custGeom>
            <a:avLst/>
            <a:gdLst/>
            <a:ahLst/>
            <a:cxnLst/>
            <a:rect l="l" t="t" r="r" b="b"/>
            <a:pathLst>
              <a:path w="1152525" h="1152525">
                <a:moveTo>
                  <a:pt x="707771" y="0"/>
                </a:moveTo>
                <a:lnTo>
                  <a:pt x="707771" y="288836"/>
                </a:lnTo>
                <a:lnTo>
                  <a:pt x="0" y="288836"/>
                </a:lnTo>
                <a:lnTo>
                  <a:pt x="0" y="863307"/>
                </a:lnTo>
                <a:lnTo>
                  <a:pt x="707771" y="863307"/>
                </a:lnTo>
                <a:lnTo>
                  <a:pt x="707771" y="1152144"/>
                </a:lnTo>
                <a:lnTo>
                  <a:pt x="1152144" y="576072"/>
                </a:lnTo>
                <a:lnTo>
                  <a:pt x="707771" y="0"/>
                </a:lnTo>
                <a:close/>
              </a:path>
            </a:pathLst>
          </a:custGeom>
          <a:solidFill>
            <a:srgbClr val="1F487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 name="object 9">
            <a:extLst>
              <a:ext uri="{FF2B5EF4-FFF2-40B4-BE49-F238E27FC236}">
                <a16:creationId xmlns:a16="http://schemas.microsoft.com/office/drawing/2014/main" id="{5A93B898-EFE9-4CAE-901E-071F85633F01}"/>
              </a:ext>
            </a:extLst>
          </p:cNvPr>
          <p:cNvSpPr/>
          <p:nvPr/>
        </p:nvSpPr>
        <p:spPr>
          <a:xfrm>
            <a:off x="2237232" y="1815085"/>
            <a:ext cx="2780499" cy="2191511"/>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10">
            <a:extLst>
              <a:ext uri="{FF2B5EF4-FFF2-40B4-BE49-F238E27FC236}">
                <a16:creationId xmlns:a16="http://schemas.microsoft.com/office/drawing/2014/main" id="{FB8D8744-7BA6-47CC-94F4-DF099A62E72C}"/>
              </a:ext>
            </a:extLst>
          </p:cNvPr>
          <p:cNvSpPr/>
          <p:nvPr/>
        </p:nvSpPr>
        <p:spPr>
          <a:xfrm>
            <a:off x="7380733" y="1815085"/>
            <a:ext cx="2375787" cy="2191511"/>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 name="object 3">
            <a:extLst>
              <a:ext uri="{FF2B5EF4-FFF2-40B4-BE49-F238E27FC236}">
                <a16:creationId xmlns:a16="http://schemas.microsoft.com/office/drawing/2014/main" id="{29DAAD21-8B99-4642-9A21-A1551FA6C961}"/>
              </a:ext>
            </a:extLst>
          </p:cNvPr>
          <p:cNvSpPr txBox="1"/>
          <p:nvPr/>
        </p:nvSpPr>
        <p:spPr>
          <a:xfrm>
            <a:off x="2645155" y="4949557"/>
            <a:ext cx="7111365" cy="751488"/>
          </a:xfrm>
          <a:prstGeom prst="rect">
            <a:avLst/>
          </a:prstGeom>
        </p:spPr>
        <p:txBody>
          <a:bodyPr vert="horz" wrap="square" lIns="0" tIns="12700" rIns="0" bIns="0" rtlCol="0">
            <a:spAutoFit/>
          </a:bodyPr>
          <a:lstStyle/>
          <a:p>
            <a:pPr marL="12700">
              <a:spcBef>
                <a:spcPts val="100"/>
              </a:spcBef>
            </a:pPr>
            <a:r>
              <a:rPr lang="en-US" sz="2400" b="1" spc="-5" dirty="0" err="1">
                <a:solidFill>
                  <a:prstClr val="black"/>
                </a:solidFill>
                <a:latin typeface="Arial"/>
                <a:cs typeface="Arial"/>
              </a:rPr>
              <a:t>Giảm</a:t>
            </a:r>
            <a:r>
              <a:rPr lang="en-US" sz="2400" b="1" spc="-5" dirty="0">
                <a:solidFill>
                  <a:prstClr val="black"/>
                </a:solidFill>
                <a:latin typeface="Arial"/>
                <a:cs typeface="Arial"/>
              </a:rPr>
              <a:t> </a:t>
            </a:r>
            <a:r>
              <a:rPr lang="en-US" sz="2400" b="1" spc="-5" dirty="0" err="1">
                <a:solidFill>
                  <a:prstClr val="black"/>
                </a:solidFill>
                <a:latin typeface="Arial"/>
                <a:cs typeface="Arial"/>
              </a:rPr>
              <a:t>giới</a:t>
            </a:r>
            <a:r>
              <a:rPr lang="en-US" sz="2400" b="1" spc="-5" dirty="0">
                <a:solidFill>
                  <a:prstClr val="black"/>
                </a:solidFill>
                <a:latin typeface="Arial"/>
                <a:cs typeface="Arial"/>
              </a:rPr>
              <a:t> </a:t>
            </a:r>
            <a:r>
              <a:rPr lang="en-US" sz="2400" b="1" spc="-5" dirty="0" err="1">
                <a:solidFill>
                  <a:prstClr val="black"/>
                </a:solidFill>
                <a:latin typeface="Arial"/>
                <a:cs typeface="Arial"/>
              </a:rPr>
              <a:t>hạn</a:t>
            </a:r>
            <a:r>
              <a:rPr lang="en-US" sz="2400" b="1" spc="-5" dirty="0">
                <a:solidFill>
                  <a:prstClr val="black"/>
                </a:solidFill>
                <a:latin typeface="Arial"/>
                <a:cs typeface="Arial"/>
              </a:rPr>
              <a:t> </a:t>
            </a:r>
            <a:r>
              <a:rPr lang="en-US" sz="2400" b="1" spc="-5" dirty="0" err="1">
                <a:solidFill>
                  <a:prstClr val="black"/>
                </a:solidFill>
                <a:latin typeface="Arial"/>
                <a:cs typeface="Arial"/>
              </a:rPr>
              <a:t>luồng</a:t>
            </a:r>
            <a:r>
              <a:rPr lang="en-US" sz="2400" b="1" spc="-5" dirty="0">
                <a:solidFill>
                  <a:prstClr val="black"/>
                </a:solidFill>
                <a:latin typeface="Arial"/>
                <a:cs typeface="Arial"/>
              </a:rPr>
              <a:t> </a:t>
            </a:r>
            <a:r>
              <a:rPr lang="en-US" sz="2400" b="1" spc="-5" dirty="0" err="1">
                <a:solidFill>
                  <a:prstClr val="black"/>
                </a:solidFill>
                <a:latin typeface="Arial"/>
                <a:cs typeface="Arial"/>
              </a:rPr>
              <a:t>khí</a:t>
            </a:r>
            <a:r>
              <a:rPr lang="en-US" sz="2400" b="1" spc="-5" dirty="0">
                <a:solidFill>
                  <a:prstClr val="black"/>
                </a:solidFill>
                <a:latin typeface="Arial"/>
                <a:cs typeface="Arial"/>
              </a:rPr>
              <a:t>, </a:t>
            </a:r>
            <a:r>
              <a:rPr lang="en-US" sz="2400" b="1" spc="-5" dirty="0" err="1">
                <a:solidFill>
                  <a:prstClr val="black"/>
                </a:solidFill>
                <a:latin typeface="Arial"/>
                <a:cs typeface="Arial"/>
              </a:rPr>
              <a:t>đóng</a:t>
            </a:r>
            <a:r>
              <a:rPr lang="en-US" sz="2400" b="1" spc="-5" dirty="0">
                <a:solidFill>
                  <a:prstClr val="black"/>
                </a:solidFill>
                <a:latin typeface="Arial"/>
                <a:cs typeface="Arial"/>
              </a:rPr>
              <a:t> </a:t>
            </a:r>
            <a:r>
              <a:rPr lang="en-US" sz="2400" b="1" spc="-5" dirty="0" err="1">
                <a:solidFill>
                  <a:prstClr val="black"/>
                </a:solidFill>
                <a:latin typeface="Arial"/>
                <a:cs typeface="Arial"/>
              </a:rPr>
              <a:t>vai</a:t>
            </a:r>
            <a:r>
              <a:rPr lang="en-US" sz="2400" b="1" spc="-5" dirty="0">
                <a:solidFill>
                  <a:prstClr val="black"/>
                </a:solidFill>
                <a:latin typeface="Arial"/>
                <a:cs typeface="Arial"/>
              </a:rPr>
              <a:t> </a:t>
            </a:r>
            <a:r>
              <a:rPr lang="en-US" sz="2400" b="1" spc="-5" dirty="0" err="1">
                <a:solidFill>
                  <a:prstClr val="black"/>
                </a:solidFill>
                <a:latin typeface="Arial"/>
                <a:cs typeface="Arial"/>
              </a:rPr>
              <a:t>trò</a:t>
            </a:r>
            <a:r>
              <a:rPr lang="en-US" sz="2400" b="1" spc="-5" dirty="0">
                <a:solidFill>
                  <a:prstClr val="black"/>
                </a:solidFill>
                <a:latin typeface="Arial"/>
                <a:cs typeface="Arial"/>
              </a:rPr>
              <a:t> </a:t>
            </a:r>
            <a:r>
              <a:rPr lang="en-US" sz="2400" b="1" spc="-5" dirty="0" err="1">
                <a:solidFill>
                  <a:prstClr val="black"/>
                </a:solidFill>
                <a:latin typeface="Arial"/>
                <a:cs typeface="Arial"/>
              </a:rPr>
              <a:t>quan</a:t>
            </a:r>
            <a:r>
              <a:rPr lang="en-US" sz="2400" b="1" spc="-5" dirty="0">
                <a:solidFill>
                  <a:prstClr val="black"/>
                </a:solidFill>
                <a:latin typeface="Arial"/>
                <a:cs typeface="Arial"/>
              </a:rPr>
              <a:t> </a:t>
            </a:r>
            <a:r>
              <a:rPr lang="en-US" sz="2400" b="1" spc="-5" dirty="0" err="1">
                <a:solidFill>
                  <a:prstClr val="black"/>
                </a:solidFill>
                <a:latin typeface="Arial"/>
                <a:cs typeface="Arial"/>
              </a:rPr>
              <a:t>trọng</a:t>
            </a:r>
            <a:r>
              <a:rPr lang="en-US" sz="2400" b="1" spc="-5" dirty="0">
                <a:solidFill>
                  <a:prstClr val="black"/>
                </a:solidFill>
                <a:latin typeface="Arial"/>
                <a:cs typeface="Arial"/>
              </a:rPr>
              <a:t> </a:t>
            </a:r>
            <a:r>
              <a:rPr lang="en-US" sz="2400" b="1" spc="-5" dirty="0" err="1">
                <a:solidFill>
                  <a:prstClr val="black"/>
                </a:solidFill>
                <a:latin typeface="Arial"/>
                <a:cs typeface="Arial"/>
              </a:rPr>
              <a:t>trong</a:t>
            </a:r>
            <a:r>
              <a:rPr lang="en-US" sz="2400" b="1" spc="-5" dirty="0">
                <a:solidFill>
                  <a:prstClr val="black"/>
                </a:solidFill>
                <a:latin typeface="Arial"/>
                <a:cs typeface="Arial"/>
              </a:rPr>
              <a:t> </a:t>
            </a:r>
            <a:r>
              <a:rPr lang="en-US" sz="2400" b="1" spc="-5" dirty="0" err="1">
                <a:solidFill>
                  <a:prstClr val="black"/>
                </a:solidFill>
                <a:latin typeface="Arial"/>
                <a:cs typeface="Arial"/>
              </a:rPr>
              <a:t>điều</a:t>
            </a:r>
            <a:r>
              <a:rPr lang="en-US" sz="2400" b="1" spc="-5" dirty="0">
                <a:solidFill>
                  <a:prstClr val="black"/>
                </a:solidFill>
                <a:latin typeface="Arial"/>
                <a:cs typeface="Arial"/>
              </a:rPr>
              <a:t> </a:t>
            </a:r>
            <a:r>
              <a:rPr lang="en-US" sz="2400" b="1" spc="-5" dirty="0" err="1">
                <a:solidFill>
                  <a:prstClr val="black"/>
                </a:solidFill>
                <a:latin typeface="Arial"/>
                <a:cs typeface="Arial"/>
              </a:rPr>
              <a:t>trị</a:t>
            </a:r>
            <a:r>
              <a:rPr lang="en-US" sz="2400" b="1" spc="-5" dirty="0">
                <a:solidFill>
                  <a:prstClr val="black"/>
                </a:solidFill>
                <a:latin typeface="Arial"/>
                <a:cs typeface="Arial"/>
              </a:rPr>
              <a:t> </a:t>
            </a:r>
            <a:r>
              <a:rPr lang="en-US" sz="2400" b="1" spc="-5" dirty="0" err="1">
                <a:solidFill>
                  <a:prstClr val="black"/>
                </a:solidFill>
                <a:latin typeface="Arial"/>
                <a:cs typeface="Arial"/>
              </a:rPr>
              <a:t>duy</a:t>
            </a:r>
            <a:r>
              <a:rPr lang="en-US" sz="2400" b="1" spc="-5" dirty="0">
                <a:solidFill>
                  <a:prstClr val="black"/>
                </a:solidFill>
                <a:latin typeface="Arial"/>
                <a:cs typeface="Arial"/>
              </a:rPr>
              <a:t> </a:t>
            </a:r>
            <a:r>
              <a:rPr lang="en-US" sz="2400" b="1" spc="-5" dirty="0" err="1">
                <a:solidFill>
                  <a:prstClr val="black"/>
                </a:solidFill>
                <a:latin typeface="Arial"/>
                <a:cs typeface="Arial"/>
              </a:rPr>
              <a:t>trì</a:t>
            </a:r>
            <a:r>
              <a:rPr lang="en-US" sz="2400" b="1" spc="-5" dirty="0">
                <a:solidFill>
                  <a:prstClr val="black"/>
                </a:solidFill>
                <a:latin typeface="Arial"/>
                <a:cs typeface="Arial"/>
              </a:rPr>
              <a:t> </a:t>
            </a:r>
            <a:r>
              <a:rPr lang="en-US" sz="2400" b="1" spc="-5" dirty="0" err="1">
                <a:solidFill>
                  <a:prstClr val="black"/>
                </a:solidFill>
                <a:latin typeface="Arial"/>
                <a:cs typeface="Arial"/>
              </a:rPr>
              <a:t>lẫn</a:t>
            </a:r>
            <a:r>
              <a:rPr lang="en-US" sz="2400" b="1" spc="-5" dirty="0">
                <a:solidFill>
                  <a:prstClr val="black"/>
                </a:solidFill>
                <a:latin typeface="Arial"/>
                <a:cs typeface="Arial"/>
              </a:rPr>
              <a:t> </a:t>
            </a:r>
            <a:r>
              <a:rPr lang="en-US" sz="2400" b="1" spc="-5" dirty="0" err="1">
                <a:solidFill>
                  <a:prstClr val="black"/>
                </a:solidFill>
                <a:latin typeface="Arial"/>
                <a:cs typeface="Arial"/>
              </a:rPr>
              <a:t>đợt</a:t>
            </a:r>
            <a:r>
              <a:rPr lang="en-US" sz="2400" b="1" spc="-5" dirty="0">
                <a:solidFill>
                  <a:prstClr val="black"/>
                </a:solidFill>
                <a:latin typeface="Arial"/>
                <a:cs typeface="Arial"/>
              </a:rPr>
              <a:t> </a:t>
            </a:r>
            <a:r>
              <a:rPr lang="en-US" sz="2400" b="1" spc="-5" dirty="0" err="1">
                <a:solidFill>
                  <a:prstClr val="black"/>
                </a:solidFill>
                <a:latin typeface="Arial"/>
                <a:cs typeface="Arial"/>
              </a:rPr>
              <a:t>cấp</a:t>
            </a:r>
            <a:endParaRPr sz="2400" dirty="0">
              <a:solidFill>
                <a:prstClr val="black"/>
              </a:solidFill>
              <a:latin typeface="Arial"/>
              <a:cs typeface="Arial"/>
            </a:endParaRPr>
          </a:p>
        </p:txBody>
      </p:sp>
      <p:sp>
        <p:nvSpPr>
          <p:cNvPr id="13" name="TextBox 12">
            <a:extLst>
              <a:ext uri="{FF2B5EF4-FFF2-40B4-BE49-F238E27FC236}">
                <a16:creationId xmlns:a16="http://schemas.microsoft.com/office/drawing/2014/main" id="{069156BB-26A2-4D35-9D6C-DC004F7038B3}"/>
              </a:ext>
            </a:extLst>
          </p:cNvPr>
          <p:cNvSpPr txBox="1"/>
          <p:nvPr/>
        </p:nvSpPr>
        <p:spPr>
          <a:xfrm>
            <a:off x="1014412" y="408077"/>
            <a:ext cx="10163175" cy="584775"/>
          </a:xfrm>
          <a:prstGeom prst="rect">
            <a:avLst/>
          </a:prstGeom>
          <a:noFill/>
        </p:spPr>
        <p:txBody>
          <a:bodyPr wrap="square" rtlCol="0">
            <a:spAutoFit/>
          </a:bodyPr>
          <a:lstStyle/>
          <a:p>
            <a:pPr algn="ctr"/>
            <a:r>
              <a:rPr lang="en-US" sz="3200" b="1" dirty="0" err="1">
                <a:solidFill>
                  <a:srgbClr val="00B050"/>
                </a:solidFill>
                <a:latin typeface="Arial" panose="020B0604020202020204" pitchFamily="34" charset="0"/>
                <a:cs typeface="Arial" panose="020B0604020202020204" pitchFamily="34" charset="0"/>
              </a:rPr>
              <a:t>Vai</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trò</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của</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thuốc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giãn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phế</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quản</a:t>
            </a:r>
            <a:endParaRPr lang="en-US" sz="32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976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3EE2B3-0188-4966-8D73-516420BCE612}"/>
              </a:ext>
            </a:extLst>
          </p:cNvPr>
          <p:cNvSpPr txBox="1">
            <a:spLocks/>
          </p:cNvSpPr>
          <p:nvPr/>
        </p:nvSpPr>
        <p:spPr>
          <a:xfrm>
            <a:off x="838200" y="163262"/>
            <a:ext cx="10515600" cy="10883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00B050"/>
                </a:solidFill>
                <a:latin typeface="Arial" panose="020B0604020202020204" pitchFamily="34" charset="0"/>
                <a:ea typeface="+mn-ea"/>
                <a:cs typeface="Arial" panose="020B0604020202020204" pitchFamily="34" charset="0"/>
              </a:rPr>
              <a:t>Cơ</a:t>
            </a:r>
            <a:r>
              <a:rPr lang="en-US" sz="3200" b="1" dirty="0">
                <a:solidFill>
                  <a:srgbClr val="00B050"/>
                </a:solidFill>
                <a:latin typeface="Arial" panose="020B0604020202020204" pitchFamily="34" charset="0"/>
                <a:ea typeface="+mn-ea"/>
                <a:cs typeface="Arial" panose="020B0604020202020204" pitchFamily="34" charset="0"/>
              </a:rPr>
              <a:t> </a:t>
            </a:r>
            <a:r>
              <a:rPr lang="en-US" sz="3200" b="1" dirty="0" err="1">
                <a:solidFill>
                  <a:srgbClr val="00B050"/>
                </a:solidFill>
                <a:latin typeface="Arial" panose="020B0604020202020204" pitchFamily="34" charset="0"/>
                <a:ea typeface="+mn-ea"/>
                <a:cs typeface="Arial" panose="020B0604020202020204" pitchFamily="34" charset="0"/>
              </a:rPr>
              <a:t>chế</a:t>
            </a:r>
            <a:r>
              <a:rPr lang="en-US" sz="3200" b="1" dirty="0">
                <a:solidFill>
                  <a:srgbClr val="00B050"/>
                </a:solidFill>
                <a:latin typeface="Arial" panose="020B0604020202020204" pitchFamily="34" charset="0"/>
                <a:ea typeface="+mn-ea"/>
                <a:cs typeface="Arial" panose="020B0604020202020204" pitchFamily="34" charset="0"/>
              </a:rPr>
              <a:t> </a:t>
            </a:r>
            <a:r>
              <a:rPr lang="en-US" sz="3200" b="1" dirty="0" err="1">
                <a:solidFill>
                  <a:srgbClr val="00B050"/>
                </a:solidFill>
                <a:latin typeface="Arial" panose="020B0604020202020204" pitchFamily="34" charset="0"/>
                <a:ea typeface="+mn-ea"/>
                <a:cs typeface="Arial" panose="020B0604020202020204" pitchFamily="34" charset="0"/>
              </a:rPr>
              <a:t>của</a:t>
            </a:r>
            <a:r>
              <a:rPr lang="en-US" sz="3200" b="1" dirty="0">
                <a:solidFill>
                  <a:srgbClr val="00B050"/>
                </a:solidFill>
                <a:latin typeface="Arial" panose="020B0604020202020204" pitchFamily="34" charset="0"/>
                <a:ea typeface="+mn-ea"/>
                <a:cs typeface="Arial" panose="020B0604020202020204" pitchFamily="34" charset="0"/>
              </a:rPr>
              <a:t> SAMA</a:t>
            </a:r>
          </a:p>
        </p:txBody>
      </p:sp>
      <p:pic>
        <p:nvPicPr>
          <p:cNvPr id="7" name="Content Placeholder 5">
            <a:extLst>
              <a:ext uri="{FF2B5EF4-FFF2-40B4-BE49-F238E27FC236}">
                <a16:creationId xmlns:a16="http://schemas.microsoft.com/office/drawing/2014/main" id="{2D7EA18C-C6EA-4660-B9C9-634EB56FD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183" y="1991563"/>
            <a:ext cx="7391134" cy="4158988"/>
          </a:xfrm>
          <a:prstGeom prst="rect">
            <a:avLst/>
          </a:prstGeom>
        </p:spPr>
      </p:pic>
      <p:sp>
        <p:nvSpPr>
          <p:cNvPr id="8" name="TextBox 7">
            <a:extLst>
              <a:ext uri="{FF2B5EF4-FFF2-40B4-BE49-F238E27FC236}">
                <a16:creationId xmlns:a16="http://schemas.microsoft.com/office/drawing/2014/main" id="{134C99F3-40E2-48E9-AA86-05291652D3C4}"/>
              </a:ext>
            </a:extLst>
          </p:cNvPr>
          <p:cNvSpPr txBox="1"/>
          <p:nvPr/>
        </p:nvSpPr>
        <p:spPr>
          <a:xfrm>
            <a:off x="9001124" y="6511324"/>
            <a:ext cx="3038475" cy="230832"/>
          </a:xfrm>
          <a:prstGeom prst="rect">
            <a:avLst/>
          </a:prstGeom>
          <a:noFill/>
        </p:spPr>
        <p:txBody>
          <a:bodyPr wrap="square" rtlCol="0">
            <a:spAutoFit/>
          </a:bodyPr>
          <a:lstStyle/>
          <a:p>
            <a:pPr>
              <a:defRPr/>
            </a:pPr>
            <a:r>
              <a:rPr lang="en-US" sz="900" dirty="0">
                <a:solidFill>
                  <a:schemeClr val="bg1"/>
                </a:solidFill>
                <a:latin typeface="Arial" panose="020B0604020202020204" pitchFamily="34" charset="0"/>
                <a:cs typeface="Arial" panose="020B0604020202020204" pitchFamily="34" charset="0"/>
              </a:rPr>
              <a:t>Peter J. Barnes. Proc Am </a:t>
            </a:r>
            <a:r>
              <a:rPr lang="en-US" sz="900" dirty="0" err="1">
                <a:solidFill>
                  <a:schemeClr val="bg1"/>
                </a:solidFill>
                <a:latin typeface="Arial" panose="020B0604020202020204" pitchFamily="34" charset="0"/>
                <a:cs typeface="Arial" panose="020B0604020202020204" pitchFamily="34" charset="0"/>
              </a:rPr>
              <a:t>Thorac</a:t>
            </a:r>
            <a:r>
              <a:rPr lang="en-US" sz="900" dirty="0">
                <a:solidFill>
                  <a:schemeClr val="bg1"/>
                </a:solidFill>
                <a:latin typeface="Arial" panose="020B0604020202020204" pitchFamily="34" charset="0"/>
                <a:cs typeface="Arial" panose="020B0604020202020204" pitchFamily="34" charset="0"/>
              </a:rPr>
              <a:t> Soc 2004;1:345–351</a:t>
            </a:r>
          </a:p>
        </p:txBody>
      </p:sp>
      <p:sp>
        <p:nvSpPr>
          <p:cNvPr id="9" name="TextBox 8">
            <a:extLst>
              <a:ext uri="{FF2B5EF4-FFF2-40B4-BE49-F238E27FC236}">
                <a16:creationId xmlns:a16="http://schemas.microsoft.com/office/drawing/2014/main" id="{D83CECB8-B684-445C-9916-2EC9D6AA4FCF}"/>
              </a:ext>
            </a:extLst>
          </p:cNvPr>
          <p:cNvSpPr txBox="1"/>
          <p:nvPr/>
        </p:nvSpPr>
        <p:spPr>
          <a:xfrm>
            <a:off x="1909762" y="1175963"/>
            <a:ext cx="8610600" cy="707886"/>
          </a:xfrm>
          <a:prstGeom prst="rect">
            <a:avLst/>
          </a:prstGeom>
          <a:noFill/>
        </p:spPr>
        <p:txBody>
          <a:bodyPr wrap="square" rtlCol="0">
            <a:spAutoFit/>
          </a:bodyPr>
          <a:lstStyle/>
          <a:p>
            <a:r>
              <a:rPr lang="en-US" sz="2000" dirty="0" err="1">
                <a:solidFill>
                  <a:prstClr val="black"/>
                </a:solidFill>
                <a:latin typeface="Arial" panose="020B0604020202020204" pitchFamily="34" charset="0"/>
                <a:cs typeface="Arial" panose="020B0604020202020204" pitchFamily="34" charset="0"/>
              </a:rPr>
              <a:t>Các</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thuốc</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ức</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chế</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thụ</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thể</a:t>
            </a:r>
            <a:r>
              <a:rPr lang="en-US" sz="2000" dirty="0">
                <a:solidFill>
                  <a:prstClr val="black"/>
                </a:solidFill>
                <a:latin typeface="Arial" panose="020B0604020202020204" pitchFamily="34" charset="0"/>
                <a:cs typeface="Arial" panose="020B0604020202020204" pitchFamily="34" charset="0"/>
              </a:rPr>
              <a:t> muscarinic </a:t>
            </a:r>
            <a:r>
              <a:rPr lang="en-US" sz="2000" dirty="0" err="1">
                <a:solidFill>
                  <a:prstClr val="black"/>
                </a:solidFill>
                <a:latin typeface="Arial" panose="020B0604020202020204" pitchFamily="34" charset="0"/>
                <a:cs typeface="Arial" panose="020B0604020202020204" pitchFamily="34" charset="0"/>
              </a:rPr>
              <a:t>gắn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vào</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thụ</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thể</a:t>
            </a:r>
            <a:r>
              <a:rPr lang="en-US" sz="2000" dirty="0">
                <a:solidFill>
                  <a:prstClr val="black"/>
                </a:solidFill>
                <a:latin typeface="Arial" panose="020B0604020202020204" pitchFamily="34" charset="0"/>
                <a:cs typeface="Arial" panose="020B0604020202020204" pitchFamily="34" charset="0"/>
              </a:rPr>
              <a:t> M3 ở </a:t>
            </a:r>
            <a:r>
              <a:rPr lang="en-US" sz="2000" dirty="0" err="1">
                <a:solidFill>
                  <a:prstClr val="black"/>
                </a:solidFill>
                <a:latin typeface="Arial" panose="020B0604020202020204" pitchFamily="34" charset="0"/>
                <a:cs typeface="Arial" panose="020B0604020202020204" pitchFamily="34" charset="0"/>
              </a:rPr>
              <a:t>phế</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quản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ngăn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tác</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dụng</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của</a:t>
            </a:r>
            <a:r>
              <a:rPr lang="en-US" sz="2000" dirty="0">
                <a:solidFill>
                  <a:prstClr val="black"/>
                </a:solidFill>
                <a:latin typeface="Arial" panose="020B0604020202020204" pitchFamily="34" charset="0"/>
                <a:cs typeface="Arial" panose="020B0604020202020204" pitchFamily="34" charset="0"/>
              </a:rPr>
              <a:t> Acetylcholine </a:t>
            </a:r>
            <a:r>
              <a:rPr lang="en-US" sz="2000" dirty="0" err="1">
                <a:solidFill>
                  <a:prstClr val="black"/>
                </a:solidFill>
                <a:latin typeface="Arial" panose="020B0604020202020204" pitchFamily="34" charset="0"/>
                <a:cs typeface="Arial" panose="020B0604020202020204" pitchFamily="34" charset="0"/>
              </a:rPr>
              <a:t>trên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thụ</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thể</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này</a:t>
            </a:r>
            <a:r>
              <a:rPr lang="en-US" sz="2000" dirty="0">
                <a:solidFill>
                  <a:prstClr val="black"/>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000" dirty="0" err="1">
                <a:solidFill>
                  <a:prstClr val="black"/>
                </a:solidFill>
                <a:latin typeface="Arial" panose="020B0604020202020204" pitchFamily="34" charset="0"/>
                <a:cs typeface="Arial" panose="020B0604020202020204" pitchFamily="34" charset="0"/>
                <a:sym typeface="Wingdings" panose="05000000000000000000" pitchFamily="2" charset="2"/>
              </a:rPr>
              <a:t>giãn</a:t>
            </a:r>
            <a:r>
              <a:rPr lang="en-US" sz="20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000" dirty="0" err="1">
                <a:solidFill>
                  <a:prstClr val="black"/>
                </a:solidFill>
                <a:latin typeface="Arial" panose="020B0604020202020204" pitchFamily="34" charset="0"/>
                <a:cs typeface="Arial" panose="020B0604020202020204" pitchFamily="34" charset="0"/>
                <a:sym typeface="Wingdings" panose="05000000000000000000" pitchFamily="2" charset="2"/>
              </a:rPr>
              <a:t>cơ</a:t>
            </a:r>
            <a:r>
              <a:rPr lang="en-US" sz="20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000" dirty="0" err="1">
                <a:solidFill>
                  <a:prstClr val="black"/>
                </a:solidFill>
                <a:latin typeface="Arial" panose="020B0604020202020204" pitchFamily="34" charset="0"/>
                <a:cs typeface="Arial" panose="020B0604020202020204" pitchFamily="34" charset="0"/>
                <a:sym typeface="Wingdings" panose="05000000000000000000" pitchFamily="2" charset="2"/>
              </a:rPr>
              <a:t>trơn</a:t>
            </a:r>
            <a:r>
              <a:rPr lang="en-US" sz="20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000" dirty="0" err="1">
                <a:solidFill>
                  <a:prstClr val="black"/>
                </a:solidFill>
                <a:latin typeface="Arial" panose="020B0604020202020204" pitchFamily="34" charset="0"/>
                <a:cs typeface="Arial" panose="020B0604020202020204" pitchFamily="34" charset="0"/>
                <a:sym typeface="Wingdings" panose="05000000000000000000" pitchFamily="2" charset="2"/>
              </a:rPr>
              <a:t>phế</a:t>
            </a:r>
            <a:r>
              <a:rPr lang="en-US" sz="20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000" dirty="0" err="1">
                <a:solidFill>
                  <a:prstClr val="black"/>
                </a:solidFill>
                <a:latin typeface="Arial" panose="020B0604020202020204" pitchFamily="34" charset="0"/>
                <a:cs typeface="Arial" panose="020B0604020202020204" pitchFamily="34" charset="0"/>
                <a:sym typeface="Wingdings" panose="05000000000000000000" pitchFamily="2" charset="2"/>
              </a:rPr>
              <a:t>quản</a:t>
            </a: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911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7F53AE-04A4-42D7-B2F2-B0322F832634}"/>
              </a:ext>
            </a:extLst>
          </p:cNvPr>
          <p:cNvSpPr txBox="1">
            <a:spLocks/>
          </p:cNvSpPr>
          <p:nvPr/>
        </p:nvSpPr>
        <p:spPr>
          <a:xfrm>
            <a:off x="762000" y="65049"/>
            <a:ext cx="10515600" cy="10883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00B050"/>
                </a:solidFill>
                <a:latin typeface="Arial" panose="020B0604020202020204" pitchFamily="34" charset="0"/>
                <a:ea typeface="+mn-ea"/>
                <a:cs typeface="Arial" panose="020B0604020202020204" pitchFamily="34" charset="0"/>
              </a:rPr>
              <a:t>Cơ</a:t>
            </a:r>
            <a:r>
              <a:rPr lang="en-US" sz="3200" b="1" dirty="0">
                <a:solidFill>
                  <a:srgbClr val="00B050"/>
                </a:solidFill>
                <a:latin typeface="Arial" panose="020B0604020202020204" pitchFamily="34" charset="0"/>
                <a:ea typeface="+mn-ea"/>
                <a:cs typeface="Arial" panose="020B0604020202020204" pitchFamily="34" charset="0"/>
              </a:rPr>
              <a:t> </a:t>
            </a:r>
            <a:r>
              <a:rPr lang="en-US" sz="3200" b="1" dirty="0" err="1">
                <a:solidFill>
                  <a:srgbClr val="00B050"/>
                </a:solidFill>
                <a:latin typeface="Arial" panose="020B0604020202020204" pitchFamily="34" charset="0"/>
                <a:ea typeface="+mn-ea"/>
                <a:cs typeface="Arial" panose="020B0604020202020204" pitchFamily="34" charset="0"/>
              </a:rPr>
              <a:t>chế</a:t>
            </a:r>
            <a:r>
              <a:rPr lang="en-US" sz="3200" b="1" dirty="0">
                <a:solidFill>
                  <a:srgbClr val="00B050"/>
                </a:solidFill>
                <a:latin typeface="Arial" panose="020B0604020202020204" pitchFamily="34" charset="0"/>
                <a:ea typeface="+mn-ea"/>
                <a:cs typeface="Arial" panose="020B0604020202020204" pitchFamily="34" charset="0"/>
              </a:rPr>
              <a:t> </a:t>
            </a:r>
            <a:r>
              <a:rPr lang="en-US" sz="3200" b="1" dirty="0" err="1">
                <a:solidFill>
                  <a:srgbClr val="00B050"/>
                </a:solidFill>
                <a:latin typeface="Arial" panose="020B0604020202020204" pitchFamily="34" charset="0"/>
                <a:ea typeface="+mn-ea"/>
                <a:cs typeface="Arial" panose="020B0604020202020204" pitchFamily="34" charset="0"/>
              </a:rPr>
              <a:t>của</a:t>
            </a:r>
            <a:r>
              <a:rPr lang="en-US" sz="3200" b="1" dirty="0">
                <a:solidFill>
                  <a:srgbClr val="00B050"/>
                </a:solidFill>
                <a:latin typeface="Arial" panose="020B0604020202020204" pitchFamily="34" charset="0"/>
                <a:ea typeface="+mn-ea"/>
                <a:cs typeface="Arial" panose="020B0604020202020204" pitchFamily="34" charset="0"/>
              </a:rPr>
              <a:t> SABA</a:t>
            </a:r>
          </a:p>
        </p:txBody>
      </p:sp>
      <p:pic>
        <p:nvPicPr>
          <p:cNvPr id="6" name="Picture 4" descr="008009">
            <a:extLst>
              <a:ext uri="{FF2B5EF4-FFF2-40B4-BE49-F238E27FC236}">
                <a16:creationId xmlns:a16="http://schemas.microsoft.com/office/drawing/2014/main" id="{B037E4C4-4BDE-4B03-A35E-6A38929972A7}"/>
              </a:ext>
            </a:extLst>
          </p:cNvPr>
          <p:cNvPicPr preferRelativeResize="0">
            <a:picLocks noChangeArrowheads="1"/>
          </p:cNvPicPr>
          <p:nvPr/>
        </p:nvPicPr>
        <p:blipFill>
          <a:blip r:embed="rId3" cstate="print"/>
          <a:srcRect/>
          <a:stretch>
            <a:fillRect/>
          </a:stretch>
        </p:blipFill>
        <p:spPr bwMode="auto">
          <a:xfrm>
            <a:off x="3366431" y="2183777"/>
            <a:ext cx="5306738" cy="39719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7">
            <a:extLst>
              <a:ext uri="{FF2B5EF4-FFF2-40B4-BE49-F238E27FC236}">
                <a16:creationId xmlns:a16="http://schemas.microsoft.com/office/drawing/2014/main" id="{02239B4A-0C97-4EAB-B449-943BCB011D5B}"/>
              </a:ext>
            </a:extLst>
          </p:cNvPr>
          <p:cNvSpPr>
            <a:spLocks noChangeArrowheads="1"/>
          </p:cNvSpPr>
          <p:nvPr/>
        </p:nvSpPr>
        <p:spPr bwMode="auto">
          <a:xfrm>
            <a:off x="7813876" y="6511324"/>
            <a:ext cx="4378122" cy="230832"/>
          </a:xfrm>
          <a:prstGeom prst="rect">
            <a:avLst/>
          </a:prstGeom>
          <a:noFill/>
          <a:ln w="9525">
            <a:noFill/>
            <a:miter lim="800000"/>
            <a:headEnd/>
            <a:tailEnd/>
          </a:ln>
        </p:spPr>
        <p:txBody>
          <a:bodyPr wrap="none">
            <a:spAutoFit/>
          </a:bodyPr>
          <a:lstStyle/>
          <a:p>
            <a:pPr fontAlgn="base">
              <a:spcBef>
                <a:spcPct val="0"/>
              </a:spcBef>
              <a:spcAft>
                <a:spcPct val="0"/>
              </a:spcAft>
            </a:pPr>
            <a:r>
              <a:rPr lang="en-GB" sz="900" dirty="0">
                <a:solidFill>
                  <a:schemeClr val="bg1"/>
                </a:solidFill>
                <a:latin typeface="Arial" pitchFamily="34" charset="0"/>
                <a:cs typeface="Arial" pitchFamily="34" charset="0"/>
              </a:rPr>
              <a:t>Saunders. Murray and </a:t>
            </a:r>
            <a:r>
              <a:rPr lang="en-GB" sz="900" dirty="0" err="1">
                <a:solidFill>
                  <a:schemeClr val="bg1"/>
                </a:solidFill>
                <a:latin typeface="Arial" pitchFamily="34" charset="0"/>
                <a:cs typeface="Arial" pitchFamily="34" charset="0"/>
              </a:rPr>
              <a:t>Nadel’s</a:t>
            </a:r>
            <a:r>
              <a:rPr lang="en-GB" sz="900" dirty="0">
                <a:solidFill>
                  <a:schemeClr val="bg1"/>
                </a:solidFill>
                <a:latin typeface="Arial" pitchFamily="34" charset="0"/>
                <a:cs typeface="Arial" pitchFamily="34" charset="0"/>
              </a:rPr>
              <a:t> Textbook of Respiratory Medicine. 5</a:t>
            </a:r>
            <a:r>
              <a:rPr lang="en-GB" sz="900" baseline="30000" dirty="0">
                <a:solidFill>
                  <a:schemeClr val="bg1"/>
                </a:solidFill>
                <a:latin typeface="Arial" pitchFamily="34" charset="0"/>
                <a:cs typeface="Arial" pitchFamily="34" charset="0"/>
              </a:rPr>
              <a:t>th</a:t>
            </a:r>
            <a:r>
              <a:rPr lang="en-GB" sz="900" dirty="0">
                <a:solidFill>
                  <a:schemeClr val="bg1"/>
                </a:solidFill>
                <a:latin typeface="Arial" pitchFamily="34" charset="0"/>
                <a:cs typeface="Arial" pitchFamily="34" charset="0"/>
              </a:rPr>
              <a:t> edition, 2010</a:t>
            </a:r>
            <a:endParaRPr lang="en-US" sz="900"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8606B0BE-A20A-4B9B-B8FF-CAE3240A85BC}"/>
              </a:ext>
            </a:extLst>
          </p:cNvPr>
          <p:cNvSpPr txBox="1"/>
          <p:nvPr/>
        </p:nvSpPr>
        <p:spPr>
          <a:xfrm>
            <a:off x="1323975" y="1153850"/>
            <a:ext cx="10210800" cy="784830"/>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
            </a:pPr>
            <a:r>
              <a:rPr lang="en-US" sz="2000" dirty="0" err="1">
                <a:solidFill>
                  <a:prstClr val="black"/>
                </a:solidFill>
                <a:latin typeface="Arial"/>
              </a:rPr>
              <a:t>Thuốc</a:t>
            </a:r>
            <a:r>
              <a:rPr lang="en-US" sz="2000" dirty="0">
                <a:solidFill>
                  <a:prstClr val="black"/>
                </a:solidFill>
                <a:latin typeface="Arial"/>
              </a:rPr>
              <a:t> </a:t>
            </a:r>
            <a:r>
              <a:rPr lang="en-US" sz="2000" dirty="0" err="1">
                <a:solidFill>
                  <a:prstClr val="black"/>
                </a:solidFill>
                <a:latin typeface="Arial"/>
              </a:rPr>
              <a:t>chủ</a:t>
            </a:r>
            <a:r>
              <a:rPr lang="en-US" sz="2000" dirty="0">
                <a:solidFill>
                  <a:prstClr val="black"/>
                </a:solidFill>
                <a:latin typeface="Arial"/>
              </a:rPr>
              <a:t> </a:t>
            </a:r>
            <a:r>
              <a:rPr lang="en-US" sz="2000" dirty="0" err="1">
                <a:solidFill>
                  <a:prstClr val="black"/>
                </a:solidFill>
                <a:latin typeface="Arial"/>
              </a:rPr>
              <a:t>vận</a:t>
            </a:r>
            <a:r>
              <a:rPr lang="en-US" sz="2000" dirty="0">
                <a:solidFill>
                  <a:prstClr val="black"/>
                </a:solidFill>
                <a:latin typeface="Arial"/>
              </a:rPr>
              <a:t> ß</a:t>
            </a:r>
            <a:r>
              <a:rPr lang="en-US" sz="1600" dirty="0">
                <a:solidFill>
                  <a:prstClr val="black"/>
                </a:solidFill>
                <a:latin typeface="Arial"/>
              </a:rPr>
              <a:t>2</a:t>
            </a:r>
            <a:r>
              <a:rPr lang="en-US" sz="2000" dirty="0">
                <a:solidFill>
                  <a:prstClr val="black"/>
                </a:solidFill>
                <a:latin typeface="Arial"/>
              </a:rPr>
              <a:t> </a:t>
            </a:r>
            <a:r>
              <a:rPr lang="en-US" sz="2000" dirty="0" err="1">
                <a:solidFill>
                  <a:prstClr val="black"/>
                </a:solidFill>
                <a:latin typeface="Arial"/>
              </a:rPr>
              <a:t>gắn</a:t>
            </a:r>
            <a:r>
              <a:rPr lang="en-US" sz="2000" dirty="0">
                <a:solidFill>
                  <a:prstClr val="black"/>
                </a:solidFill>
                <a:latin typeface="Arial"/>
              </a:rPr>
              <a:t> </a:t>
            </a:r>
            <a:r>
              <a:rPr lang="en-US" sz="2000" dirty="0" err="1">
                <a:solidFill>
                  <a:prstClr val="black"/>
                </a:solidFill>
                <a:latin typeface="Arial"/>
              </a:rPr>
              <a:t>vào</a:t>
            </a:r>
            <a:r>
              <a:rPr lang="en-US" sz="2000" dirty="0">
                <a:solidFill>
                  <a:prstClr val="black"/>
                </a:solidFill>
                <a:latin typeface="Arial"/>
              </a:rPr>
              <a:t> </a:t>
            </a:r>
            <a:r>
              <a:rPr lang="en-US" sz="2000" dirty="0" err="1">
                <a:solidFill>
                  <a:prstClr val="black"/>
                </a:solidFill>
                <a:latin typeface="Arial"/>
              </a:rPr>
              <a:t>thụ</a:t>
            </a:r>
            <a:r>
              <a:rPr lang="en-US" sz="2000" dirty="0">
                <a:solidFill>
                  <a:prstClr val="black"/>
                </a:solidFill>
                <a:latin typeface="Arial"/>
              </a:rPr>
              <a:t> </a:t>
            </a:r>
            <a:r>
              <a:rPr lang="en-US" sz="2000" dirty="0" err="1">
                <a:solidFill>
                  <a:prstClr val="black"/>
                </a:solidFill>
                <a:latin typeface="Arial"/>
              </a:rPr>
              <a:t>thể</a:t>
            </a:r>
            <a:r>
              <a:rPr lang="en-US" sz="2000" dirty="0">
                <a:solidFill>
                  <a:prstClr val="black"/>
                </a:solidFill>
                <a:latin typeface="Arial"/>
              </a:rPr>
              <a:t> ß</a:t>
            </a:r>
            <a:r>
              <a:rPr lang="en-US" sz="1600" dirty="0">
                <a:solidFill>
                  <a:prstClr val="black"/>
                </a:solidFill>
                <a:latin typeface="Arial"/>
              </a:rPr>
              <a:t>2</a:t>
            </a:r>
            <a:r>
              <a:rPr lang="en-US" sz="2000" dirty="0">
                <a:solidFill>
                  <a:prstClr val="black"/>
                </a:solidFill>
                <a:latin typeface="Arial"/>
              </a:rPr>
              <a:t> → </a:t>
            </a:r>
            <a:r>
              <a:rPr lang="en-US" sz="2000" dirty="0" err="1">
                <a:solidFill>
                  <a:prstClr val="black"/>
                </a:solidFill>
                <a:latin typeface="Arial"/>
              </a:rPr>
              <a:t>thủy</a:t>
            </a:r>
            <a:r>
              <a:rPr lang="en-US" sz="2000" dirty="0">
                <a:solidFill>
                  <a:prstClr val="black"/>
                </a:solidFill>
                <a:latin typeface="Arial"/>
              </a:rPr>
              <a:t> </a:t>
            </a:r>
            <a:r>
              <a:rPr lang="en-US" sz="2000" dirty="0" err="1">
                <a:solidFill>
                  <a:prstClr val="black"/>
                </a:solidFill>
                <a:latin typeface="Arial"/>
              </a:rPr>
              <a:t>phân</a:t>
            </a:r>
            <a:r>
              <a:rPr lang="en-US" sz="2000" dirty="0">
                <a:solidFill>
                  <a:prstClr val="black"/>
                </a:solidFill>
                <a:latin typeface="Arial"/>
              </a:rPr>
              <a:t> ATP </a:t>
            </a:r>
            <a:r>
              <a:rPr lang="en-US" sz="2000" dirty="0" err="1">
                <a:solidFill>
                  <a:prstClr val="black"/>
                </a:solidFill>
                <a:latin typeface="Arial"/>
              </a:rPr>
              <a:t>tạo</a:t>
            </a:r>
            <a:r>
              <a:rPr lang="en-US" sz="2000" dirty="0">
                <a:solidFill>
                  <a:prstClr val="black"/>
                </a:solidFill>
                <a:latin typeface="Arial"/>
              </a:rPr>
              <a:t> </a:t>
            </a:r>
            <a:r>
              <a:rPr lang="en-US" sz="2000" dirty="0" err="1">
                <a:solidFill>
                  <a:prstClr val="black"/>
                </a:solidFill>
                <a:latin typeface="Arial"/>
              </a:rPr>
              <a:t>thành</a:t>
            </a:r>
            <a:r>
              <a:rPr lang="en-US" sz="2000" dirty="0">
                <a:solidFill>
                  <a:prstClr val="black"/>
                </a:solidFill>
                <a:latin typeface="Arial"/>
              </a:rPr>
              <a:t> AMP </a:t>
            </a:r>
            <a:r>
              <a:rPr lang="en-US" sz="2000" dirty="0" err="1">
                <a:solidFill>
                  <a:prstClr val="black"/>
                </a:solidFill>
                <a:latin typeface="Arial"/>
              </a:rPr>
              <a:t>vòng</a:t>
            </a:r>
            <a:r>
              <a:rPr lang="en-US" sz="2000" dirty="0">
                <a:solidFill>
                  <a:prstClr val="black"/>
                </a:solidFill>
                <a:latin typeface="Arial"/>
              </a:rPr>
              <a:t> (cAMP) </a:t>
            </a:r>
          </a:p>
          <a:p>
            <a:pPr marL="285750" indent="-285750" algn="just">
              <a:spcBef>
                <a:spcPts val="600"/>
              </a:spcBef>
              <a:buFont typeface="Wingdings" panose="05000000000000000000" pitchFamily="2" charset="2"/>
              <a:buChar char="§"/>
            </a:pPr>
            <a:r>
              <a:rPr lang="en-US" sz="2000" dirty="0">
                <a:solidFill>
                  <a:prstClr val="black"/>
                </a:solidFill>
                <a:latin typeface="Arial"/>
              </a:rPr>
              <a:t>cAMP </a:t>
            </a:r>
            <a:r>
              <a:rPr lang="en-US" sz="2000" dirty="0" err="1">
                <a:solidFill>
                  <a:prstClr val="black"/>
                </a:solidFill>
                <a:latin typeface="Arial"/>
              </a:rPr>
              <a:t>hoạt</a:t>
            </a:r>
            <a:r>
              <a:rPr lang="en-US" sz="2000" dirty="0">
                <a:solidFill>
                  <a:prstClr val="black"/>
                </a:solidFill>
                <a:latin typeface="Arial"/>
              </a:rPr>
              <a:t> </a:t>
            </a:r>
            <a:r>
              <a:rPr lang="en-US" sz="2000" dirty="0" err="1">
                <a:solidFill>
                  <a:prstClr val="black"/>
                </a:solidFill>
                <a:latin typeface="Arial"/>
              </a:rPr>
              <a:t>hóa</a:t>
            </a:r>
            <a:r>
              <a:rPr lang="en-US" sz="2000" dirty="0">
                <a:solidFill>
                  <a:prstClr val="black"/>
                </a:solidFill>
                <a:latin typeface="Arial"/>
              </a:rPr>
              <a:t> Protein Kinase A, </a:t>
            </a:r>
            <a:r>
              <a:rPr lang="en-US" sz="2000" dirty="0" err="1">
                <a:solidFill>
                  <a:prstClr val="black"/>
                </a:solidFill>
                <a:latin typeface="Arial"/>
              </a:rPr>
              <a:t>cô</a:t>
            </a:r>
            <a:r>
              <a:rPr lang="en-US" sz="2000" dirty="0">
                <a:solidFill>
                  <a:prstClr val="black"/>
                </a:solidFill>
                <a:latin typeface="Arial"/>
              </a:rPr>
              <a:t> </a:t>
            </a:r>
            <a:r>
              <a:rPr lang="en-US" sz="2000" dirty="0" err="1">
                <a:solidFill>
                  <a:prstClr val="black"/>
                </a:solidFill>
                <a:latin typeface="Arial"/>
              </a:rPr>
              <a:t>lập</a:t>
            </a:r>
            <a:r>
              <a:rPr lang="en-US" sz="2000" dirty="0">
                <a:solidFill>
                  <a:prstClr val="black"/>
                </a:solidFill>
                <a:latin typeface="Arial"/>
              </a:rPr>
              <a:t> </a:t>
            </a:r>
            <a:r>
              <a:rPr lang="en-US" sz="2000" dirty="0" err="1">
                <a:solidFill>
                  <a:prstClr val="black"/>
                </a:solidFill>
                <a:latin typeface="Arial"/>
              </a:rPr>
              <a:t>Canxi</a:t>
            </a:r>
            <a:r>
              <a:rPr lang="en-US" sz="2000" baseline="30000" dirty="0">
                <a:solidFill>
                  <a:prstClr val="black"/>
                </a:solidFill>
                <a:latin typeface="Arial"/>
              </a:rPr>
              <a:t>++ </a:t>
            </a:r>
            <a:r>
              <a:rPr lang="en-US" sz="2000" dirty="0" err="1">
                <a:solidFill>
                  <a:prstClr val="black"/>
                </a:solidFill>
                <a:latin typeface="Arial"/>
              </a:rPr>
              <a:t>trong</a:t>
            </a:r>
            <a:r>
              <a:rPr lang="en-US" sz="2000" dirty="0">
                <a:solidFill>
                  <a:prstClr val="black"/>
                </a:solidFill>
                <a:latin typeface="Arial"/>
              </a:rPr>
              <a:t> </a:t>
            </a:r>
            <a:r>
              <a:rPr lang="en-US" sz="2000" dirty="0" err="1">
                <a:solidFill>
                  <a:prstClr val="black"/>
                </a:solidFill>
                <a:latin typeface="Arial"/>
              </a:rPr>
              <a:t>tế</a:t>
            </a:r>
            <a:r>
              <a:rPr lang="en-US" sz="2000" dirty="0">
                <a:solidFill>
                  <a:prstClr val="black"/>
                </a:solidFill>
                <a:latin typeface="Arial"/>
              </a:rPr>
              <a:t> </a:t>
            </a:r>
            <a:r>
              <a:rPr lang="en-US" sz="2000" dirty="0" err="1">
                <a:solidFill>
                  <a:prstClr val="black"/>
                </a:solidFill>
                <a:latin typeface="Arial"/>
              </a:rPr>
              <a:t>bào</a:t>
            </a:r>
            <a:r>
              <a:rPr lang="en-US" sz="2000" dirty="0">
                <a:solidFill>
                  <a:prstClr val="black"/>
                </a:solidFill>
                <a:latin typeface="Arial"/>
              </a:rPr>
              <a:t> → </a:t>
            </a:r>
            <a:r>
              <a:rPr lang="en-US" sz="2000" dirty="0" err="1">
                <a:solidFill>
                  <a:prstClr val="black"/>
                </a:solidFill>
                <a:latin typeface="Arial"/>
              </a:rPr>
              <a:t>giãn</a:t>
            </a:r>
            <a:r>
              <a:rPr lang="en-US" sz="2000" dirty="0">
                <a:solidFill>
                  <a:prstClr val="black"/>
                </a:solidFill>
                <a:latin typeface="Arial"/>
              </a:rPr>
              <a:t> </a:t>
            </a:r>
            <a:r>
              <a:rPr lang="en-US" sz="2000" dirty="0" err="1">
                <a:solidFill>
                  <a:prstClr val="black"/>
                </a:solidFill>
                <a:latin typeface="Arial"/>
              </a:rPr>
              <a:t>cơ</a:t>
            </a:r>
            <a:r>
              <a:rPr lang="en-US" sz="2000" dirty="0">
                <a:solidFill>
                  <a:prstClr val="black"/>
                </a:solidFill>
                <a:latin typeface="Arial"/>
              </a:rPr>
              <a:t> </a:t>
            </a:r>
            <a:r>
              <a:rPr lang="en-US" sz="2000" dirty="0" err="1">
                <a:solidFill>
                  <a:prstClr val="black"/>
                </a:solidFill>
                <a:latin typeface="Arial"/>
              </a:rPr>
              <a:t>trơn</a:t>
            </a:r>
            <a:r>
              <a:rPr lang="en-US" sz="2000" dirty="0">
                <a:solidFill>
                  <a:prstClr val="black"/>
                </a:solidFill>
                <a:latin typeface="Arial"/>
              </a:rPr>
              <a:t> </a:t>
            </a:r>
            <a:r>
              <a:rPr lang="en-US" sz="2000" dirty="0" err="1">
                <a:solidFill>
                  <a:prstClr val="black"/>
                </a:solidFill>
                <a:latin typeface="Arial"/>
              </a:rPr>
              <a:t>phế</a:t>
            </a:r>
            <a:r>
              <a:rPr lang="en-US" sz="2000" dirty="0">
                <a:solidFill>
                  <a:prstClr val="black"/>
                </a:solidFill>
                <a:latin typeface="Arial"/>
              </a:rPr>
              <a:t> </a:t>
            </a:r>
            <a:r>
              <a:rPr lang="en-US" sz="2000" dirty="0" err="1">
                <a:solidFill>
                  <a:prstClr val="black"/>
                </a:solidFill>
                <a:latin typeface="Arial"/>
              </a:rPr>
              <a:t>quản</a:t>
            </a:r>
            <a:endParaRPr lang="en-US" sz="2000" dirty="0">
              <a:solidFill>
                <a:prstClr val="black"/>
              </a:solidFill>
              <a:latin typeface="Arial"/>
            </a:endParaRPr>
          </a:p>
        </p:txBody>
      </p:sp>
    </p:spTree>
    <p:extLst>
      <p:ext uri="{BB962C8B-B14F-4D97-AF65-F5344CB8AC3E}">
        <p14:creationId xmlns:p14="http://schemas.microsoft.com/office/powerpoint/2010/main" val="1184525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7CADB1-4763-49F6-9894-BD7EBB2242AD}"/>
              </a:ext>
            </a:extLst>
          </p:cNvPr>
          <p:cNvSpPr txBox="1">
            <a:spLocks noChangeArrowheads="1"/>
          </p:cNvSpPr>
          <p:nvPr/>
        </p:nvSpPr>
        <p:spPr bwMode="auto">
          <a:xfrm>
            <a:off x="1420570" y="-89715"/>
            <a:ext cx="9682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defRPr>
            </a:lvl2pPr>
            <a:lvl3pPr algn="l" rtl="0" eaLnBrk="0" fontAlgn="base" hangingPunct="0">
              <a:spcBef>
                <a:spcPct val="0"/>
              </a:spcBef>
              <a:spcAft>
                <a:spcPct val="0"/>
              </a:spcAft>
              <a:defRPr sz="3200" b="1">
                <a:solidFill>
                  <a:schemeClr val="tx2"/>
                </a:solidFill>
                <a:latin typeface="Verdana" pitchFamily="34" charset="0"/>
              </a:defRPr>
            </a:lvl3pPr>
            <a:lvl4pPr algn="l" rtl="0" eaLnBrk="0" fontAlgn="base" hangingPunct="0">
              <a:spcBef>
                <a:spcPct val="0"/>
              </a:spcBef>
              <a:spcAft>
                <a:spcPct val="0"/>
              </a:spcAft>
              <a:defRPr sz="3200" b="1">
                <a:solidFill>
                  <a:schemeClr val="tx2"/>
                </a:solidFill>
                <a:latin typeface="Verdana" pitchFamily="34" charset="0"/>
              </a:defRPr>
            </a:lvl4pPr>
            <a:lvl5pPr algn="l" rtl="0" eaLnBrk="0" fontAlgn="base" hangingPunct="0">
              <a:spcBef>
                <a:spcPct val="0"/>
              </a:spcBef>
              <a:spcAft>
                <a:spcPct val="0"/>
              </a:spcAft>
              <a:defRPr sz="3200" b="1">
                <a:solidFill>
                  <a:schemeClr val="tx2"/>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a:lstStyle>
          <a:p>
            <a:pPr>
              <a:defRPr/>
            </a:pPr>
            <a:r>
              <a:rPr lang="en-US" altLang="en-US" dirty="0" err="1">
                <a:solidFill>
                  <a:srgbClr val="00B050"/>
                </a:solidFill>
                <a:latin typeface="Arial" panose="020B0604020202020204" pitchFamily="34" charset="0"/>
                <a:ea typeface="+mn-ea"/>
                <a:cs typeface="Arial" panose="020B0604020202020204" pitchFamily="34" charset="0"/>
              </a:rPr>
              <a:t>Giảm</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nhạy</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cảm</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khi</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kích</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thích</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quá</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mức</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thụ</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thể</a:t>
            </a:r>
            <a:r>
              <a:rPr lang="en-US" altLang="en-US" dirty="0">
                <a:solidFill>
                  <a:srgbClr val="00B050"/>
                </a:solidFill>
                <a:latin typeface="Arial" panose="020B0604020202020204" pitchFamily="34" charset="0"/>
                <a:ea typeface="+mn-ea"/>
                <a:cs typeface="Arial" panose="020B0604020202020204" pitchFamily="34" charset="0"/>
              </a:rPr>
              <a:t> </a:t>
            </a:r>
            <a:r>
              <a:rPr lang="vi-VN" dirty="0">
                <a:solidFill>
                  <a:srgbClr val="00B050"/>
                </a:solidFill>
                <a:latin typeface="Arial" panose="020B0604020202020204" pitchFamily="34" charset="0"/>
                <a:cs typeface="Arial" panose="020B0604020202020204" pitchFamily="34" charset="0"/>
                <a:sym typeface="Symbol"/>
              </a:rPr>
              <a:t></a:t>
            </a:r>
            <a:r>
              <a:rPr lang="vi-VN" kern="0" baseline="-25000" dirty="0">
                <a:solidFill>
                  <a:srgbClr val="00B050"/>
                </a:solidFill>
                <a:latin typeface="Arial" panose="020B0604020202020204" pitchFamily="34" charset="0"/>
                <a:cs typeface="Arial" panose="020B0604020202020204" pitchFamily="34" charset="0"/>
                <a:sym typeface="Symbol"/>
              </a:rPr>
              <a:t>2</a:t>
            </a:r>
            <a:r>
              <a:rPr lang="vi-VN" kern="0" dirty="0">
                <a:solidFill>
                  <a:srgbClr val="00B050"/>
                </a:solidFill>
                <a:latin typeface="Arial" panose="020B0604020202020204" pitchFamily="34" charset="0"/>
                <a:cs typeface="Arial" panose="020B0604020202020204" pitchFamily="34" charset="0"/>
                <a:sym typeface="Symbol"/>
              </a:rPr>
              <a:t> </a:t>
            </a:r>
            <a:endParaRPr lang="en-US" altLang="en-US" kern="0" dirty="0">
              <a:solidFill>
                <a:srgbClr val="00B050"/>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E92752B3-B7C5-4CFE-9866-8EC83664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24" y="2620515"/>
            <a:ext cx="4737151" cy="37482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7">
            <a:extLst>
              <a:ext uri="{FF2B5EF4-FFF2-40B4-BE49-F238E27FC236}">
                <a16:creationId xmlns:a16="http://schemas.microsoft.com/office/drawing/2014/main" id="{AF50FAE8-5710-4F53-919C-6EC2590BEC13}"/>
              </a:ext>
            </a:extLst>
          </p:cNvPr>
          <p:cNvSpPr>
            <a:spLocks noChangeArrowheads="1"/>
          </p:cNvSpPr>
          <p:nvPr/>
        </p:nvSpPr>
        <p:spPr bwMode="auto">
          <a:xfrm>
            <a:off x="6261651" y="6522530"/>
            <a:ext cx="6250429" cy="369332"/>
          </a:xfrm>
          <a:prstGeom prst="rect">
            <a:avLst/>
          </a:prstGeom>
          <a:noFill/>
          <a:ln w="9525">
            <a:noFill/>
            <a:miter lim="800000"/>
            <a:headEnd/>
            <a:tailEnd/>
          </a:ln>
        </p:spPr>
        <p:txBody>
          <a:bodyPr wrap="none">
            <a:spAutoFit/>
          </a:bodyPr>
          <a:lstStyle/>
          <a:p>
            <a:pPr marL="228600" indent="-228600" fontAlgn="base">
              <a:spcBef>
                <a:spcPct val="0"/>
              </a:spcBef>
              <a:spcAft>
                <a:spcPct val="0"/>
              </a:spcAft>
              <a:buFontTx/>
              <a:buAutoNum type="arabicPeriod"/>
            </a:pPr>
            <a:r>
              <a:rPr lang="en-US" sz="900" dirty="0" err="1">
                <a:solidFill>
                  <a:schemeClr val="bg1"/>
                </a:solidFill>
                <a:latin typeface="Arial"/>
                <a:cs typeface="Arial" pitchFamily="34" charset="0"/>
              </a:rPr>
              <a:t>Billington</a:t>
            </a:r>
            <a:r>
              <a:rPr lang="en-US" sz="900" dirty="0">
                <a:solidFill>
                  <a:schemeClr val="bg1"/>
                </a:solidFill>
                <a:latin typeface="Arial"/>
                <a:cs typeface="Arial" pitchFamily="34" charset="0"/>
              </a:rPr>
              <a:t> C.K., et al. </a:t>
            </a:r>
            <a:r>
              <a:rPr lang="sv-SE" sz="900" dirty="0">
                <a:solidFill>
                  <a:schemeClr val="bg1"/>
                </a:solidFill>
                <a:latin typeface="Arial"/>
                <a:cs typeface="Arial" pitchFamily="34" charset="0"/>
              </a:rPr>
              <a:t>Handb Exp Pharmacol. 2017; 237: 23–40</a:t>
            </a:r>
          </a:p>
          <a:p>
            <a:pPr marL="228600" indent="-228600" fontAlgn="base">
              <a:spcBef>
                <a:spcPct val="0"/>
              </a:spcBef>
              <a:spcAft>
                <a:spcPct val="0"/>
              </a:spcAft>
              <a:buFontTx/>
              <a:buAutoNum type="arabicPeriod"/>
            </a:pPr>
            <a:r>
              <a:rPr lang="en-US" sz="900" dirty="0">
                <a:solidFill>
                  <a:schemeClr val="bg1"/>
                </a:solidFill>
                <a:latin typeface="Arial"/>
              </a:rPr>
              <a:t>Hsu E, Bajaj T. Beta 2 Agonists. In: </a:t>
            </a:r>
            <a:r>
              <a:rPr lang="en-US" sz="900" dirty="0" err="1">
                <a:solidFill>
                  <a:schemeClr val="bg1"/>
                </a:solidFill>
                <a:latin typeface="Arial"/>
              </a:rPr>
              <a:t>StatPearls</a:t>
            </a:r>
            <a:r>
              <a:rPr lang="en-US" sz="900" dirty="0">
                <a:solidFill>
                  <a:schemeClr val="bg1"/>
                </a:solidFill>
                <a:latin typeface="Arial"/>
              </a:rPr>
              <a:t>. Publishing; 2020 https://www.ncbi.nlm.nih.gov/books/NBK542249/</a:t>
            </a:r>
            <a:r>
              <a:rPr lang="sv-SE" sz="900" dirty="0">
                <a:solidFill>
                  <a:schemeClr val="bg1"/>
                </a:solidFill>
                <a:latin typeface="Arial"/>
                <a:cs typeface="Arial" pitchFamily="34" charset="0"/>
              </a:rPr>
              <a:t>.</a:t>
            </a:r>
            <a:endParaRPr lang="en-US" sz="900" dirty="0">
              <a:solidFill>
                <a:schemeClr val="bg1"/>
              </a:solidFill>
              <a:latin typeface="Arial"/>
              <a:cs typeface="Arial" pitchFamily="34" charset="0"/>
            </a:endParaRPr>
          </a:p>
        </p:txBody>
      </p:sp>
      <p:sp>
        <p:nvSpPr>
          <p:cNvPr id="8" name="TextBox 7">
            <a:extLst>
              <a:ext uri="{FF2B5EF4-FFF2-40B4-BE49-F238E27FC236}">
                <a16:creationId xmlns:a16="http://schemas.microsoft.com/office/drawing/2014/main" id="{847FD500-448D-46CF-AB7C-61872379DC55}"/>
              </a:ext>
            </a:extLst>
          </p:cNvPr>
          <p:cNvSpPr txBox="1"/>
          <p:nvPr/>
        </p:nvSpPr>
        <p:spPr>
          <a:xfrm>
            <a:off x="1295400" y="912355"/>
            <a:ext cx="9346097" cy="1708160"/>
          </a:xfrm>
          <a:prstGeom prst="rect">
            <a:avLst/>
          </a:prstGeom>
          <a:noFill/>
        </p:spPr>
        <p:txBody>
          <a:bodyPr wrap="square" rtlCol="0">
            <a:spAutoFit/>
          </a:bodyPr>
          <a:lstStyle/>
          <a:p>
            <a:pPr algn="just">
              <a:spcBef>
                <a:spcPts val="600"/>
              </a:spcBef>
            </a:pPr>
            <a:r>
              <a:rPr lang="en-US" sz="2000" dirty="0">
                <a:solidFill>
                  <a:prstClr val="black"/>
                </a:solidFill>
                <a:latin typeface="Arial"/>
              </a:rPr>
              <a:t>Khi </a:t>
            </a:r>
            <a:r>
              <a:rPr lang="en-US" sz="2000" dirty="0" err="1">
                <a:solidFill>
                  <a:prstClr val="black"/>
                </a:solidFill>
                <a:latin typeface="Arial"/>
              </a:rPr>
              <a:t>chất</a:t>
            </a:r>
            <a:r>
              <a:rPr lang="en-US" sz="2000" dirty="0">
                <a:solidFill>
                  <a:prstClr val="black"/>
                </a:solidFill>
                <a:latin typeface="Arial"/>
              </a:rPr>
              <a:t> </a:t>
            </a:r>
            <a:r>
              <a:rPr lang="en-US" sz="2000" dirty="0" err="1">
                <a:solidFill>
                  <a:prstClr val="black"/>
                </a:solidFill>
                <a:latin typeface="Arial"/>
              </a:rPr>
              <a:t>chủ</a:t>
            </a:r>
            <a:r>
              <a:rPr lang="en-US" sz="2000" dirty="0">
                <a:solidFill>
                  <a:prstClr val="black"/>
                </a:solidFill>
                <a:latin typeface="Arial"/>
              </a:rPr>
              <a:t> </a:t>
            </a:r>
            <a:r>
              <a:rPr lang="en-US" sz="2000" dirty="0" err="1">
                <a:solidFill>
                  <a:prstClr val="black"/>
                </a:solidFill>
                <a:latin typeface="Arial"/>
              </a:rPr>
              <a:t>vận</a:t>
            </a:r>
            <a:r>
              <a:rPr lang="en-US" sz="2000" dirty="0">
                <a:solidFill>
                  <a:prstClr val="black"/>
                </a:solidFill>
                <a:latin typeface="Arial"/>
              </a:rPr>
              <a:t> </a:t>
            </a:r>
            <a:r>
              <a:rPr lang="en-US" sz="2000" dirty="0" err="1">
                <a:solidFill>
                  <a:prstClr val="black"/>
                </a:solidFill>
                <a:latin typeface="Arial"/>
              </a:rPr>
              <a:t>gắn</a:t>
            </a:r>
            <a:r>
              <a:rPr lang="en-US" sz="2000" dirty="0">
                <a:solidFill>
                  <a:prstClr val="black"/>
                </a:solidFill>
                <a:latin typeface="Arial"/>
              </a:rPr>
              <a:t> </a:t>
            </a:r>
            <a:r>
              <a:rPr lang="en-US" sz="2000" dirty="0" err="1">
                <a:solidFill>
                  <a:prstClr val="black"/>
                </a:solidFill>
                <a:latin typeface="Arial"/>
              </a:rPr>
              <a:t>vào</a:t>
            </a:r>
            <a:r>
              <a:rPr lang="en-US" sz="2000" dirty="0">
                <a:solidFill>
                  <a:prstClr val="black"/>
                </a:solidFill>
                <a:latin typeface="Arial"/>
              </a:rPr>
              <a:t> </a:t>
            </a:r>
            <a:r>
              <a:rPr lang="en-US" sz="2000" dirty="0" err="1">
                <a:solidFill>
                  <a:prstClr val="black"/>
                </a:solidFill>
                <a:latin typeface="Arial"/>
              </a:rPr>
              <a:t>thụ</a:t>
            </a:r>
            <a:r>
              <a:rPr lang="en-US" sz="2000" dirty="0">
                <a:solidFill>
                  <a:prstClr val="black"/>
                </a:solidFill>
                <a:latin typeface="Arial"/>
              </a:rPr>
              <a:t> </a:t>
            </a:r>
            <a:r>
              <a:rPr lang="en-US" sz="2000" dirty="0" err="1">
                <a:solidFill>
                  <a:prstClr val="black"/>
                </a:solidFill>
                <a:latin typeface="Arial"/>
              </a:rPr>
              <a:t>thể</a:t>
            </a:r>
            <a:r>
              <a:rPr lang="en-US" sz="2000" dirty="0">
                <a:solidFill>
                  <a:prstClr val="black"/>
                </a:solidFill>
                <a:latin typeface="Arial"/>
              </a:rPr>
              <a:t> β2, </a:t>
            </a:r>
            <a:r>
              <a:rPr lang="en-US" sz="2000" dirty="0" err="1">
                <a:solidFill>
                  <a:prstClr val="black"/>
                </a:solidFill>
                <a:latin typeface="Arial"/>
              </a:rPr>
              <a:t>ngoài</a:t>
            </a:r>
            <a:r>
              <a:rPr lang="en-US" sz="2000" dirty="0">
                <a:solidFill>
                  <a:prstClr val="black"/>
                </a:solidFill>
                <a:latin typeface="Arial"/>
              </a:rPr>
              <a:t> con </a:t>
            </a:r>
            <a:r>
              <a:rPr lang="en-US" sz="2000" dirty="0" err="1">
                <a:solidFill>
                  <a:prstClr val="black"/>
                </a:solidFill>
                <a:latin typeface="Arial"/>
              </a:rPr>
              <a:t>đường</a:t>
            </a:r>
            <a:r>
              <a:rPr lang="en-US" sz="2000" dirty="0">
                <a:solidFill>
                  <a:prstClr val="black"/>
                </a:solidFill>
                <a:latin typeface="Arial"/>
              </a:rPr>
              <a:t> </a:t>
            </a:r>
            <a:r>
              <a:rPr lang="en-US" sz="2000" dirty="0" err="1">
                <a:solidFill>
                  <a:prstClr val="black"/>
                </a:solidFill>
                <a:latin typeface="Arial"/>
              </a:rPr>
              <a:t>tác</a:t>
            </a:r>
            <a:r>
              <a:rPr lang="en-US" sz="2000" dirty="0">
                <a:solidFill>
                  <a:prstClr val="black"/>
                </a:solidFill>
                <a:latin typeface="Arial"/>
              </a:rPr>
              <a:t> </a:t>
            </a:r>
            <a:r>
              <a:rPr lang="en-US" sz="2000" dirty="0" err="1">
                <a:solidFill>
                  <a:prstClr val="black"/>
                </a:solidFill>
                <a:latin typeface="Arial"/>
              </a:rPr>
              <a:t>dụng</a:t>
            </a:r>
            <a:r>
              <a:rPr lang="en-US" sz="2000" dirty="0">
                <a:solidFill>
                  <a:prstClr val="black"/>
                </a:solidFill>
                <a:latin typeface="Arial"/>
              </a:rPr>
              <a:t> </a:t>
            </a:r>
            <a:r>
              <a:rPr lang="en-US" sz="2000" dirty="0" err="1">
                <a:solidFill>
                  <a:prstClr val="black"/>
                </a:solidFill>
                <a:latin typeface="Arial"/>
              </a:rPr>
              <a:t>chính</a:t>
            </a:r>
            <a:r>
              <a:rPr lang="en-US" sz="2000" dirty="0">
                <a:solidFill>
                  <a:prstClr val="black"/>
                </a:solidFill>
                <a:latin typeface="Arial"/>
              </a:rPr>
              <a:t>, </a:t>
            </a:r>
            <a:r>
              <a:rPr lang="en-US" sz="2000" dirty="0" err="1">
                <a:solidFill>
                  <a:prstClr val="black"/>
                </a:solidFill>
                <a:latin typeface="Arial"/>
              </a:rPr>
              <a:t>thì</a:t>
            </a:r>
            <a:r>
              <a:rPr lang="en-US" sz="2000" dirty="0">
                <a:solidFill>
                  <a:prstClr val="black"/>
                </a:solidFill>
                <a:latin typeface="Arial"/>
              </a:rPr>
              <a:t> </a:t>
            </a:r>
            <a:r>
              <a:rPr lang="en-US" sz="2000" dirty="0" err="1">
                <a:solidFill>
                  <a:prstClr val="black"/>
                </a:solidFill>
                <a:latin typeface="Arial"/>
              </a:rPr>
              <a:t>thụ</a:t>
            </a:r>
            <a:r>
              <a:rPr lang="en-US" sz="2000" dirty="0">
                <a:solidFill>
                  <a:prstClr val="black"/>
                </a:solidFill>
                <a:latin typeface="Arial"/>
              </a:rPr>
              <a:t> </a:t>
            </a:r>
            <a:r>
              <a:rPr lang="en-US" sz="2000" dirty="0" err="1">
                <a:solidFill>
                  <a:prstClr val="black"/>
                </a:solidFill>
                <a:latin typeface="Arial"/>
              </a:rPr>
              <a:t>thể</a:t>
            </a:r>
            <a:r>
              <a:rPr lang="en-US" sz="2000" dirty="0">
                <a:solidFill>
                  <a:prstClr val="black"/>
                </a:solidFill>
                <a:latin typeface="Arial"/>
              </a:rPr>
              <a:t> β2 </a:t>
            </a:r>
            <a:r>
              <a:rPr lang="en-US" sz="2000" dirty="0" err="1">
                <a:solidFill>
                  <a:prstClr val="black"/>
                </a:solidFill>
                <a:latin typeface="Arial"/>
              </a:rPr>
              <a:t>còn</a:t>
            </a:r>
            <a:r>
              <a:rPr lang="en-US" sz="2000" dirty="0">
                <a:solidFill>
                  <a:prstClr val="black"/>
                </a:solidFill>
                <a:latin typeface="Arial"/>
              </a:rPr>
              <a:t> </a:t>
            </a:r>
            <a:r>
              <a:rPr lang="en-US" sz="2000" dirty="0" err="1">
                <a:solidFill>
                  <a:prstClr val="black"/>
                </a:solidFill>
                <a:latin typeface="Arial"/>
              </a:rPr>
              <a:t>được</a:t>
            </a:r>
            <a:r>
              <a:rPr lang="en-US" sz="2000" dirty="0">
                <a:solidFill>
                  <a:prstClr val="black"/>
                </a:solidFill>
                <a:latin typeface="Arial"/>
              </a:rPr>
              <a:t> phosphoryl </a:t>
            </a:r>
            <a:r>
              <a:rPr lang="en-US" sz="2000" dirty="0" err="1">
                <a:solidFill>
                  <a:prstClr val="black"/>
                </a:solidFill>
                <a:latin typeface="Arial"/>
              </a:rPr>
              <a:t>hóa</a:t>
            </a:r>
            <a:r>
              <a:rPr lang="en-US" sz="2000" dirty="0">
                <a:solidFill>
                  <a:prstClr val="black"/>
                </a:solidFill>
                <a:latin typeface="Arial"/>
              </a:rPr>
              <a:t> </a:t>
            </a:r>
            <a:r>
              <a:rPr lang="en-US" sz="2000" dirty="0" err="1">
                <a:solidFill>
                  <a:prstClr val="black"/>
                </a:solidFill>
                <a:latin typeface="Arial"/>
              </a:rPr>
              <a:t>bởi</a:t>
            </a:r>
            <a:r>
              <a:rPr lang="en-US" sz="2000" dirty="0">
                <a:solidFill>
                  <a:prstClr val="black"/>
                </a:solidFill>
                <a:latin typeface="Arial"/>
              </a:rPr>
              <a:t> G Protein Coupled Receptor Kinases (GRKs) </a:t>
            </a:r>
            <a:r>
              <a:rPr lang="en-US" sz="2000" dirty="0" err="1">
                <a:solidFill>
                  <a:prstClr val="black"/>
                </a:solidFill>
                <a:latin typeface="Arial"/>
              </a:rPr>
              <a:t>rồi</a:t>
            </a:r>
            <a:r>
              <a:rPr lang="en-US" sz="2000" dirty="0">
                <a:solidFill>
                  <a:prstClr val="black"/>
                </a:solidFill>
                <a:latin typeface="Arial"/>
              </a:rPr>
              <a:t> </a:t>
            </a:r>
            <a:r>
              <a:rPr lang="en-US" sz="2000" dirty="0" err="1">
                <a:solidFill>
                  <a:prstClr val="black"/>
                </a:solidFill>
                <a:latin typeface="Arial"/>
              </a:rPr>
              <a:t>gắn</a:t>
            </a:r>
            <a:r>
              <a:rPr lang="en-US" sz="2000" dirty="0">
                <a:solidFill>
                  <a:prstClr val="black"/>
                </a:solidFill>
                <a:latin typeface="Arial"/>
              </a:rPr>
              <a:t> </a:t>
            </a:r>
            <a:r>
              <a:rPr lang="en-US" sz="2000" dirty="0" err="1">
                <a:solidFill>
                  <a:prstClr val="black"/>
                </a:solidFill>
                <a:latin typeface="Arial"/>
              </a:rPr>
              <a:t>kết</a:t>
            </a:r>
            <a:r>
              <a:rPr lang="en-US" sz="2000" dirty="0">
                <a:solidFill>
                  <a:prstClr val="black"/>
                </a:solidFill>
                <a:latin typeface="Arial"/>
              </a:rPr>
              <a:t> </a:t>
            </a:r>
            <a:r>
              <a:rPr lang="en-US" sz="2000" dirty="0" err="1">
                <a:solidFill>
                  <a:prstClr val="black"/>
                </a:solidFill>
                <a:latin typeface="Arial"/>
              </a:rPr>
              <a:t>với</a:t>
            </a:r>
            <a:r>
              <a:rPr lang="en-US" sz="2000" dirty="0">
                <a:solidFill>
                  <a:prstClr val="black"/>
                </a:solidFill>
                <a:latin typeface="Arial"/>
              </a:rPr>
              <a:t> β-</a:t>
            </a:r>
            <a:r>
              <a:rPr lang="en-US" sz="2000" dirty="0" err="1">
                <a:solidFill>
                  <a:prstClr val="black"/>
                </a:solidFill>
                <a:latin typeface="Arial"/>
              </a:rPr>
              <a:t>arrestins</a:t>
            </a:r>
            <a:r>
              <a:rPr lang="en-US" sz="2000" dirty="0">
                <a:solidFill>
                  <a:prstClr val="black"/>
                </a:solidFill>
                <a:latin typeface="Arial"/>
              </a:rPr>
              <a:t>. </a:t>
            </a:r>
          </a:p>
          <a:p>
            <a:pPr algn="just">
              <a:spcBef>
                <a:spcPts val="600"/>
              </a:spcBef>
            </a:pPr>
            <a:r>
              <a:rPr lang="en-US" sz="2000" dirty="0">
                <a:solidFill>
                  <a:prstClr val="black"/>
                </a:solidFill>
                <a:latin typeface="Arial"/>
              </a:rPr>
              <a:t>Do </a:t>
            </a:r>
            <a:r>
              <a:rPr lang="en-US" sz="2000" dirty="0" err="1">
                <a:solidFill>
                  <a:prstClr val="black"/>
                </a:solidFill>
                <a:latin typeface="Arial"/>
              </a:rPr>
              <a:t>đó</a:t>
            </a:r>
            <a:r>
              <a:rPr lang="en-US" sz="2000" dirty="0">
                <a:solidFill>
                  <a:prstClr val="black"/>
                </a:solidFill>
                <a:latin typeface="Arial"/>
              </a:rPr>
              <a:t>, </a:t>
            </a:r>
            <a:r>
              <a:rPr lang="en-US" sz="2000" dirty="0" err="1">
                <a:solidFill>
                  <a:prstClr val="black"/>
                </a:solidFill>
                <a:latin typeface="Arial"/>
              </a:rPr>
              <a:t>giảm</a:t>
            </a:r>
            <a:r>
              <a:rPr lang="en-US" sz="2000" dirty="0">
                <a:solidFill>
                  <a:prstClr val="black"/>
                </a:solidFill>
                <a:latin typeface="Arial"/>
              </a:rPr>
              <a:t> </a:t>
            </a:r>
            <a:r>
              <a:rPr lang="en-US" sz="2000" dirty="0" err="1">
                <a:solidFill>
                  <a:prstClr val="black"/>
                </a:solidFill>
                <a:latin typeface="Arial"/>
              </a:rPr>
              <a:t>sự</a:t>
            </a:r>
            <a:r>
              <a:rPr lang="en-US" sz="2000" dirty="0">
                <a:solidFill>
                  <a:prstClr val="black"/>
                </a:solidFill>
                <a:latin typeface="Arial"/>
              </a:rPr>
              <a:t> </a:t>
            </a:r>
            <a:r>
              <a:rPr lang="en-US" sz="2000" dirty="0" err="1">
                <a:solidFill>
                  <a:prstClr val="black"/>
                </a:solidFill>
                <a:latin typeface="Arial"/>
              </a:rPr>
              <a:t>chuyển</a:t>
            </a:r>
            <a:r>
              <a:rPr lang="en-US" sz="2000" dirty="0">
                <a:solidFill>
                  <a:prstClr val="black"/>
                </a:solidFill>
                <a:latin typeface="Arial"/>
              </a:rPr>
              <a:t> </a:t>
            </a:r>
            <a:r>
              <a:rPr lang="en-US" sz="2000" dirty="0" err="1">
                <a:solidFill>
                  <a:prstClr val="black"/>
                </a:solidFill>
                <a:latin typeface="Arial"/>
              </a:rPr>
              <a:t>hóa</a:t>
            </a:r>
            <a:r>
              <a:rPr lang="en-US" sz="2000" dirty="0">
                <a:solidFill>
                  <a:prstClr val="black"/>
                </a:solidFill>
                <a:latin typeface="Arial"/>
              </a:rPr>
              <a:t> </a:t>
            </a:r>
            <a:r>
              <a:rPr lang="en-US" sz="2000" dirty="0" err="1">
                <a:solidFill>
                  <a:prstClr val="black"/>
                </a:solidFill>
                <a:latin typeface="Arial"/>
              </a:rPr>
              <a:t>tại</a:t>
            </a:r>
            <a:r>
              <a:rPr lang="en-US" sz="2000" dirty="0">
                <a:solidFill>
                  <a:prstClr val="black"/>
                </a:solidFill>
                <a:latin typeface="Arial"/>
              </a:rPr>
              <a:t> </a:t>
            </a:r>
            <a:r>
              <a:rPr lang="en-US" sz="2000" dirty="0" err="1">
                <a:solidFill>
                  <a:prstClr val="black"/>
                </a:solidFill>
                <a:latin typeface="Arial"/>
              </a:rPr>
              <a:t>thụ</a:t>
            </a:r>
            <a:r>
              <a:rPr lang="en-US" sz="2000" dirty="0">
                <a:solidFill>
                  <a:prstClr val="black"/>
                </a:solidFill>
                <a:latin typeface="Arial"/>
              </a:rPr>
              <a:t> </a:t>
            </a:r>
            <a:r>
              <a:rPr lang="en-US" sz="2000" dirty="0" err="1">
                <a:solidFill>
                  <a:prstClr val="black"/>
                </a:solidFill>
                <a:latin typeface="Arial"/>
              </a:rPr>
              <a:t>thể</a:t>
            </a:r>
            <a:r>
              <a:rPr lang="en-US" sz="2000" dirty="0">
                <a:solidFill>
                  <a:prstClr val="black"/>
                </a:solidFill>
                <a:latin typeface="Arial"/>
              </a:rPr>
              <a:t> β2 </a:t>
            </a:r>
            <a:r>
              <a:rPr lang="en-US" sz="2000" dirty="0" err="1">
                <a:solidFill>
                  <a:prstClr val="black"/>
                </a:solidFill>
                <a:latin typeface="Arial"/>
              </a:rPr>
              <a:t>theo</a:t>
            </a:r>
            <a:r>
              <a:rPr lang="en-US" sz="2000" dirty="0">
                <a:solidFill>
                  <a:prstClr val="black"/>
                </a:solidFill>
                <a:latin typeface="Arial"/>
              </a:rPr>
              <a:t> con </a:t>
            </a:r>
            <a:r>
              <a:rPr lang="en-US" sz="2000" dirty="0" err="1">
                <a:solidFill>
                  <a:prstClr val="black"/>
                </a:solidFill>
                <a:latin typeface="Arial"/>
              </a:rPr>
              <a:t>đường</a:t>
            </a:r>
            <a:r>
              <a:rPr lang="en-US" sz="2000" dirty="0">
                <a:solidFill>
                  <a:prstClr val="black"/>
                </a:solidFill>
                <a:latin typeface="Arial"/>
              </a:rPr>
              <a:t> </a:t>
            </a:r>
            <a:r>
              <a:rPr lang="en-US" sz="2000" dirty="0" err="1">
                <a:solidFill>
                  <a:prstClr val="black"/>
                </a:solidFill>
                <a:latin typeface="Arial"/>
              </a:rPr>
              <a:t>tác</a:t>
            </a:r>
            <a:r>
              <a:rPr lang="en-US" sz="2000" dirty="0">
                <a:solidFill>
                  <a:prstClr val="black"/>
                </a:solidFill>
                <a:latin typeface="Arial"/>
              </a:rPr>
              <a:t> </a:t>
            </a:r>
            <a:r>
              <a:rPr lang="en-US" sz="2000" dirty="0" err="1">
                <a:solidFill>
                  <a:prstClr val="black"/>
                </a:solidFill>
                <a:latin typeface="Arial"/>
              </a:rPr>
              <a:t>dụng</a:t>
            </a:r>
            <a:r>
              <a:rPr lang="en-US" sz="2000" dirty="0">
                <a:solidFill>
                  <a:prstClr val="black"/>
                </a:solidFill>
                <a:latin typeface="Arial"/>
              </a:rPr>
              <a:t> </a:t>
            </a:r>
            <a:r>
              <a:rPr lang="en-US" sz="2000" dirty="0" err="1">
                <a:solidFill>
                  <a:prstClr val="black"/>
                </a:solidFill>
                <a:latin typeface="Arial"/>
              </a:rPr>
              <a:t>chính</a:t>
            </a:r>
            <a:r>
              <a:rPr lang="en-US" sz="2000" dirty="0">
                <a:solidFill>
                  <a:prstClr val="black"/>
                </a:solidFill>
                <a:latin typeface="Arial"/>
              </a:rPr>
              <a:t>, </a:t>
            </a:r>
            <a:r>
              <a:rPr lang="en-US" sz="2000" dirty="0" err="1">
                <a:solidFill>
                  <a:prstClr val="black"/>
                </a:solidFill>
                <a:latin typeface="Arial"/>
              </a:rPr>
              <a:t>gây</a:t>
            </a:r>
            <a:r>
              <a:rPr lang="en-US" sz="2000" dirty="0">
                <a:solidFill>
                  <a:prstClr val="black"/>
                </a:solidFill>
                <a:latin typeface="Arial"/>
              </a:rPr>
              <a:t> ra </a:t>
            </a:r>
            <a:r>
              <a:rPr lang="en-US" sz="2000" dirty="0" err="1">
                <a:solidFill>
                  <a:prstClr val="black"/>
                </a:solidFill>
                <a:latin typeface="Arial"/>
              </a:rPr>
              <a:t>tình</a:t>
            </a:r>
            <a:r>
              <a:rPr lang="en-US" sz="2000" dirty="0">
                <a:solidFill>
                  <a:prstClr val="black"/>
                </a:solidFill>
                <a:latin typeface="Arial"/>
              </a:rPr>
              <a:t> </a:t>
            </a:r>
            <a:r>
              <a:rPr lang="en-US" sz="2000" dirty="0" err="1">
                <a:solidFill>
                  <a:prstClr val="black"/>
                </a:solidFill>
                <a:latin typeface="Arial"/>
              </a:rPr>
              <a:t>trạng</a:t>
            </a:r>
            <a:r>
              <a:rPr lang="en-US" sz="2000" dirty="0">
                <a:solidFill>
                  <a:prstClr val="black"/>
                </a:solidFill>
                <a:latin typeface="Arial"/>
              </a:rPr>
              <a:t> </a:t>
            </a:r>
            <a:r>
              <a:rPr lang="en-US" sz="2000" b="1" dirty="0" err="1">
                <a:solidFill>
                  <a:prstClr val="black"/>
                </a:solidFill>
                <a:latin typeface="Arial"/>
              </a:rPr>
              <a:t>kém</a:t>
            </a:r>
            <a:r>
              <a:rPr lang="en-US" sz="2000" b="1" dirty="0">
                <a:solidFill>
                  <a:prstClr val="black"/>
                </a:solidFill>
                <a:latin typeface="Arial"/>
              </a:rPr>
              <a:t> </a:t>
            </a:r>
            <a:r>
              <a:rPr lang="en-US" sz="2000" b="1" dirty="0" err="1">
                <a:solidFill>
                  <a:prstClr val="black"/>
                </a:solidFill>
                <a:latin typeface="Arial"/>
              </a:rPr>
              <a:t>đáp</a:t>
            </a:r>
            <a:r>
              <a:rPr lang="en-US" sz="2000" b="1" dirty="0">
                <a:solidFill>
                  <a:prstClr val="black"/>
                </a:solidFill>
                <a:latin typeface="Arial"/>
              </a:rPr>
              <a:t> </a:t>
            </a:r>
            <a:r>
              <a:rPr lang="en-US" sz="2000" b="1" dirty="0" err="1">
                <a:solidFill>
                  <a:prstClr val="black"/>
                </a:solidFill>
                <a:latin typeface="Arial"/>
              </a:rPr>
              <a:t>ứng</a:t>
            </a:r>
            <a:r>
              <a:rPr lang="en-US" sz="2000" b="1" dirty="0">
                <a:solidFill>
                  <a:prstClr val="black"/>
                </a:solidFill>
                <a:latin typeface="Arial"/>
              </a:rPr>
              <a:t> </a:t>
            </a:r>
            <a:r>
              <a:rPr lang="en-US" sz="2000" b="1" dirty="0" err="1">
                <a:solidFill>
                  <a:prstClr val="black"/>
                </a:solidFill>
                <a:latin typeface="Arial"/>
              </a:rPr>
              <a:t>khi</a:t>
            </a:r>
            <a:r>
              <a:rPr lang="en-US" sz="2000" b="1" dirty="0">
                <a:solidFill>
                  <a:prstClr val="black"/>
                </a:solidFill>
                <a:latin typeface="Arial"/>
              </a:rPr>
              <a:t> </a:t>
            </a:r>
            <a:r>
              <a:rPr lang="en-US" sz="2000" b="1" dirty="0" err="1">
                <a:solidFill>
                  <a:prstClr val="black"/>
                </a:solidFill>
                <a:latin typeface="Arial"/>
              </a:rPr>
              <a:t>kích</a:t>
            </a:r>
            <a:r>
              <a:rPr lang="en-US" sz="2000" b="1" dirty="0">
                <a:solidFill>
                  <a:prstClr val="black"/>
                </a:solidFill>
                <a:latin typeface="Arial"/>
              </a:rPr>
              <a:t> </a:t>
            </a:r>
            <a:r>
              <a:rPr lang="en-US" sz="2000" b="1" dirty="0" err="1">
                <a:solidFill>
                  <a:prstClr val="black"/>
                </a:solidFill>
                <a:latin typeface="Arial"/>
              </a:rPr>
              <a:t>thích</a:t>
            </a:r>
            <a:r>
              <a:rPr lang="en-US" sz="2000" b="1" dirty="0">
                <a:solidFill>
                  <a:prstClr val="black"/>
                </a:solidFill>
                <a:latin typeface="Arial"/>
              </a:rPr>
              <a:t> </a:t>
            </a:r>
            <a:r>
              <a:rPr lang="en-US" sz="2000" b="1" dirty="0" err="1">
                <a:solidFill>
                  <a:prstClr val="black"/>
                </a:solidFill>
                <a:latin typeface="Arial"/>
              </a:rPr>
              <a:t>thụ</a:t>
            </a:r>
            <a:r>
              <a:rPr lang="en-US" sz="2000" b="1" dirty="0">
                <a:solidFill>
                  <a:prstClr val="black"/>
                </a:solidFill>
                <a:latin typeface="Arial"/>
              </a:rPr>
              <a:t> </a:t>
            </a:r>
            <a:r>
              <a:rPr lang="en-US" sz="2000" b="1" dirty="0" err="1">
                <a:solidFill>
                  <a:prstClr val="black"/>
                </a:solidFill>
                <a:latin typeface="Arial"/>
              </a:rPr>
              <a:t>thể</a:t>
            </a:r>
            <a:r>
              <a:rPr lang="en-US" sz="2000" b="1" dirty="0">
                <a:solidFill>
                  <a:prstClr val="black"/>
                </a:solidFill>
                <a:latin typeface="Arial"/>
              </a:rPr>
              <a:t> β2 </a:t>
            </a:r>
            <a:r>
              <a:rPr lang="en-US" sz="2000" b="1" dirty="0" err="1">
                <a:solidFill>
                  <a:prstClr val="black"/>
                </a:solidFill>
                <a:latin typeface="Arial"/>
              </a:rPr>
              <a:t>kéo</a:t>
            </a:r>
            <a:r>
              <a:rPr lang="en-US" sz="2000" b="1" dirty="0">
                <a:solidFill>
                  <a:prstClr val="black"/>
                </a:solidFill>
                <a:latin typeface="Arial"/>
              </a:rPr>
              <a:t> </a:t>
            </a:r>
            <a:r>
              <a:rPr lang="en-US" sz="2000" b="1" dirty="0" err="1">
                <a:solidFill>
                  <a:prstClr val="black"/>
                </a:solidFill>
                <a:latin typeface="Arial"/>
              </a:rPr>
              <a:t>dài</a:t>
            </a:r>
            <a:endParaRPr lang="en-US" sz="2000" b="1" dirty="0">
              <a:solidFill>
                <a:prstClr val="black"/>
              </a:solidFill>
              <a:latin typeface="Arial"/>
            </a:endParaRPr>
          </a:p>
        </p:txBody>
      </p:sp>
    </p:spTree>
    <p:extLst>
      <p:ext uri="{BB962C8B-B14F-4D97-AF65-F5344CB8AC3E}">
        <p14:creationId xmlns:p14="http://schemas.microsoft.com/office/powerpoint/2010/main" val="1271685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A27A0D-6D4D-4DE2-A0FB-D7C5EBC476FA}"/>
              </a:ext>
            </a:extLst>
          </p:cNvPr>
          <p:cNvSpPr txBox="1">
            <a:spLocks noChangeArrowheads="1"/>
          </p:cNvSpPr>
          <p:nvPr/>
        </p:nvSpPr>
        <p:spPr bwMode="auto">
          <a:xfrm>
            <a:off x="1411045" y="162199"/>
            <a:ext cx="9682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defRPr>
            </a:lvl2pPr>
            <a:lvl3pPr algn="l" rtl="0" eaLnBrk="0" fontAlgn="base" hangingPunct="0">
              <a:spcBef>
                <a:spcPct val="0"/>
              </a:spcBef>
              <a:spcAft>
                <a:spcPct val="0"/>
              </a:spcAft>
              <a:defRPr sz="3200" b="1">
                <a:solidFill>
                  <a:schemeClr val="tx2"/>
                </a:solidFill>
                <a:latin typeface="Verdana" pitchFamily="34" charset="0"/>
              </a:defRPr>
            </a:lvl3pPr>
            <a:lvl4pPr algn="l" rtl="0" eaLnBrk="0" fontAlgn="base" hangingPunct="0">
              <a:spcBef>
                <a:spcPct val="0"/>
              </a:spcBef>
              <a:spcAft>
                <a:spcPct val="0"/>
              </a:spcAft>
              <a:defRPr sz="3200" b="1">
                <a:solidFill>
                  <a:schemeClr val="tx2"/>
                </a:solidFill>
                <a:latin typeface="Verdana" pitchFamily="34" charset="0"/>
              </a:defRPr>
            </a:lvl4pPr>
            <a:lvl5pPr algn="l" rtl="0" eaLnBrk="0" fontAlgn="base" hangingPunct="0">
              <a:spcBef>
                <a:spcPct val="0"/>
              </a:spcBef>
              <a:spcAft>
                <a:spcPct val="0"/>
              </a:spcAft>
              <a:defRPr sz="3200" b="1">
                <a:solidFill>
                  <a:schemeClr val="tx2"/>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a:lstStyle>
          <a:p>
            <a:pPr algn="ctr">
              <a:defRPr/>
            </a:pPr>
            <a:r>
              <a:rPr lang="en-US" altLang="en-US" dirty="0" err="1">
                <a:solidFill>
                  <a:srgbClr val="00B050"/>
                </a:solidFill>
                <a:latin typeface="Arial" panose="020B0604020202020204" pitchFamily="34" charset="0"/>
                <a:ea typeface="+mn-ea"/>
                <a:cs typeface="Arial" panose="020B0604020202020204" pitchFamily="34" charset="0"/>
              </a:rPr>
              <a:t>Cơ</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sở</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phối</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hợp</a:t>
            </a:r>
            <a:r>
              <a:rPr lang="en-US" altLang="en-US" dirty="0">
                <a:solidFill>
                  <a:srgbClr val="00B050"/>
                </a:solidFill>
                <a:latin typeface="Arial" panose="020B0604020202020204" pitchFamily="34" charset="0"/>
                <a:ea typeface="+mn-ea"/>
                <a:cs typeface="Arial" panose="020B0604020202020204" pitchFamily="34" charset="0"/>
              </a:rPr>
              <a:t> SABA/SAMA:</a:t>
            </a:r>
          </a:p>
          <a:p>
            <a:pPr algn="ctr">
              <a:spcBef>
                <a:spcPts val="600"/>
              </a:spcBef>
              <a:defRPr/>
            </a:pPr>
            <a:r>
              <a:rPr lang="en-US" altLang="en-US" b="0" kern="0" dirty="0" err="1">
                <a:solidFill>
                  <a:srgbClr val="0070C0"/>
                </a:solidFill>
                <a:latin typeface="Arial" panose="020B0604020202020204" pitchFamily="34" charset="0"/>
                <a:ea typeface="+mn-ea"/>
                <a:cs typeface="Arial" panose="020B0604020202020204" pitchFamily="34" charset="0"/>
              </a:rPr>
              <a:t>Hiệp</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đồng</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tác</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dụng</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giãn</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phế</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quản</a:t>
            </a:r>
            <a:endParaRPr lang="en-US" altLang="en-US" b="0" kern="0" dirty="0">
              <a:solidFill>
                <a:srgbClr val="0070C0"/>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6267D39C-9089-402C-94A6-85C1FE01598D}"/>
              </a:ext>
            </a:extLst>
          </p:cNvPr>
          <p:cNvSpPr/>
          <p:nvPr/>
        </p:nvSpPr>
        <p:spPr>
          <a:xfrm>
            <a:off x="5997709" y="1752600"/>
            <a:ext cx="5566096" cy="2865470"/>
          </a:xfrm>
          <a:prstGeom prst="rect">
            <a:avLst/>
          </a:prstGeom>
          <a:solidFill>
            <a:srgbClr val="E7E6E6"/>
          </a:solidFill>
          <a:ln w="12700" cap="flat" cmpd="sng" algn="ctr">
            <a:solidFill>
              <a:srgbClr val="3282BE">
                <a:shade val="50000"/>
              </a:srgbClr>
            </a:solidFill>
            <a:prstDash val="solid"/>
            <a:miter lim="800000"/>
          </a:ln>
          <a:effectLst/>
        </p:spPr>
        <p:txBody>
          <a:bodyPr rtlCol="0" anchor="ctr"/>
          <a:lstStyle/>
          <a:p>
            <a:pPr algn="ctr">
              <a:defRPr/>
            </a:pPr>
            <a:endParaRPr lang="en-US" kern="0" dirty="0">
              <a:solidFill>
                <a:prstClr val="black"/>
              </a:solidFill>
              <a:latin typeface="Arial"/>
            </a:endParaRPr>
          </a:p>
        </p:txBody>
      </p:sp>
      <p:sp>
        <p:nvSpPr>
          <p:cNvPr id="7" name="TextBox 2">
            <a:extLst>
              <a:ext uri="{FF2B5EF4-FFF2-40B4-BE49-F238E27FC236}">
                <a16:creationId xmlns:a16="http://schemas.microsoft.com/office/drawing/2014/main" id="{2F206C88-4C1A-4896-85CD-AEC20FBEA2DE}"/>
              </a:ext>
            </a:extLst>
          </p:cNvPr>
          <p:cNvSpPr txBox="1">
            <a:spLocks noChangeArrowheads="1"/>
          </p:cNvSpPr>
          <p:nvPr/>
        </p:nvSpPr>
        <p:spPr bwMode="auto">
          <a:xfrm>
            <a:off x="7413748" y="6513214"/>
            <a:ext cx="4697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fontAlgn="base">
              <a:spcBef>
                <a:spcPct val="0"/>
              </a:spcBef>
              <a:spcAft>
                <a:spcPct val="0"/>
              </a:spcAft>
              <a:buFontTx/>
              <a:buNone/>
            </a:pPr>
            <a:r>
              <a:rPr lang="en-US" altLang="vi-VN" sz="1000" dirty="0">
                <a:solidFill>
                  <a:schemeClr val="bg1"/>
                </a:solidFill>
                <a:latin typeface="Arial" panose="020B0604020202020204" pitchFamily="34" charset="0"/>
                <a:cs typeface="Arial" panose="020B0604020202020204" pitchFamily="34" charset="0"/>
              </a:rPr>
              <a:t>1. </a:t>
            </a:r>
            <a:r>
              <a:rPr lang="en-US" altLang="vi-VN" sz="1000" dirty="0" err="1">
                <a:solidFill>
                  <a:schemeClr val="bg1"/>
                </a:solidFill>
                <a:latin typeface="Arial" panose="020B0604020202020204" pitchFamily="34" charset="0"/>
                <a:cs typeface="Arial" panose="020B0604020202020204" pitchFamily="34" charset="0"/>
              </a:rPr>
              <a:t>Proskocil</a:t>
            </a:r>
            <a:r>
              <a:rPr lang="en-US" altLang="vi-VN" sz="1000" dirty="0">
                <a:solidFill>
                  <a:schemeClr val="bg1"/>
                </a:solidFill>
                <a:latin typeface="Arial" panose="020B0604020202020204" pitchFamily="34" charset="0"/>
                <a:cs typeface="Arial" panose="020B0604020202020204" pitchFamily="34" charset="0"/>
              </a:rPr>
              <a:t> BJ et al. Proc Am </a:t>
            </a:r>
            <a:r>
              <a:rPr lang="en-US" altLang="vi-VN" sz="1000" dirty="0" err="1">
                <a:solidFill>
                  <a:schemeClr val="bg1"/>
                </a:solidFill>
                <a:latin typeface="Arial" panose="020B0604020202020204" pitchFamily="34" charset="0"/>
                <a:cs typeface="Arial" panose="020B0604020202020204" pitchFamily="34" charset="0"/>
              </a:rPr>
              <a:t>Thorac</a:t>
            </a:r>
            <a:r>
              <a:rPr lang="en-US" altLang="vi-VN" sz="1000" dirty="0">
                <a:solidFill>
                  <a:schemeClr val="bg1"/>
                </a:solidFill>
                <a:latin typeface="Arial" panose="020B0604020202020204" pitchFamily="34" charset="0"/>
                <a:cs typeface="Arial" panose="020B0604020202020204" pitchFamily="34" charset="0"/>
              </a:rPr>
              <a:t> Soc. 2005;2(4):305-310.</a:t>
            </a:r>
          </a:p>
          <a:p>
            <a:pPr fontAlgn="base">
              <a:spcBef>
                <a:spcPct val="0"/>
              </a:spcBef>
              <a:spcAft>
                <a:spcPct val="0"/>
              </a:spcAft>
              <a:buFontTx/>
              <a:buNone/>
            </a:pPr>
            <a:r>
              <a:rPr lang="it-IT" altLang="vi-VN" sz="1000" dirty="0">
                <a:solidFill>
                  <a:schemeClr val="bg1"/>
                </a:solidFill>
                <a:latin typeface="Arial" panose="020B0604020202020204" pitchFamily="34" charset="0"/>
                <a:cs typeface="Arial" panose="020B0604020202020204" pitchFamily="34" charset="0"/>
              </a:rPr>
              <a:t>2. Girolamo Pelaia et al. Ther Clin Risk Manag. 2015; 11: 1563–1572.</a:t>
            </a:r>
          </a:p>
          <a:p>
            <a:pPr algn="r" fontAlgn="base">
              <a:spcBef>
                <a:spcPct val="0"/>
              </a:spcBef>
              <a:spcAft>
                <a:spcPct val="0"/>
              </a:spcAft>
              <a:buFontTx/>
              <a:buNone/>
            </a:pPr>
            <a:endParaRPr lang="en-US" altLang="vi-VN" sz="1000" dirty="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7BD6B69-2CC4-4E08-A6AE-3BB5C6A9960A}"/>
              </a:ext>
            </a:extLst>
          </p:cNvPr>
          <p:cNvGrpSpPr/>
          <p:nvPr/>
        </p:nvGrpSpPr>
        <p:grpSpPr>
          <a:xfrm>
            <a:off x="6026820" y="1889930"/>
            <a:ext cx="5536984" cy="2830072"/>
            <a:chOff x="2286001" y="2201864"/>
            <a:chExt cx="7315199" cy="3513137"/>
          </a:xfrm>
        </p:grpSpPr>
        <p:pic>
          <p:nvPicPr>
            <p:cNvPr id="9" name="Picture 2">
              <a:extLst>
                <a:ext uri="{FF2B5EF4-FFF2-40B4-BE49-F238E27FC236}">
                  <a16:creationId xmlns:a16="http://schemas.microsoft.com/office/drawing/2014/main" id="{1C2457E3-A499-4974-9373-BEF4EA4E47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7712">
              <a:off x="2911476" y="2619376"/>
              <a:ext cx="62579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10" name="Agrupar 74">
              <a:extLst>
                <a:ext uri="{FF2B5EF4-FFF2-40B4-BE49-F238E27FC236}">
                  <a16:creationId xmlns:a16="http://schemas.microsoft.com/office/drawing/2014/main" id="{835B15A9-6C28-4184-8727-DE503724F219}"/>
                </a:ext>
              </a:extLst>
            </p:cNvPr>
            <p:cNvGrpSpPr>
              <a:grpSpLocks/>
            </p:cNvGrpSpPr>
            <p:nvPr/>
          </p:nvGrpSpPr>
          <p:grpSpPr bwMode="auto">
            <a:xfrm>
              <a:off x="6661150" y="2201864"/>
              <a:ext cx="2940050" cy="1482725"/>
              <a:chOff x="5136736" y="1577784"/>
              <a:chExt cx="2940464" cy="1811661"/>
            </a:xfrm>
          </p:grpSpPr>
          <p:grpSp>
            <p:nvGrpSpPr>
              <p:cNvPr id="36" name="Group 13">
                <a:extLst>
                  <a:ext uri="{FF2B5EF4-FFF2-40B4-BE49-F238E27FC236}">
                    <a16:creationId xmlns:a16="http://schemas.microsoft.com/office/drawing/2014/main" id="{33A822C3-205D-4C6B-A08F-B88FE3FFFAC4}"/>
                  </a:ext>
                </a:extLst>
              </p:cNvPr>
              <p:cNvGrpSpPr>
                <a:grpSpLocks/>
              </p:cNvGrpSpPr>
              <p:nvPr/>
            </p:nvGrpSpPr>
            <p:grpSpPr bwMode="auto">
              <a:xfrm>
                <a:off x="5136736" y="2327934"/>
                <a:ext cx="1042910" cy="1061511"/>
                <a:chOff x="0" y="0"/>
                <a:chExt cx="790" cy="790"/>
              </a:xfrm>
            </p:grpSpPr>
            <p:sp>
              <p:nvSpPr>
                <p:cNvPr id="39" name="Oval 14">
                  <a:extLst>
                    <a:ext uri="{FF2B5EF4-FFF2-40B4-BE49-F238E27FC236}">
                      <a16:creationId xmlns:a16="http://schemas.microsoft.com/office/drawing/2014/main" id="{4CC67231-3942-4015-9991-B98BC53BB066}"/>
                    </a:ext>
                  </a:extLst>
                </p:cNvPr>
                <p:cNvSpPr>
                  <a:spLocks/>
                </p:cNvSpPr>
                <p:nvPr/>
              </p:nvSpPr>
              <p:spPr bwMode="auto">
                <a:xfrm>
                  <a:off x="0" y="0"/>
                  <a:ext cx="790" cy="790"/>
                </a:xfrm>
                <a:prstGeom prst="ellipse">
                  <a:avLst/>
                </a:prstGeom>
                <a:solidFill>
                  <a:srgbClr val="FFFFFF">
                    <a:alpha val="43921"/>
                  </a:srgbClr>
                </a:solidFill>
                <a:ln w="76200">
                  <a:solidFill>
                    <a:srgbClr val="524587"/>
                  </a:solidFill>
                  <a:miter lim="800000"/>
                  <a:headEnd/>
                  <a:tailEnd/>
                </a:ln>
              </p:spPr>
              <p:txBody>
                <a:bodyPr lIns="0" tIns="0" rIns="0" bIns="0"/>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40" name="Line 15">
                  <a:extLst>
                    <a:ext uri="{FF2B5EF4-FFF2-40B4-BE49-F238E27FC236}">
                      <a16:creationId xmlns:a16="http://schemas.microsoft.com/office/drawing/2014/main" id="{1219AA9E-C918-4128-A074-B2BD8B954721}"/>
                    </a:ext>
                  </a:extLst>
                </p:cNvPr>
                <p:cNvSpPr>
                  <a:spLocks noChangeShapeType="1"/>
                </p:cNvSpPr>
                <p:nvPr/>
              </p:nvSpPr>
              <p:spPr bwMode="auto">
                <a:xfrm>
                  <a:off x="117" y="399"/>
                  <a:ext cx="516" cy="0"/>
                </a:xfrm>
                <a:prstGeom prst="line">
                  <a:avLst/>
                </a:prstGeom>
                <a:noFill/>
                <a:ln w="88900">
                  <a:solidFill>
                    <a:srgbClr val="524587"/>
                  </a:solidFill>
                  <a:miter lim="800000"/>
                  <a:headEnd/>
                  <a:tailEnd/>
                </a:ln>
              </p:spPr>
              <p:txBody>
                <a:bodyPr lIns="0" tIns="0" rIns="0" bIns="0"/>
                <a:lstStyle/>
                <a:p>
                  <a:pPr>
                    <a:defRPr/>
                  </a:pPr>
                  <a:endParaRPr lang="en-US" kern="0">
                    <a:solidFill>
                      <a:prstClr val="black"/>
                    </a:solidFill>
                    <a:latin typeface="Arial"/>
                  </a:endParaRPr>
                </a:p>
              </p:txBody>
            </p:sp>
            <p:sp>
              <p:nvSpPr>
                <p:cNvPr id="41" name="Line 16">
                  <a:extLst>
                    <a:ext uri="{FF2B5EF4-FFF2-40B4-BE49-F238E27FC236}">
                      <a16:creationId xmlns:a16="http://schemas.microsoft.com/office/drawing/2014/main" id="{720C34DF-1197-4547-9432-C82F36CB6291}"/>
                    </a:ext>
                  </a:extLst>
                </p:cNvPr>
                <p:cNvSpPr>
                  <a:spLocks noChangeShapeType="1"/>
                </p:cNvSpPr>
                <p:nvPr/>
              </p:nvSpPr>
              <p:spPr bwMode="auto">
                <a:xfrm rot="10800000" flipH="1">
                  <a:off x="375" y="135"/>
                  <a:ext cx="0" cy="514"/>
                </a:xfrm>
                <a:prstGeom prst="line">
                  <a:avLst/>
                </a:prstGeom>
                <a:noFill/>
                <a:ln w="88900">
                  <a:solidFill>
                    <a:srgbClr val="524587"/>
                  </a:solidFill>
                  <a:miter lim="800000"/>
                  <a:headEnd/>
                  <a:tailEnd/>
                </a:ln>
              </p:spPr>
              <p:txBody>
                <a:bodyPr lIns="0" tIns="0" rIns="0" bIns="0"/>
                <a:lstStyle/>
                <a:p>
                  <a:pPr>
                    <a:defRPr/>
                  </a:pPr>
                  <a:endParaRPr lang="en-US" kern="0">
                    <a:solidFill>
                      <a:prstClr val="black"/>
                    </a:solidFill>
                    <a:latin typeface="Arial"/>
                  </a:endParaRPr>
                </a:p>
              </p:txBody>
            </p:sp>
          </p:grpSp>
          <p:sp>
            <p:nvSpPr>
              <p:cNvPr id="37" name="Rectangle 17">
                <a:extLst>
                  <a:ext uri="{FF2B5EF4-FFF2-40B4-BE49-F238E27FC236}">
                    <a16:creationId xmlns:a16="http://schemas.microsoft.com/office/drawing/2014/main" id="{BE27FBFD-3049-4C6C-A4EB-9EFC1F7EAE63}"/>
                  </a:ext>
                </a:extLst>
              </p:cNvPr>
              <p:cNvSpPr>
                <a:spLocks/>
              </p:cNvSpPr>
              <p:nvPr/>
            </p:nvSpPr>
            <p:spPr bwMode="auto">
              <a:xfrm>
                <a:off x="6310064" y="1577784"/>
                <a:ext cx="1767136" cy="940744"/>
              </a:xfrm>
              <a:prstGeom prst="rect">
                <a:avLst/>
              </a:prstGeom>
              <a:noFill/>
              <a:ln>
                <a:noFill/>
              </a:ln>
            </p:spPr>
            <p:txBody>
              <a:bodyPr lIns="15319" tIns="15319" rIns="15319" bIns="15319"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a:defRPr/>
                </a:pPr>
                <a:r>
                  <a:rPr lang="en-US" altLang="vi-VN" sz="1600" b="1" kern="0" dirty="0">
                    <a:solidFill>
                      <a:prstClr val="black"/>
                    </a:solidFill>
                    <a:latin typeface="Calibri" panose="020F0502020204030204" pitchFamily="34" charset="0"/>
                    <a:cs typeface="Calibri" panose="020F0502020204030204" pitchFamily="34" charset="0"/>
                    <a:sym typeface="75 Helvetica Bold"/>
                  </a:rPr>
                  <a:t>Beta Agonists</a:t>
                </a:r>
              </a:p>
            </p:txBody>
          </p:sp>
          <p:sp>
            <p:nvSpPr>
              <p:cNvPr id="38" name="Line 18">
                <a:extLst>
                  <a:ext uri="{FF2B5EF4-FFF2-40B4-BE49-F238E27FC236}">
                    <a16:creationId xmlns:a16="http://schemas.microsoft.com/office/drawing/2014/main" id="{F101BC5E-7032-4F95-A7FF-3C7810C4FE5C}"/>
                  </a:ext>
                </a:extLst>
              </p:cNvPr>
              <p:cNvSpPr>
                <a:spLocks noChangeShapeType="1"/>
              </p:cNvSpPr>
              <p:nvPr/>
            </p:nvSpPr>
            <p:spPr bwMode="auto">
              <a:xfrm flipH="1">
                <a:off x="5987756" y="2093739"/>
                <a:ext cx="368352" cy="310349"/>
              </a:xfrm>
              <a:prstGeom prst="line">
                <a:avLst/>
              </a:prstGeom>
              <a:noFill/>
              <a:ln w="88900">
                <a:solidFill>
                  <a:srgbClr val="524587"/>
                </a:solidFill>
                <a:miter lim="800000"/>
                <a:headEnd/>
                <a:tailEnd/>
              </a:ln>
            </p:spPr>
            <p:txBody>
              <a:bodyPr lIns="0" tIns="0" rIns="0" bIns="0"/>
              <a:lstStyle/>
              <a:p>
                <a:pPr>
                  <a:defRPr/>
                </a:pPr>
                <a:endParaRPr lang="en-US" kern="0">
                  <a:solidFill>
                    <a:prstClr val="black"/>
                  </a:solidFill>
                  <a:latin typeface="Arial"/>
                </a:endParaRPr>
              </a:p>
            </p:txBody>
          </p:sp>
        </p:grpSp>
        <p:grpSp>
          <p:nvGrpSpPr>
            <p:cNvPr id="11" name="Agrupar 73">
              <a:extLst>
                <a:ext uri="{FF2B5EF4-FFF2-40B4-BE49-F238E27FC236}">
                  <a16:creationId xmlns:a16="http://schemas.microsoft.com/office/drawing/2014/main" id="{F889D1B7-8625-47EA-8B16-9E5F3938A274}"/>
                </a:ext>
              </a:extLst>
            </p:cNvPr>
            <p:cNvGrpSpPr>
              <a:grpSpLocks/>
            </p:cNvGrpSpPr>
            <p:nvPr/>
          </p:nvGrpSpPr>
          <p:grpSpPr bwMode="auto">
            <a:xfrm>
              <a:off x="2286001" y="2209801"/>
              <a:ext cx="2911475" cy="1628775"/>
              <a:chOff x="746386" y="1591804"/>
              <a:chExt cx="2911214" cy="1989597"/>
            </a:xfrm>
          </p:grpSpPr>
          <p:grpSp>
            <p:nvGrpSpPr>
              <p:cNvPr id="31" name="Group 27">
                <a:extLst>
                  <a:ext uri="{FF2B5EF4-FFF2-40B4-BE49-F238E27FC236}">
                    <a16:creationId xmlns:a16="http://schemas.microsoft.com/office/drawing/2014/main" id="{85D8C81A-697F-450D-BA6B-64021D735335}"/>
                  </a:ext>
                </a:extLst>
              </p:cNvPr>
              <p:cNvGrpSpPr>
                <a:grpSpLocks/>
              </p:cNvGrpSpPr>
              <p:nvPr/>
            </p:nvGrpSpPr>
            <p:grpSpPr bwMode="auto">
              <a:xfrm>
                <a:off x="2651576" y="2514601"/>
                <a:ext cx="1006024" cy="1066800"/>
                <a:chOff x="0" y="0"/>
                <a:chExt cx="790" cy="790"/>
              </a:xfrm>
            </p:grpSpPr>
            <p:sp>
              <p:nvSpPr>
                <p:cNvPr id="34" name="Oval 28">
                  <a:extLst>
                    <a:ext uri="{FF2B5EF4-FFF2-40B4-BE49-F238E27FC236}">
                      <a16:creationId xmlns:a16="http://schemas.microsoft.com/office/drawing/2014/main" id="{CB10CF09-DC25-4A10-B8AC-09B6CBBE7DD0}"/>
                    </a:ext>
                  </a:extLst>
                </p:cNvPr>
                <p:cNvSpPr>
                  <a:spLocks/>
                </p:cNvSpPr>
                <p:nvPr/>
              </p:nvSpPr>
              <p:spPr bwMode="auto">
                <a:xfrm>
                  <a:off x="0" y="0"/>
                  <a:ext cx="790" cy="790"/>
                </a:xfrm>
                <a:prstGeom prst="ellipse">
                  <a:avLst/>
                </a:prstGeom>
                <a:solidFill>
                  <a:srgbClr val="FFFFFF">
                    <a:alpha val="43921"/>
                  </a:srgbClr>
                </a:solidFill>
                <a:ln w="76200">
                  <a:solidFill>
                    <a:srgbClr val="FF0000"/>
                  </a:solidFill>
                  <a:miter lim="800000"/>
                  <a:headEnd/>
                  <a:tailEnd/>
                </a:ln>
              </p:spPr>
              <p:txBody>
                <a:bodyPr lIns="0" tIns="0" rIns="0" bIns="0"/>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35" name="Line 29">
                  <a:extLst>
                    <a:ext uri="{FF2B5EF4-FFF2-40B4-BE49-F238E27FC236}">
                      <a16:creationId xmlns:a16="http://schemas.microsoft.com/office/drawing/2014/main" id="{9D3D4196-23BD-445C-A0D7-2727777C3741}"/>
                    </a:ext>
                  </a:extLst>
                </p:cNvPr>
                <p:cNvSpPr>
                  <a:spLocks noChangeShapeType="1"/>
                </p:cNvSpPr>
                <p:nvPr/>
              </p:nvSpPr>
              <p:spPr bwMode="auto">
                <a:xfrm>
                  <a:off x="124" y="384"/>
                  <a:ext cx="515" cy="0"/>
                </a:xfrm>
                <a:prstGeom prst="line">
                  <a:avLst/>
                </a:prstGeom>
                <a:noFill/>
                <a:ln w="88900">
                  <a:solidFill>
                    <a:srgbClr val="FF0000"/>
                  </a:solidFill>
                  <a:miter lim="800000"/>
                  <a:headEnd/>
                  <a:tailEnd/>
                </a:ln>
              </p:spPr>
              <p:txBody>
                <a:bodyPr lIns="0" tIns="0" rIns="0" bIns="0"/>
                <a:lstStyle/>
                <a:p>
                  <a:pPr>
                    <a:defRPr/>
                  </a:pPr>
                  <a:endParaRPr lang="en-US" kern="0">
                    <a:solidFill>
                      <a:prstClr val="black"/>
                    </a:solidFill>
                    <a:latin typeface="Arial"/>
                  </a:endParaRPr>
                </a:p>
              </p:txBody>
            </p:sp>
          </p:grpSp>
          <p:sp>
            <p:nvSpPr>
              <p:cNvPr id="32" name="Rectangle 31">
                <a:extLst>
                  <a:ext uri="{FF2B5EF4-FFF2-40B4-BE49-F238E27FC236}">
                    <a16:creationId xmlns:a16="http://schemas.microsoft.com/office/drawing/2014/main" id="{51FF46B0-F0A5-49BD-A69F-7B47BC913CDE}"/>
                  </a:ext>
                </a:extLst>
              </p:cNvPr>
              <p:cNvSpPr>
                <a:spLocks/>
              </p:cNvSpPr>
              <p:nvPr/>
            </p:nvSpPr>
            <p:spPr bwMode="auto">
              <a:xfrm>
                <a:off x="746386" y="1591804"/>
                <a:ext cx="1866733" cy="1021948"/>
              </a:xfrm>
              <a:prstGeom prst="rect">
                <a:avLst/>
              </a:prstGeom>
              <a:noFill/>
              <a:ln>
                <a:noFill/>
              </a:ln>
            </p:spPr>
            <p:txBody>
              <a:bodyPr lIns="15319" tIns="15319" rIns="15319" bIns="15319"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a:defRPr/>
                </a:pPr>
                <a:r>
                  <a:rPr lang="en-US" altLang="vi-VN" sz="1600" b="1" kern="0" dirty="0">
                    <a:solidFill>
                      <a:prstClr val="black"/>
                    </a:solidFill>
                    <a:latin typeface="Calibri" panose="020F0502020204030204" pitchFamily="34" charset="0"/>
                    <a:cs typeface="Calibri" panose="020F0502020204030204" pitchFamily="34" charset="0"/>
                    <a:sym typeface="75 Helvetica Bold"/>
                  </a:rPr>
                  <a:t>Anticholinergics</a:t>
                </a:r>
              </a:p>
            </p:txBody>
          </p:sp>
          <p:sp>
            <p:nvSpPr>
              <p:cNvPr id="33" name="Line 31">
                <a:extLst>
                  <a:ext uri="{FF2B5EF4-FFF2-40B4-BE49-F238E27FC236}">
                    <a16:creationId xmlns:a16="http://schemas.microsoft.com/office/drawing/2014/main" id="{94394EA3-A859-4D78-83D9-6C7D9E96D6B2}"/>
                  </a:ext>
                </a:extLst>
              </p:cNvPr>
              <p:cNvSpPr>
                <a:spLocks noChangeShapeType="1"/>
              </p:cNvSpPr>
              <p:nvPr/>
            </p:nvSpPr>
            <p:spPr bwMode="auto">
              <a:xfrm>
                <a:off x="2567086" y="2218159"/>
                <a:ext cx="331757" cy="366504"/>
              </a:xfrm>
              <a:prstGeom prst="line">
                <a:avLst/>
              </a:prstGeom>
              <a:noFill/>
              <a:ln w="88900">
                <a:solidFill>
                  <a:srgbClr val="FF0000"/>
                </a:solidFill>
                <a:miter lim="800000"/>
                <a:headEnd/>
                <a:tailEnd/>
              </a:ln>
            </p:spPr>
            <p:txBody>
              <a:bodyPr lIns="0" tIns="0" rIns="0" bIns="0"/>
              <a:lstStyle/>
              <a:p>
                <a:pPr>
                  <a:defRPr/>
                </a:pPr>
                <a:endParaRPr lang="en-US" kern="0">
                  <a:solidFill>
                    <a:prstClr val="black"/>
                  </a:solidFill>
                  <a:latin typeface="Arial"/>
                </a:endParaRPr>
              </a:p>
            </p:txBody>
          </p:sp>
        </p:grpSp>
        <p:sp>
          <p:nvSpPr>
            <p:cNvPr id="12" name="Rectangle 3">
              <a:extLst>
                <a:ext uri="{FF2B5EF4-FFF2-40B4-BE49-F238E27FC236}">
                  <a16:creationId xmlns:a16="http://schemas.microsoft.com/office/drawing/2014/main" id="{E9D70D5B-230F-44B2-8B8E-E36F547D6AC5}"/>
                </a:ext>
              </a:extLst>
            </p:cNvPr>
            <p:cNvSpPr>
              <a:spLocks/>
            </p:cNvSpPr>
            <p:nvPr/>
          </p:nvSpPr>
          <p:spPr bwMode="auto">
            <a:xfrm>
              <a:off x="7131051" y="4229100"/>
              <a:ext cx="2022475" cy="387350"/>
            </a:xfrm>
            <a:prstGeom prst="rect">
              <a:avLst/>
            </a:prstGeom>
            <a:solidFill>
              <a:srgbClr val="AFDC7E"/>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fontAlgn="base">
                <a:spcBef>
                  <a:spcPct val="0"/>
                </a:spcBef>
                <a:spcAft>
                  <a:spcPct val="0"/>
                </a:spcAft>
                <a:buFontTx/>
                <a:buNone/>
              </a:pPr>
              <a:r>
                <a:rPr lang="en-US" altLang="vi-VN" sz="1000" b="1">
                  <a:solidFill>
                    <a:prstClr val="black"/>
                  </a:solidFill>
                  <a:latin typeface="Arial" panose="020B0604020202020204" pitchFamily="34" charset="0"/>
                  <a:cs typeface="Arial" panose="020B0604020202020204" pitchFamily="34" charset="0"/>
                  <a:sym typeface="75 Helvetica Bold"/>
                </a:rPr>
                <a:t>Thư giãn cơ trơn</a:t>
              </a:r>
            </a:p>
          </p:txBody>
        </p:sp>
        <p:sp>
          <p:nvSpPr>
            <p:cNvPr id="13" name="Rectangle 4">
              <a:extLst>
                <a:ext uri="{FF2B5EF4-FFF2-40B4-BE49-F238E27FC236}">
                  <a16:creationId xmlns:a16="http://schemas.microsoft.com/office/drawing/2014/main" id="{C6568830-1E36-4076-939A-8B33DD81A341}"/>
                </a:ext>
              </a:extLst>
            </p:cNvPr>
            <p:cNvSpPr>
              <a:spLocks/>
            </p:cNvSpPr>
            <p:nvPr/>
          </p:nvSpPr>
          <p:spPr bwMode="auto">
            <a:xfrm>
              <a:off x="2424114" y="4178300"/>
              <a:ext cx="2092325" cy="369888"/>
            </a:xfrm>
            <a:prstGeom prst="rect">
              <a:avLst/>
            </a:prstGeom>
            <a:solidFill>
              <a:srgbClr val="AFDC7E"/>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fontAlgn="base">
                <a:spcBef>
                  <a:spcPct val="0"/>
                </a:spcBef>
                <a:spcAft>
                  <a:spcPct val="0"/>
                </a:spcAft>
                <a:buFontTx/>
                <a:buNone/>
              </a:pPr>
              <a:r>
                <a:rPr lang="en-US" altLang="vi-VN" sz="1000" b="1">
                  <a:solidFill>
                    <a:prstClr val="black"/>
                  </a:solidFill>
                  <a:latin typeface="Arial" panose="020B0604020202020204" pitchFamily="34" charset="0"/>
                  <a:cs typeface="Arial" panose="020B0604020202020204" pitchFamily="34" charset="0"/>
                  <a:sym typeface="75 Helvetica Bold"/>
                </a:rPr>
                <a:t>Co thắt cơ trơn</a:t>
              </a:r>
            </a:p>
          </p:txBody>
        </p:sp>
        <p:grpSp>
          <p:nvGrpSpPr>
            <p:cNvPr id="14" name="Agrupar 72">
              <a:extLst>
                <a:ext uri="{FF2B5EF4-FFF2-40B4-BE49-F238E27FC236}">
                  <a16:creationId xmlns:a16="http://schemas.microsoft.com/office/drawing/2014/main" id="{6663B345-AC1B-47CE-B8FC-B4197E902A6E}"/>
                </a:ext>
              </a:extLst>
            </p:cNvPr>
            <p:cNvGrpSpPr>
              <a:grpSpLocks/>
            </p:cNvGrpSpPr>
            <p:nvPr/>
          </p:nvGrpSpPr>
          <p:grpSpPr bwMode="auto">
            <a:xfrm>
              <a:off x="4649789" y="4075113"/>
              <a:ext cx="2357437" cy="742950"/>
              <a:chOff x="3124200" y="3817868"/>
              <a:chExt cx="2357452" cy="1050469"/>
            </a:xfrm>
          </p:grpSpPr>
          <p:pic>
            <p:nvPicPr>
              <p:cNvPr id="15" name="Picture 21">
                <a:extLst>
                  <a:ext uri="{FF2B5EF4-FFF2-40B4-BE49-F238E27FC236}">
                    <a16:creationId xmlns:a16="http://schemas.microsoft.com/office/drawing/2014/main" id="{3977B5B5-6CC5-4758-A7D4-C11424142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737" r="15166"/>
              <a:stretch>
                <a:fillRect/>
              </a:stretch>
            </p:blipFill>
            <p:spPr bwMode="auto">
              <a:xfrm>
                <a:off x="4497994" y="3996031"/>
                <a:ext cx="563925" cy="6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 name="AutoShape 22">
                <a:extLst>
                  <a:ext uri="{FF2B5EF4-FFF2-40B4-BE49-F238E27FC236}">
                    <a16:creationId xmlns:a16="http://schemas.microsoft.com/office/drawing/2014/main" id="{00D6A5ED-03AF-4284-8188-38F036DE3039}"/>
                  </a:ext>
                </a:extLst>
              </p:cNvPr>
              <p:cNvSpPr>
                <a:spLocks/>
              </p:cNvSpPr>
              <p:nvPr/>
            </p:nvSpPr>
            <p:spPr bwMode="auto">
              <a:xfrm>
                <a:off x="4548794" y="4166681"/>
                <a:ext cx="69774" cy="219021"/>
              </a:xfrm>
              <a:prstGeom prst="diamond">
                <a:avLst/>
              </a:prstGeom>
              <a:solidFill>
                <a:srgbClr val="000000"/>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fontAlgn="base">
                  <a:spcBef>
                    <a:spcPct val="0"/>
                  </a:spcBef>
                  <a:spcAft>
                    <a:spcPct val="0"/>
                  </a:spcAft>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pic>
            <p:nvPicPr>
              <p:cNvPr id="17" name="Picture 25">
                <a:extLst>
                  <a:ext uri="{FF2B5EF4-FFF2-40B4-BE49-F238E27FC236}">
                    <a16:creationId xmlns:a16="http://schemas.microsoft.com/office/drawing/2014/main" id="{2F592949-0911-4D57-B3E9-14CDC0118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663" y="4006780"/>
                <a:ext cx="210546" cy="6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 name="Oval 26">
                <a:extLst>
                  <a:ext uri="{FF2B5EF4-FFF2-40B4-BE49-F238E27FC236}">
                    <a16:creationId xmlns:a16="http://schemas.microsoft.com/office/drawing/2014/main" id="{E177EE68-8CAB-454C-917E-A20FD6389B0A}"/>
                  </a:ext>
                </a:extLst>
              </p:cNvPr>
              <p:cNvSpPr>
                <a:spLocks/>
              </p:cNvSpPr>
              <p:nvPr/>
            </p:nvSpPr>
            <p:spPr bwMode="auto">
              <a:xfrm>
                <a:off x="5241725" y="4200156"/>
                <a:ext cx="73447" cy="161242"/>
              </a:xfrm>
              <a:prstGeom prst="ellipse">
                <a:avLst/>
              </a:prstGeom>
              <a:solidFill>
                <a:srgbClr val="FCCFC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fontAlgn="base">
                  <a:spcBef>
                    <a:spcPct val="0"/>
                  </a:spcBef>
                  <a:spcAft>
                    <a:spcPct val="0"/>
                  </a:spcAft>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19" name="Line 38">
                <a:extLst>
                  <a:ext uri="{FF2B5EF4-FFF2-40B4-BE49-F238E27FC236}">
                    <a16:creationId xmlns:a16="http://schemas.microsoft.com/office/drawing/2014/main" id="{BC69DD2D-A6C1-4F17-9324-1E5C87CBD3BA}"/>
                  </a:ext>
                </a:extLst>
              </p:cNvPr>
              <p:cNvSpPr>
                <a:spLocks noChangeShapeType="1"/>
              </p:cNvSpPr>
              <p:nvPr/>
            </p:nvSpPr>
            <p:spPr bwMode="auto">
              <a:xfrm>
                <a:off x="3371852" y="4293721"/>
                <a:ext cx="2062175" cy="0"/>
              </a:xfrm>
              <a:prstGeom prst="line">
                <a:avLst/>
              </a:prstGeom>
              <a:noFill/>
              <a:ln w="50800">
                <a:solidFill>
                  <a:srgbClr val="000000"/>
                </a:solidFill>
                <a:miter lim="800000"/>
                <a:headEnd/>
                <a:tailEnd/>
              </a:ln>
            </p:spPr>
            <p:txBody>
              <a:bodyPr lIns="0" tIns="0" rIns="0" bIns="0"/>
              <a:lstStyle/>
              <a:p>
                <a:pPr defTabSz="252374">
                  <a:defRPr/>
                </a:pPr>
                <a:endParaRPr lang="en-US" sz="1500" kern="0" dirty="0">
                  <a:solidFill>
                    <a:prstClr val="black"/>
                  </a:solidFill>
                  <a:cs typeface="Calibri" pitchFamily="34" charset="0"/>
                </a:endParaRPr>
              </a:p>
            </p:txBody>
          </p:sp>
          <p:sp>
            <p:nvSpPr>
              <p:cNvPr id="20" name="AutoShape 48">
                <a:extLst>
                  <a:ext uri="{FF2B5EF4-FFF2-40B4-BE49-F238E27FC236}">
                    <a16:creationId xmlns:a16="http://schemas.microsoft.com/office/drawing/2014/main" id="{55A1E400-1F4F-489E-8264-D56CBB0E3700}"/>
                  </a:ext>
                </a:extLst>
              </p:cNvPr>
              <p:cNvSpPr>
                <a:spLocks/>
              </p:cNvSpPr>
              <p:nvPr/>
            </p:nvSpPr>
            <p:spPr bwMode="auto">
              <a:xfrm>
                <a:off x="4070168" y="4090094"/>
                <a:ext cx="484746" cy="397730"/>
              </a:xfrm>
              <a:prstGeom prst="rightArrow">
                <a:avLst>
                  <a:gd name="adj1" fmla="val 26981"/>
                  <a:gd name="adj2" fmla="val 77026"/>
                </a:avLst>
              </a:prstGeom>
              <a:solidFill>
                <a:srgbClr val="FF8000"/>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fontAlgn="base">
                  <a:spcBef>
                    <a:spcPct val="0"/>
                  </a:spcBef>
                  <a:spcAft>
                    <a:spcPct val="0"/>
                  </a:spcAft>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pic>
            <p:nvPicPr>
              <p:cNvPr id="21" name="Picture 49">
                <a:extLst>
                  <a:ext uri="{FF2B5EF4-FFF2-40B4-BE49-F238E27FC236}">
                    <a16:creationId xmlns:a16="http://schemas.microsoft.com/office/drawing/2014/main" id="{96C39D20-962F-45B0-B151-289BF8309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830" y="4039030"/>
                <a:ext cx="244822" cy="64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 name="Picture 25">
                <a:extLst>
                  <a:ext uri="{FF2B5EF4-FFF2-40B4-BE49-F238E27FC236}">
                    <a16:creationId xmlns:a16="http://schemas.microsoft.com/office/drawing/2014/main" id="{7F785922-C37D-4A44-83D5-4F3DD7438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7782" b="79236"/>
              <a:stretch>
                <a:fillRect/>
              </a:stretch>
            </p:blipFill>
            <p:spPr bwMode="auto">
              <a:xfrm>
                <a:off x="5018903" y="4542184"/>
                <a:ext cx="46779" cy="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 name="Picture 22">
                <a:extLst>
                  <a:ext uri="{FF2B5EF4-FFF2-40B4-BE49-F238E27FC236}">
                    <a16:creationId xmlns:a16="http://schemas.microsoft.com/office/drawing/2014/main" id="{A7C3A350-8146-4D96-BE6B-619043BFE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952" r="15166"/>
              <a:stretch>
                <a:fillRect/>
              </a:stretch>
            </p:blipFill>
            <p:spPr bwMode="auto">
              <a:xfrm flipH="1">
                <a:off x="3495636" y="3996031"/>
                <a:ext cx="226243" cy="6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 name="Picture 25">
                <a:extLst>
                  <a:ext uri="{FF2B5EF4-FFF2-40B4-BE49-F238E27FC236}">
                    <a16:creationId xmlns:a16="http://schemas.microsoft.com/office/drawing/2014/main" id="{C8DDF48C-3AC1-4428-A4FB-438F60768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91435" y="4006780"/>
                <a:ext cx="210546" cy="6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 name="Picture 25">
                <a:extLst>
                  <a:ext uri="{FF2B5EF4-FFF2-40B4-BE49-F238E27FC236}">
                    <a16:creationId xmlns:a16="http://schemas.microsoft.com/office/drawing/2014/main" id="{2D5D57BA-E99B-40FD-95AE-7AFF176BA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7782" b="79236"/>
              <a:stretch>
                <a:fillRect/>
              </a:stretch>
            </p:blipFill>
            <p:spPr bwMode="auto">
              <a:xfrm flipH="1">
                <a:off x="3491785" y="4542184"/>
                <a:ext cx="46779" cy="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 name="Picture 21">
                <a:extLst>
                  <a:ext uri="{FF2B5EF4-FFF2-40B4-BE49-F238E27FC236}">
                    <a16:creationId xmlns:a16="http://schemas.microsoft.com/office/drawing/2014/main" id="{ABA83096-651B-4F02-83CB-D136BAA65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737" r="29788"/>
              <a:stretch>
                <a:fillRect/>
              </a:stretch>
            </p:blipFill>
            <p:spPr bwMode="auto">
              <a:xfrm flipH="1">
                <a:off x="3717927" y="3996031"/>
                <a:ext cx="341635" cy="6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 name="Rectangle 124">
                <a:extLst>
                  <a:ext uri="{FF2B5EF4-FFF2-40B4-BE49-F238E27FC236}">
                    <a16:creationId xmlns:a16="http://schemas.microsoft.com/office/drawing/2014/main" id="{A55CC602-4CDF-42E1-9D3A-9552ECDFD6B0}"/>
                  </a:ext>
                </a:extLst>
              </p:cNvPr>
              <p:cNvSpPr>
                <a:spLocks noChangeArrowheads="1"/>
              </p:cNvSpPr>
              <p:nvPr/>
            </p:nvSpPr>
            <p:spPr bwMode="auto">
              <a:xfrm>
                <a:off x="3222468" y="3817868"/>
                <a:ext cx="487779" cy="1050469"/>
              </a:xfrm>
              <a:prstGeom prst="rect">
                <a:avLst/>
              </a:prstGeom>
              <a:solidFill>
                <a:srgbClr val="FFD9D9">
                  <a:alpha val="9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24631" tIns="12801" rIns="24631" bIns="12801"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fontAlgn="base">
                  <a:spcBef>
                    <a:spcPct val="0"/>
                  </a:spcBef>
                  <a:spcAft>
                    <a:spcPct val="0"/>
                  </a:spcAft>
                  <a:buFontTx/>
                  <a:buNone/>
                  <a:defRPr/>
                </a:pPr>
                <a:endParaRPr lang="en-GB" altLang="vi-VN" sz="1000" kern="0">
                  <a:solidFill>
                    <a:prstClr val="black"/>
                  </a:solidFill>
                  <a:latin typeface="Calibri" panose="020F0502020204030204" pitchFamily="34" charset="0"/>
                  <a:cs typeface="Arial" panose="020B0604020202020204" pitchFamily="34" charset="0"/>
                </a:endParaRPr>
              </a:p>
            </p:txBody>
          </p:sp>
          <p:grpSp>
            <p:nvGrpSpPr>
              <p:cNvPr id="28" name="Group 45">
                <a:extLst>
                  <a:ext uri="{FF2B5EF4-FFF2-40B4-BE49-F238E27FC236}">
                    <a16:creationId xmlns:a16="http://schemas.microsoft.com/office/drawing/2014/main" id="{95EA835D-D6EF-4901-964C-F75FBDD3A249}"/>
                  </a:ext>
                </a:extLst>
              </p:cNvPr>
              <p:cNvGrpSpPr>
                <a:grpSpLocks/>
              </p:cNvGrpSpPr>
              <p:nvPr/>
            </p:nvGrpSpPr>
            <p:grpSpPr bwMode="auto">
              <a:xfrm>
                <a:off x="3124200" y="3930119"/>
                <a:ext cx="579346" cy="873840"/>
                <a:chOff x="0" y="0"/>
                <a:chExt cx="640" cy="640"/>
              </a:xfrm>
            </p:grpSpPr>
            <p:sp>
              <p:nvSpPr>
                <p:cNvPr id="29" name="Oval 46">
                  <a:extLst>
                    <a:ext uri="{FF2B5EF4-FFF2-40B4-BE49-F238E27FC236}">
                      <a16:creationId xmlns:a16="http://schemas.microsoft.com/office/drawing/2014/main" id="{1364786F-CFF9-4759-8573-62AA5E637200}"/>
                    </a:ext>
                  </a:extLst>
                </p:cNvPr>
                <p:cNvSpPr>
                  <a:spLocks/>
                </p:cNvSpPr>
                <p:nvPr/>
              </p:nvSpPr>
              <p:spPr bwMode="auto">
                <a:xfrm>
                  <a:off x="0" y="0"/>
                  <a:ext cx="640" cy="640"/>
                </a:xfrm>
                <a:prstGeom prst="ellipse">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Font typeface="Symbol" panose="05050102010706020507" pitchFamily="18" charset="2"/>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fontAlgn="base">
                    <a:spcBef>
                      <a:spcPct val="0"/>
                    </a:spcBef>
                    <a:spcAft>
                      <a:spcPct val="0"/>
                    </a:spcAft>
                    <a:buFontTx/>
                    <a:buNone/>
                    <a:defRPr/>
                  </a:pPr>
                  <a:endParaRPr lang="vi-VN" altLang="vi-VN" sz="1500" kern="0">
                    <a:solidFill>
                      <a:prstClr val="black"/>
                    </a:solidFill>
                    <a:latin typeface="Calibri" panose="020F0502020204030204" pitchFamily="34" charset="0"/>
                    <a:cs typeface="Calibri" panose="020F0502020204030204" pitchFamily="34" charset="0"/>
                  </a:endParaRPr>
                </a:p>
              </p:txBody>
            </p:sp>
            <p:sp>
              <p:nvSpPr>
                <p:cNvPr id="30" name="Line 47">
                  <a:extLst>
                    <a:ext uri="{FF2B5EF4-FFF2-40B4-BE49-F238E27FC236}">
                      <a16:creationId xmlns:a16="http://schemas.microsoft.com/office/drawing/2014/main" id="{8FA1610A-EABE-4A31-B1B0-F5462369A38C}"/>
                    </a:ext>
                  </a:extLst>
                </p:cNvPr>
                <p:cNvSpPr>
                  <a:spLocks noChangeShapeType="1"/>
                </p:cNvSpPr>
                <p:nvPr/>
              </p:nvSpPr>
              <p:spPr bwMode="auto">
                <a:xfrm rot="10800000" flipH="1">
                  <a:off x="62" y="128"/>
                  <a:ext cx="513" cy="380"/>
                </a:xfrm>
                <a:prstGeom prst="line">
                  <a:avLst/>
                </a:prstGeom>
                <a:noFill/>
                <a:ln w="254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defRPr/>
                  </a:pPr>
                  <a:endParaRPr lang="en-US" sz="1000" kern="0">
                    <a:solidFill>
                      <a:prstClr val="black"/>
                    </a:solidFill>
                    <a:latin typeface="Arial"/>
                  </a:endParaRPr>
                </a:p>
              </p:txBody>
            </p:sp>
          </p:grpSp>
        </p:grpSp>
      </p:grpSp>
      <p:sp>
        <p:nvSpPr>
          <p:cNvPr id="42" name="TextBox 41">
            <a:extLst>
              <a:ext uri="{FF2B5EF4-FFF2-40B4-BE49-F238E27FC236}">
                <a16:creationId xmlns:a16="http://schemas.microsoft.com/office/drawing/2014/main" id="{66D4CEE1-44B5-4340-A9CA-39C23F651EC6}"/>
              </a:ext>
            </a:extLst>
          </p:cNvPr>
          <p:cNvSpPr txBox="1"/>
          <p:nvPr/>
        </p:nvSpPr>
        <p:spPr>
          <a:xfrm>
            <a:off x="445174" y="1776315"/>
            <a:ext cx="5252315" cy="2616101"/>
          </a:xfrm>
          <a:prstGeom prst="rect">
            <a:avLst/>
          </a:prstGeom>
          <a:noFill/>
        </p:spPr>
        <p:txBody>
          <a:bodyPr wrap="square" rtlCol="0">
            <a:spAutoFit/>
          </a:bodyPr>
          <a:lstStyle/>
          <a:p>
            <a:pPr marL="0" marR="0" lvl="0" indent="0" algn="just" defTabSz="914400" eaLnBrk="1" fontAlgn="auto" latinLnBrk="0" hangingPunct="1">
              <a:lnSpc>
                <a:spcPct val="150000"/>
              </a:lnSpc>
              <a:spcBef>
                <a:spcPts val="180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a:rPr>
              <a:t>Phối</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hợp</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kháng</a:t>
            </a:r>
            <a:r>
              <a:rPr kumimoji="0" lang="en-US" sz="2400" b="1" i="0" u="none" strike="noStrike" kern="0" cap="none" spc="0" normalizeH="0" baseline="0" noProof="0" dirty="0">
                <a:ln>
                  <a:noFill/>
                </a:ln>
                <a:solidFill>
                  <a:prstClr val="black"/>
                </a:solidFill>
                <a:effectLst/>
                <a:uLnTx/>
                <a:uFillTx/>
                <a:latin typeface="Arial"/>
              </a:rPr>
              <a:t> cholinergic </a:t>
            </a:r>
            <a:r>
              <a:rPr kumimoji="0" lang="en-US" sz="2400" b="1" i="0" u="none" strike="noStrike" kern="0" cap="none" spc="0" normalizeH="0" baseline="0" noProof="0" dirty="0" err="1">
                <a:ln>
                  <a:noFill/>
                </a:ln>
                <a:solidFill>
                  <a:prstClr val="black"/>
                </a:solidFill>
                <a:effectLst/>
                <a:uLnTx/>
                <a:uFillTx/>
                <a:latin typeface="Arial"/>
              </a:rPr>
              <a:t>và</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chủ</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vận</a:t>
            </a:r>
            <a:r>
              <a:rPr kumimoji="0" lang="en-US" sz="2400" b="1" i="0" u="none" strike="noStrike" kern="0" cap="none" spc="0" normalizeH="0" baseline="0" noProof="0" dirty="0">
                <a:ln>
                  <a:noFill/>
                </a:ln>
                <a:solidFill>
                  <a:prstClr val="black"/>
                </a:solidFill>
                <a:effectLst/>
                <a:uLnTx/>
                <a:uFillTx/>
                <a:latin typeface="Arial"/>
              </a:rPr>
              <a:t> </a:t>
            </a:r>
            <a:r>
              <a:rPr kumimoji="0" lang="en-US" sz="2000" b="1" i="0" u="none" strike="noStrike" kern="0" cap="none" spc="0" normalizeH="0" baseline="0" noProof="0" dirty="0">
                <a:ln>
                  <a:noFill/>
                </a:ln>
                <a:solidFill>
                  <a:prstClr val="black"/>
                </a:solidFill>
                <a:effectLst/>
                <a:uLnTx/>
                <a:uFillTx/>
                <a:latin typeface="Arial"/>
              </a:rPr>
              <a:t>β</a:t>
            </a:r>
            <a:r>
              <a:rPr kumimoji="0" lang="en-US" sz="1200" b="1" i="0" u="none" strike="noStrike" kern="0" cap="none" spc="0" normalizeH="0" baseline="0" noProof="0" dirty="0">
                <a:ln>
                  <a:noFill/>
                </a:ln>
                <a:solidFill>
                  <a:prstClr val="black"/>
                </a:solidFill>
                <a:effectLst/>
                <a:uLnTx/>
                <a:uFillTx/>
                <a:latin typeface="Arial"/>
              </a:rPr>
              <a:t>2 </a:t>
            </a:r>
            <a:r>
              <a:rPr kumimoji="0" lang="en-US" sz="2400" b="1" i="0" u="none" strike="noStrike" kern="0" cap="none" spc="0" normalizeH="0" baseline="0" noProof="0" dirty="0" err="1">
                <a:ln>
                  <a:noFill/>
                </a:ln>
                <a:solidFill>
                  <a:prstClr val="black"/>
                </a:solidFill>
                <a:effectLst/>
                <a:uLnTx/>
                <a:uFillTx/>
                <a:latin typeface="Arial"/>
              </a:rPr>
              <a:t>cho</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tác</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dụng</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hiệp</a:t>
            </a:r>
            <a:r>
              <a:rPr kumimoji="0" lang="en-US" sz="2400" b="1" i="0" u="none" strike="noStrike" kern="0" cap="none" spc="0" normalizeH="0" baseline="0" noProof="0" dirty="0">
                <a:ln>
                  <a:noFill/>
                </a:ln>
                <a:solidFill>
                  <a:prstClr val="black"/>
                </a:solidFill>
                <a:effectLst/>
                <a:uLnTx/>
                <a:uFillTx/>
                <a:latin typeface="Arial"/>
              </a:rPr>
              <a:t> </a:t>
            </a:r>
            <a:r>
              <a:rPr kumimoji="0" lang="en-US" sz="2400" b="1" i="0" u="none" strike="noStrike" kern="0" cap="none" spc="0" normalizeH="0" baseline="0" noProof="0" dirty="0" err="1">
                <a:ln>
                  <a:noFill/>
                </a:ln>
                <a:solidFill>
                  <a:prstClr val="black"/>
                </a:solidFill>
                <a:effectLst/>
                <a:uLnTx/>
                <a:uFillTx/>
                <a:latin typeface="Arial"/>
              </a:rPr>
              <a:t>đồng</a:t>
            </a:r>
            <a:r>
              <a:rPr kumimoji="0" lang="en-US" sz="2400" b="1"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trên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giãn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cơ</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trơn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phế</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quản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mà</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không</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phải</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tăng</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liều</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của</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thuốc</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kích</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thích</a:t>
            </a:r>
            <a:r>
              <a:rPr kumimoji="0" lang="en-US" sz="2400" b="0" i="0" u="none" strike="noStrike" kern="0" cap="none" spc="0" normalizeH="0" baseline="0" noProof="0" dirty="0">
                <a:ln>
                  <a:noFill/>
                </a:ln>
                <a:solidFill>
                  <a:prstClr val="black"/>
                </a:solidFill>
                <a:effectLst/>
                <a:uLnTx/>
                <a:uFillTx/>
                <a:latin typeface="Arial"/>
              </a:rPr>
              <a:t> β</a:t>
            </a:r>
            <a:r>
              <a:rPr kumimoji="0" lang="en-US" sz="1400" b="0" i="0" u="none" strike="noStrike" kern="0" cap="none" spc="0" normalizeH="0" baseline="0" noProof="0" dirty="0">
                <a:ln>
                  <a:noFill/>
                </a:ln>
                <a:solidFill>
                  <a:prstClr val="black"/>
                </a:solidFill>
                <a:effectLst/>
                <a:uLnTx/>
                <a:uFillTx/>
                <a:latin typeface="Arial"/>
              </a:rPr>
              <a:t>2</a:t>
            </a:r>
            <a:endParaRPr kumimoji="0" lang="vi-VN"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rPr>
              <a:t> </a:t>
            </a:r>
          </a:p>
        </p:txBody>
      </p:sp>
    </p:spTree>
    <p:extLst>
      <p:ext uri="{BB962C8B-B14F-4D97-AF65-F5344CB8AC3E}">
        <p14:creationId xmlns:p14="http://schemas.microsoft.com/office/powerpoint/2010/main" val="191210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A0C2C43-9439-4124-B30A-B67D82DA4F5C}"/>
              </a:ext>
            </a:extLst>
          </p:cNvPr>
          <p:cNvSpPr txBox="1">
            <a:spLocks noChangeArrowheads="1"/>
          </p:cNvSpPr>
          <p:nvPr/>
        </p:nvSpPr>
        <p:spPr bwMode="auto">
          <a:xfrm>
            <a:off x="1358001" y="184112"/>
            <a:ext cx="9682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defRPr>
            </a:lvl2pPr>
            <a:lvl3pPr algn="l" rtl="0" eaLnBrk="0" fontAlgn="base" hangingPunct="0">
              <a:spcBef>
                <a:spcPct val="0"/>
              </a:spcBef>
              <a:spcAft>
                <a:spcPct val="0"/>
              </a:spcAft>
              <a:defRPr sz="3200" b="1">
                <a:solidFill>
                  <a:schemeClr val="tx2"/>
                </a:solidFill>
                <a:latin typeface="Verdana" pitchFamily="34" charset="0"/>
              </a:defRPr>
            </a:lvl3pPr>
            <a:lvl4pPr algn="l" rtl="0" eaLnBrk="0" fontAlgn="base" hangingPunct="0">
              <a:spcBef>
                <a:spcPct val="0"/>
              </a:spcBef>
              <a:spcAft>
                <a:spcPct val="0"/>
              </a:spcAft>
              <a:defRPr sz="3200" b="1">
                <a:solidFill>
                  <a:schemeClr val="tx2"/>
                </a:solidFill>
                <a:latin typeface="Verdana" pitchFamily="34" charset="0"/>
              </a:defRPr>
            </a:lvl4pPr>
            <a:lvl5pPr algn="l" rtl="0" eaLnBrk="0" fontAlgn="base" hangingPunct="0">
              <a:spcBef>
                <a:spcPct val="0"/>
              </a:spcBef>
              <a:spcAft>
                <a:spcPct val="0"/>
              </a:spcAft>
              <a:defRPr sz="3200" b="1">
                <a:solidFill>
                  <a:schemeClr val="tx2"/>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a:lstStyle>
          <a:p>
            <a:pPr algn="ctr">
              <a:defRPr/>
            </a:pPr>
            <a:r>
              <a:rPr lang="en-US" altLang="en-US" dirty="0" err="1">
                <a:solidFill>
                  <a:srgbClr val="00B050"/>
                </a:solidFill>
                <a:latin typeface="Arial" panose="020B0604020202020204" pitchFamily="34" charset="0"/>
                <a:ea typeface="+mn-ea"/>
                <a:cs typeface="Arial" panose="020B0604020202020204" pitchFamily="34" charset="0"/>
              </a:rPr>
              <a:t>Cơ</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sở</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phối</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hợp</a:t>
            </a:r>
            <a:r>
              <a:rPr lang="en-US" altLang="en-US" dirty="0">
                <a:solidFill>
                  <a:srgbClr val="00B050"/>
                </a:solidFill>
                <a:latin typeface="Arial" panose="020B0604020202020204" pitchFamily="34" charset="0"/>
                <a:ea typeface="+mn-ea"/>
                <a:cs typeface="Arial" panose="020B0604020202020204" pitchFamily="34" charset="0"/>
              </a:rPr>
              <a:t> SABA/SAMA: </a:t>
            </a:r>
          </a:p>
          <a:p>
            <a:pPr algn="ctr">
              <a:spcBef>
                <a:spcPts val="600"/>
              </a:spcBef>
              <a:defRPr/>
            </a:pPr>
            <a:r>
              <a:rPr lang="en-US" altLang="en-US" b="0" kern="0" dirty="0" err="1">
                <a:solidFill>
                  <a:srgbClr val="0070C0"/>
                </a:solidFill>
                <a:latin typeface="Arial" panose="020B0604020202020204" pitchFamily="34" charset="0"/>
                <a:ea typeface="+mn-ea"/>
                <a:cs typeface="Arial" panose="020B0604020202020204" pitchFamily="34" charset="0"/>
              </a:rPr>
              <a:t>Sự</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phân</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bố</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thụ</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thể</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rộng</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khắp</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đường</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thở</a:t>
            </a:r>
            <a:endParaRPr lang="en-US" altLang="en-US" b="0" kern="0" dirty="0">
              <a:solidFill>
                <a:srgbClr val="0070C0"/>
              </a:solidFill>
              <a:latin typeface="Arial" panose="020B0604020202020204" pitchFamily="34" charset="0"/>
              <a:ea typeface="+mn-ea"/>
              <a:cs typeface="Arial" panose="020B0604020202020204" pitchFamily="34" charset="0"/>
            </a:endParaRPr>
          </a:p>
        </p:txBody>
      </p:sp>
      <p:sp>
        <p:nvSpPr>
          <p:cNvPr id="6" name="Oval 5">
            <a:extLst>
              <a:ext uri="{FF2B5EF4-FFF2-40B4-BE49-F238E27FC236}">
                <a16:creationId xmlns:a16="http://schemas.microsoft.com/office/drawing/2014/main" id="{3A4C32F5-D797-40FE-BAF3-84B4E240ED25}"/>
              </a:ext>
            </a:extLst>
          </p:cNvPr>
          <p:cNvSpPr>
            <a:spLocks noChangeAspect="1"/>
          </p:cNvSpPr>
          <p:nvPr/>
        </p:nvSpPr>
        <p:spPr>
          <a:xfrm>
            <a:off x="9243574" y="6097241"/>
            <a:ext cx="120916" cy="12091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a:extLst>
              <a:ext uri="{FF2B5EF4-FFF2-40B4-BE49-F238E27FC236}">
                <a16:creationId xmlns:a16="http://schemas.microsoft.com/office/drawing/2014/main" id="{617BB06F-223A-4260-B162-BEC0CFE4BE89}"/>
              </a:ext>
            </a:extLst>
          </p:cNvPr>
          <p:cNvSpPr>
            <a:spLocks noChangeAspect="1"/>
          </p:cNvSpPr>
          <p:nvPr/>
        </p:nvSpPr>
        <p:spPr>
          <a:xfrm>
            <a:off x="7916865" y="6153575"/>
            <a:ext cx="109538" cy="109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Content Placeholder 2">
            <a:extLst>
              <a:ext uri="{FF2B5EF4-FFF2-40B4-BE49-F238E27FC236}">
                <a16:creationId xmlns:a16="http://schemas.microsoft.com/office/drawing/2014/main" id="{845322E4-F81B-4E1C-A313-DD55BB6433DB}"/>
              </a:ext>
            </a:extLst>
          </p:cNvPr>
          <p:cNvSpPr txBox="1">
            <a:spLocks/>
          </p:cNvSpPr>
          <p:nvPr/>
        </p:nvSpPr>
        <p:spPr>
          <a:xfrm>
            <a:off x="656686" y="1716407"/>
            <a:ext cx="5675674" cy="266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SAMA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muscarinic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lớn</a:t>
            </a:r>
            <a:endParaRPr lang="en-US" sz="2400" dirty="0">
              <a:latin typeface="Arial" panose="020B0604020202020204" pitchFamily="34" charset="0"/>
              <a:cs typeface="Arial" panose="020B0604020202020204" pitchFamily="34" charset="0"/>
            </a:endParaRPr>
          </a:p>
          <a:p>
            <a:pPr>
              <a:spcBef>
                <a:spcPts val="1800"/>
              </a:spcBef>
            </a:pPr>
            <a:r>
              <a:rPr lang="en-US" sz="2400" dirty="0">
                <a:latin typeface="Arial" panose="020B0604020202020204" pitchFamily="34" charset="0"/>
                <a:cs typeface="Arial" panose="020B0604020202020204" pitchFamily="34" charset="0"/>
              </a:rPr>
              <a:t>SABA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beta</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khắp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endParaRPr 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C2E0E7B-1E8F-4555-99B2-9CBE2DF1AD52}"/>
              </a:ext>
            </a:extLst>
          </p:cNvPr>
          <p:cNvSpPr txBox="1"/>
          <p:nvPr/>
        </p:nvSpPr>
        <p:spPr>
          <a:xfrm>
            <a:off x="855485" y="4215856"/>
            <a:ext cx="4888779" cy="1477328"/>
          </a:xfrm>
          <a:prstGeom prst="rect">
            <a:avLst/>
          </a:prstGeom>
          <a:noFill/>
        </p:spPr>
        <p:txBody>
          <a:bodyPr wrap="square" rtlCol="0">
            <a:spAutoFit/>
          </a:bodyPr>
          <a:lstStyle/>
          <a:p>
            <a:pPr>
              <a:defRPr/>
            </a:pP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Kết</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hợp</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SABA+SAMA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giúp</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giãn</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phế</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quản</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hiệu</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quả</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hơn</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đơn</a:t>
            </a:r>
            <a:r>
              <a:rPr lang="en-US" altLang="en-US" sz="2400" b="1" dirty="0">
                <a:solidFill>
                  <a:srgbClr val="00B050"/>
                </a:solidFill>
                <a:latin typeface="Arial" panose="020B0604020202020204" pitchFamily="34" charset="0"/>
                <a:cs typeface="Arial" panose="020B0604020202020204" pitchFamily="34" charset="0"/>
                <a:sym typeface="Wingdings" pitchFamily="2" charset="2"/>
              </a:rPr>
              <a:t> </a:t>
            </a:r>
            <a:r>
              <a:rPr lang="en-US" altLang="en-US" sz="2400" b="1" dirty="0" err="1">
                <a:solidFill>
                  <a:srgbClr val="00B050"/>
                </a:solidFill>
                <a:latin typeface="Arial" panose="020B0604020202020204" pitchFamily="34" charset="0"/>
                <a:cs typeface="Arial" panose="020B0604020202020204" pitchFamily="34" charset="0"/>
                <a:sym typeface="Wingdings" pitchFamily="2" charset="2"/>
              </a:rPr>
              <a:t>trị</a:t>
            </a:r>
            <a:endParaRPr lang="en-US" altLang="en-US" sz="2400" b="1" dirty="0">
              <a:solidFill>
                <a:srgbClr val="00B050"/>
              </a:solidFill>
              <a:latin typeface="Arial" panose="020B0604020202020204" pitchFamily="34" charset="0"/>
              <a:cs typeface="Arial" panose="020B0604020202020204" pitchFamily="34" charset="0"/>
            </a:endParaRPr>
          </a:p>
          <a:p>
            <a:pPr>
              <a:defRPr/>
            </a:pPr>
            <a:endParaRPr lang="en-US" dirty="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34A02C-E485-45A0-9231-FAD38C2F5B2A}"/>
              </a:ext>
            </a:extLst>
          </p:cNvPr>
          <p:cNvSpPr txBox="1"/>
          <p:nvPr/>
        </p:nvSpPr>
        <p:spPr>
          <a:xfrm>
            <a:off x="8644133" y="6541372"/>
            <a:ext cx="3590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Barnes, P. J. (2004). </a:t>
            </a:r>
            <a:r>
              <a:rPr kumimoji="0" lang="en-US" sz="1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Proc</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Am </a:t>
            </a:r>
            <a:r>
              <a:rPr kumimoji="0" lang="en-US" sz="1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Thorac</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Soc</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(4): 345-351.</a:t>
            </a:r>
          </a:p>
        </p:txBody>
      </p:sp>
      <p:sp>
        <p:nvSpPr>
          <p:cNvPr id="11" name="TextBox 10">
            <a:extLst>
              <a:ext uri="{FF2B5EF4-FFF2-40B4-BE49-F238E27FC236}">
                <a16:creationId xmlns:a16="http://schemas.microsoft.com/office/drawing/2014/main" id="{368D8555-1F0C-415D-9D70-4B954953CD83}"/>
              </a:ext>
            </a:extLst>
          </p:cNvPr>
          <p:cNvSpPr txBox="1"/>
          <p:nvPr/>
        </p:nvSpPr>
        <p:spPr>
          <a:xfrm>
            <a:off x="9442008" y="5961060"/>
            <a:ext cx="92527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SAMA</a:t>
            </a:r>
          </a:p>
        </p:txBody>
      </p:sp>
      <p:sp>
        <p:nvSpPr>
          <p:cNvPr id="12" name="TextBox 11">
            <a:extLst>
              <a:ext uri="{FF2B5EF4-FFF2-40B4-BE49-F238E27FC236}">
                <a16:creationId xmlns:a16="http://schemas.microsoft.com/office/drawing/2014/main" id="{29C7D4B4-39D9-4116-A56D-9DBF1E457770}"/>
              </a:ext>
            </a:extLst>
          </p:cNvPr>
          <p:cNvSpPr txBox="1"/>
          <p:nvPr/>
        </p:nvSpPr>
        <p:spPr>
          <a:xfrm>
            <a:off x="8143874" y="5973459"/>
            <a:ext cx="83820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SABA</a:t>
            </a:r>
          </a:p>
        </p:txBody>
      </p:sp>
      <p:grpSp>
        <p:nvGrpSpPr>
          <p:cNvPr id="13" name="Group 12">
            <a:extLst>
              <a:ext uri="{FF2B5EF4-FFF2-40B4-BE49-F238E27FC236}">
                <a16:creationId xmlns:a16="http://schemas.microsoft.com/office/drawing/2014/main" id="{00016DB9-A45C-4B4C-934A-A2BC9CB4A7B7}"/>
              </a:ext>
            </a:extLst>
          </p:cNvPr>
          <p:cNvGrpSpPr/>
          <p:nvPr/>
        </p:nvGrpSpPr>
        <p:grpSpPr>
          <a:xfrm>
            <a:off x="6273366" y="1695450"/>
            <a:ext cx="4737534" cy="4145458"/>
            <a:chOff x="5876927" y="1271792"/>
            <a:chExt cx="4848224" cy="4405535"/>
          </a:xfrm>
        </p:grpSpPr>
        <p:grpSp>
          <p:nvGrpSpPr>
            <p:cNvPr id="14" name="Group 13">
              <a:extLst>
                <a:ext uri="{FF2B5EF4-FFF2-40B4-BE49-F238E27FC236}">
                  <a16:creationId xmlns:a16="http://schemas.microsoft.com/office/drawing/2014/main" id="{88B9D1FB-9437-4C9F-A34D-76804F45DFBB}"/>
                </a:ext>
              </a:extLst>
            </p:cNvPr>
            <p:cNvGrpSpPr/>
            <p:nvPr/>
          </p:nvGrpSpPr>
          <p:grpSpPr>
            <a:xfrm>
              <a:off x="5876927" y="1271792"/>
              <a:ext cx="4848224" cy="4405535"/>
              <a:chOff x="5876927" y="1271792"/>
              <a:chExt cx="4848224" cy="4405535"/>
            </a:xfrm>
          </p:grpSpPr>
          <p:pic>
            <p:nvPicPr>
              <p:cNvPr id="19" name="Picture 18">
                <a:extLst>
                  <a:ext uri="{FF2B5EF4-FFF2-40B4-BE49-F238E27FC236}">
                    <a16:creationId xmlns:a16="http://schemas.microsoft.com/office/drawing/2014/main" id="{69536DD7-8A92-49AB-9918-B8A4DC68B59D}"/>
                  </a:ext>
                </a:extLst>
              </p:cNvPr>
              <p:cNvPicPr>
                <a:picLocks noChangeAspect="1"/>
              </p:cNvPicPr>
              <p:nvPr/>
            </p:nvPicPr>
            <p:blipFill rotWithShape="1">
              <a:blip r:embed="rId2"/>
              <a:srcRect l="43358" t="19028" r="13048" b="10555"/>
              <a:stretch/>
            </p:blipFill>
            <p:spPr>
              <a:xfrm>
                <a:off x="5876927" y="1272219"/>
                <a:ext cx="4848224" cy="4405108"/>
              </a:xfrm>
              <a:prstGeom prst="rect">
                <a:avLst/>
              </a:prstGeom>
            </p:spPr>
          </p:pic>
          <p:sp>
            <p:nvSpPr>
              <p:cNvPr id="20" name="Rectangle 19">
                <a:extLst>
                  <a:ext uri="{FF2B5EF4-FFF2-40B4-BE49-F238E27FC236}">
                    <a16:creationId xmlns:a16="http://schemas.microsoft.com/office/drawing/2014/main" id="{C6F49CB6-3C37-4930-A344-024E96D51F56}"/>
                  </a:ext>
                </a:extLst>
              </p:cNvPr>
              <p:cNvSpPr/>
              <p:nvPr/>
            </p:nvSpPr>
            <p:spPr>
              <a:xfrm>
                <a:off x="5876927" y="1272218"/>
                <a:ext cx="1466848" cy="118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EDB4F65-2A43-41A8-BDFD-1669EDE4A7A2}"/>
                  </a:ext>
                </a:extLst>
              </p:cNvPr>
              <p:cNvSpPr/>
              <p:nvPr/>
            </p:nvSpPr>
            <p:spPr>
              <a:xfrm>
                <a:off x="7791449" y="1271792"/>
                <a:ext cx="781050" cy="82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73DA888-355F-4E77-9397-8B0C3FF63785}"/>
                </a:ext>
              </a:extLst>
            </p:cNvPr>
            <p:cNvSpPr/>
            <p:nvPr/>
          </p:nvSpPr>
          <p:spPr>
            <a:xfrm>
              <a:off x="8301039" y="2819400"/>
              <a:ext cx="185736"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932C04-8A51-4B39-8892-C927B58DFEC0}"/>
                </a:ext>
              </a:extLst>
            </p:cNvPr>
            <p:cNvSpPr/>
            <p:nvPr/>
          </p:nvSpPr>
          <p:spPr>
            <a:xfrm>
              <a:off x="6492880" y="5502398"/>
              <a:ext cx="1069970" cy="174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A356E9-195F-4414-B836-7DE948A82E45}"/>
                </a:ext>
              </a:extLst>
            </p:cNvPr>
            <p:cNvSpPr/>
            <p:nvPr/>
          </p:nvSpPr>
          <p:spPr>
            <a:xfrm>
              <a:off x="8510783" y="5269125"/>
              <a:ext cx="133350" cy="233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42D34D-D349-440E-85F6-AFB77D32B9D6}"/>
                </a:ext>
              </a:extLst>
            </p:cNvPr>
            <p:cNvSpPr/>
            <p:nvPr/>
          </p:nvSpPr>
          <p:spPr>
            <a:xfrm>
              <a:off x="8848725" y="5431694"/>
              <a:ext cx="196844" cy="245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9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F419E6-A3E5-42C6-9A00-2486D6CD15E1}"/>
              </a:ext>
            </a:extLst>
          </p:cNvPr>
          <p:cNvSpPr txBox="1">
            <a:spLocks noChangeArrowheads="1"/>
          </p:cNvSpPr>
          <p:nvPr/>
        </p:nvSpPr>
        <p:spPr bwMode="auto">
          <a:xfrm>
            <a:off x="1257299" y="197674"/>
            <a:ext cx="9682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defRPr>
            </a:lvl2pPr>
            <a:lvl3pPr algn="l" rtl="0" eaLnBrk="0" fontAlgn="base" hangingPunct="0">
              <a:spcBef>
                <a:spcPct val="0"/>
              </a:spcBef>
              <a:spcAft>
                <a:spcPct val="0"/>
              </a:spcAft>
              <a:defRPr sz="3200" b="1">
                <a:solidFill>
                  <a:schemeClr val="tx2"/>
                </a:solidFill>
                <a:latin typeface="Verdana" pitchFamily="34" charset="0"/>
              </a:defRPr>
            </a:lvl3pPr>
            <a:lvl4pPr algn="l" rtl="0" eaLnBrk="0" fontAlgn="base" hangingPunct="0">
              <a:spcBef>
                <a:spcPct val="0"/>
              </a:spcBef>
              <a:spcAft>
                <a:spcPct val="0"/>
              </a:spcAft>
              <a:defRPr sz="3200" b="1">
                <a:solidFill>
                  <a:schemeClr val="tx2"/>
                </a:solidFill>
                <a:latin typeface="Verdana" pitchFamily="34" charset="0"/>
              </a:defRPr>
            </a:lvl4pPr>
            <a:lvl5pPr algn="l" rtl="0" eaLnBrk="0" fontAlgn="base" hangingPunct="0">
              <a:spcBef>
                <a:spcPct val="0"/>
              </a:spcBef>
              <a:spcAft>
                <a:spcPct val="0"/>
              </a:spcAft>
              <a:defRPr sz="3200" b="1">
                <a:solidFill>
                  <a:schemeClr val="tx2"/>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a:lstStyle>
          <a:p>
            <a:pPr algn="ctr">
              <a:defRPr/>
            </a:pPr>
            <a:r>
              <a:rPr lang="en-US" altLang="en-US" dirty="0" err="1">
                <a:solidFill>
                  <a:srgbClr val="00B050"/>
                </a:solidFill>
                <a:latin typeface="Arial" panose="020B0604020202020204" pitchFamily="34" charset="0"/>
                <a:ea typeface="+mn-ea"/>
                <a:cs typeface="Arial" panose="020B0604020202020204" pitchFamily="34" charset="0"/>
              </a:rPr>
              <a:t>Cơ</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sở</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phối</a:t>
            </a:r>
            <a:r>
              <a:rPr lang="en-US" altLang="en-US" dirty="0">
                <a:solidFill>
                  <a:srgbClr val="00B050"/>
                </a:solidFill>
                <a:latin typeface="Arial" panose="020B0604020202020204" pitchFamily="34" charset="0"/>
                <a:ea typeface="+mn-ea"/>
                <a:cs typeface="Arial" panose="020B0604020202020204" pitchFamily="34" charset="0"/>
              </a:rPr>
              <a:t> </a:t>
            </a:r>
            <a:r>
              <a:rPr lang="en-US" altLang="en-US" dirty="0" err="1">
                <a:solidFill>
                  <a:srgbClr val="00B050"/>
                </a:solidFill>
                <a:latin typeface="Arial" panose="020B0604020202020204" pitchFamily="34" charset="0"/>
                <a:ea typeface="+mn-ea"/>
                <a:cs typeface="Arial" panose="020B0604020202020204" pitchFamily="34" charset="0"/>
              </a:rPr>
              <a:t>hợp</a:t>
            </a:r>
            <a:r>
              <a:rPr lang="en-US" altLang="en-US" dirty="0">
                <a:solidFill>
                  <a:srgbClr val="00B050"/>
                </a:solidFill>
                <a:latin typeface="Arial" panose="020B0604020202020204" pitchFamily="34" charset="0"/>
                <a:ea typeface="+mn-ea"/>
                <a:cs typeface="Arial" panose="020B0604020202020204" pitchFamily="34" charset="0"/>
              </a:rPr>
              <a:t> SABA/SAMA:</a:t>
            </a:r>
          </a:p>
          <a:p>
            <a:pPr algn="ctr">
              <a:spcBef>
                <a:spcPts val="600"/>
              </a:spcBef>
              <a:defRPr/>
            </a:pPr>
            <a:r>
              <a:rPr lang="en-US" altLang="en-US" b="0" kern="0" dirty="0" err="1">
                <a:solidFill>
                  <a:srgbClr val="0070C0"/>
                </a:solidFill>
                <a:latin typeface="Arial" panose="020B0604020202020204" pitchFamily="34" charset="0"/>
                <a:ea typeface="+mn-ea"/>
                <a:cs typeface="Arial" panose="020B0604020202020204" pitchFamily="34" charset="0"/>
              </a:rPr>
              <a:t>Vượt</a:t>
            </a:r>
            <a:r>
              <a:rPr lang="en-US" altLang="en-US" b="0" kern="0" dirty="0">
                <a:solidFill>
                  <a:srgbClr val="0070C0"/>
                </a:solidFill>
                <a:latin typeface="Arial" panose="020B0604020202020204" pitchFamily="34" charset="0"/>
                <a:ea typeface="+mn-ea"/>
                <a:cs typeface="Arial" panose="020B0604020202020204" pitchFamily="34" charset="0"/>
              </a:rPr>
              <a:t> qua </a:t>
            </a:r>
            <a:r>
              <a:rPr lang="en-US" altLang="en-US" b="0" kern="0" dirty="0" err="1">
                <a:solidFill>
                  <a:srgbClr val="0070C0"/>
                </a:solidFill>
                <a:latin typeface="Arial" panose="020B0604020202020204" pitchFamily="34" charset="0"/>
                <a:ea typeface="+mn-ea"/>
                <a:cs typeface="Arial" panose="020B0604020202020204" pitchFamily="34" charset="0"/>
              </a:rPr>
              <a:t>sự</a:t>
            </a:r>
            <a:r>
              <a:rPr lang="en-US" altLang="en-US" b="0" kern="0" dirty="0">
                <a:solidFill>
                  <a:srgbClr val="0070C0"/>
                </a:solidFill>
                <a:latin typeface="Arial" panose="020B0604020202020204" pitchFamily="34" charset="0"/>
                <a:ea typeface="+mn-ea"/>
                <a:cs typeface="Arial" panose="020B0604020202020204" pitchFamily="34" charset="0"/>
              </a:rPr>
              <a:t> dung </a:t>
            </a:r>
            <a:r>
              <a:rPr lang="en-US" altLang="en-US" b="0" kern="0" dirty="0" err="1">
                <a:solidFill>
                  <a:srgbClr val="0070C0"/>
                </a:solidFill>
                <a:latin typeface="Arial" panose="020B0604020202020204" pitchFamily="34" charset="0"/>
                <a:ea typeface="+mn-ea"/>
                <a:cs typeface="Arial" panose="020B0604020202020204" pitchFamily="34" charset="0"/>
              </a:rPr>
              <a:t>nạp</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thuốc</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chủ</a:t>
            </a:r>
            <a:r>
              <a:rPr lang="en-US" altLang="en-US" b="0" kern="0" dirty="0">
                <a:solidFill>
                  <a:srgbClr val="0070C0"/>
                </a:solidFill>
                <a:latin typeface="Arial" panose="020B0604020202020204" pitchFamily="34" charset="0"/>
                <a:ea typeface="+mn-ea"/>
                <a:cs typeface="Arial" panose="020B0604020202020204" pitchFamily="34" charset="0"/>
              </a:rPr>
              <a:t> </a:t>
            </a:r>
            <a:r>
              <a:rPr lang="en-US" altLang="en-US" b="0" kern="0" dirty="0" err="1">
                <a:solidFill>
                  <a:srgbClr val="0070C0"/>
                </a:solidFill>
                <a:latin typeface="Arial" panose="020B0604020202020204" pitchFamily="34" charset="0"/>
                <a:ea typeface="+mn-ea"/>
                <a:cs typeface="Arial" panose="020B0604020202020204" pitchFamily="34" charset="0"/>
              </a:rPr>
              <a:t>vận</a:t>
            </a:r>
            <a:r>
              <a:rPr lang="en-US" altLang="en-US" b="0" kern="0" dirty="0">
                <a:solidFill>
                  <a:srgbClr val="0070C0"/>
                </a:solidFill>
                <a:latin typeface="Arial" panose="020B0604020202020204" pitchFamily="34" charset="0"/>
                <a:ea typeface="+mn-ea"/>
                <a:cs typeface="Arial" panose="020B0604020202020204" pitchFamily="34" charset="0"/>
              </a:rPr>
              <a:t> </a:t>
            </a:r>
            <a:r>
              <a:rPr lang="vi-VN" b="0" kern="0" dirty="0">
                <a:solidFill>
                  <a:srgbClr val="0070C0"/>
                </a:solidFill>
                <a:latin typeface="Arial" panose="020B0604020202020204" pitchFamily="34" charset="0"/>
                <a:ea typeface="+mn-ea"/>
                <a:cs typeface="Arial" panose="020B0604020202020204" pitchFamily="34" charset="0"/>
                <a:sym typeface="Symbol"/>
              </a:rPr>
              <a:t></a:t>
            </a:r>
            <a:r>
              <a:rPr lang="vi-VN" b="0" kern="0" baseline="-25000" dirty="0">
                <a:solidFill>
                  <a:srgbClr val="0070C0"/>
                </a:solidFill>
                <a:latin typeface="Arial" panose="020B0604020202020204" pitchFamily="34" charset="0"/>
                <a:cs typeface="Arial" panose="020B0604020202020204" pitchFamily="34" charset="0"/>
                <a:sym typeface="Symbol"/>
              </a:rPr>
              <a:t>2</a:t>
            </a:r>
            <a:r>
              <a:rPr lang="en-US" altLang="en-US" kern="0" dirty="0">
                <a:solidFill>
                  <a:srgbClr val="00B050"/>
                </a:solidFill>
                <a:latin typeface="Arial" panose="020B0604020202020204" pitchFamily="34" charset="0"/>
                <a:ea typeface="+mn-ea"/>
                <a:cs typeface="Arial" panose="020B0604020202020204" pitchFamily="34" charset="0"/>
              </a:rPr>
              <a:t> </a:t>
            </a:r>
            <a:endParaRPr lang="en-US" altLang="en-US" kern="0" dirty="0">
              <a:solidFill>
                <a:srgbClr val="00B05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80A76D-01EB-4A76-9F77-AC34BF4DBEDE}"/>
              </a:ext>
            </a:extLst>
          </p:cNvPr>
          <p:cNvSpPr txBox="1"/>
          <p:nvPr/>
        </p:nvSpPr>
        <p:spPr>
          <a:xfrm>
            <a:off x="6019799" y="6431280"/>
            <a:ext cx="5648325" cy="400110"/>
          </a:xfrm>
          <a:prstGeom prst="rect">
            <a:avLst/>
          </a:prstGeom>
          <a:noFill/>
        </p:spPr>
        <p:txBody>
          <a:bodyPr wrap="square" rtlCol="0">
            <a:spAutoFit/>
          </a:bodyPr>
          <a:lstStyle/>
          <a:p>
            <a:r>
              <a:rPr lang="en-US" sz="1000" dirty="0">
                <a:solidFill>
                  <a:schemeClr val="bg1"/>
                </a:solidFill>
              </a:rPr>
              <a:t>Overcoming beta-agonist tolerance: high dose salbutamol and ipratropium bromide. Two </a:t>
            </a:r>
            <a:r>
              <a:rPr lang="en-US" sz="1000" dirty="0" err="1">
                <a:solidFill>
                  <a:schemeClr val="bg1"/>
                </a:solidFill>
              </a:rPr>
              <a:t>randomised</a:t>
            </a:r>
            <a:r>
              <a:rPr lang="en-US" sz="1000" dirty="0">
                <a:solidFill>
                  <a:schemeClr val="bg1"/>
                </a:solidFill>
              </a:rPr>
              <a:t> controlled trials. Respiratory Research 2007, 8:19 doi:10.1186/1465-9921-8-19</a:t>
            </a:r>
          </a:p>
        </p:txBody>
      </p:sp>
      <p:pic>
        <p:nvPicPr>
          <p:cNvPr id="4" name="Picture 3">
            <a:extLst>
              <a:ext uri="{FF2B5EF4-FFF2-40B4-BE49-F238E27FC236}">
                <a16:creationId xmlns:a16="http://schemas.microsoft.com/office/drawing/2014/main" id="{7CEA9DE8-9434-4E4A-84D5-94FE537B7197}"/>
              </a:ext>
            </a:extLst>
          </p:cNvPr>
          <p:cNvPicPr>
            <a:picLocks noChangeAspect="1"/>
          </p:cNvPicPr>
          <p:nvPr/>
        </p:nvPicPr>
        <p:blipFill rotWithShape="1">
          <a:blip r:embed="rId2"/>
          <a:srcRect l="15234" t="19606" r="13360" b="29861"/>
          <a:stretch/>
        </p:blipFill>
        <p:spPr>
          <a:xfrm>
            <a:off x="2895600" y="1623584"/>
            <a:ext cx="6400800" cy="2063334"/>
          </a:xfrm>
          <a:prstGeom prst="rect">
            <a:avLst/>
          </a:prstGeom>
        </p:spPr>
      </p:pic>
      <p:sp>
        <p:nvSpPr>
          <p:cNvPr id="7" name="TextBox 6">
            <a:extLst>
              <a:ext uri="{FF2B5EF4-FFF2-40B4-BE49-F238E27FC236}">
                <a16:creationId xmlns:a16="http://schemas.microsoft.com/office/drawing/2014/main" id="{4CCAA082-8584-490E-99D9-866C1745BA67}"/>
              </a:ext>
            </a:extLst>
          </p:cNvPr>
          <p:cNvSpPr txBox="1"/>
          <p:nvPr/>
        </p:nvSpPr>
        <p:spPr>
          <a:xfrm>
            <a:off x="1423987" y="3969829"/>
            <a:ext cx="9515475" cy="1754326"/>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Conclusion</a:t>
            </a:r>
            <a:r>
              <a:rPr lang="en-US" dirty="0">
                <a:latin typeface="Arial" panose="020B0604020202020204" pitchFamily="34" charset="0"/>
                <a:cs typeface="Arial" panose="020B0604020202020204" pitchFamily="34" charset="0"/>
              </a:rPr>
              <a:t> In summary, these studies confirm that beta-agonist bronchodilator tolerance develops during long-acting beta-agonist treatment. This is not overcome by 5 mg of </a:t>
            </a:r>
            <a:r>
              <a:rPr lang="en-US" dirty="0" err="1">
                <a:latin typeface="Arial" panose="020B0604020202020204" pitchFamily="34" charset="0"/>
                <a:cs typeface="Arial" panose="020B0604020202020204" pitchFamily="34" charset="0"/>
              </a:rPr>
              <a:t>nebulised</a:t>
            </a:r>
            <a:r>
              <a:rPr lang="en-US" dirty="0">
                <a:latin typeface="Arial" panose="020B0604020202020204" pitchFamily="34" charset="0"/>
                <a:cs typeface="Arial" panose="020B0604020202020204" pitchFamily="34" charset="0"/>
              </a:rPr>
              <a:t> salbutamol. The effect is specific to beta-agonists and does not affect the response to ipratropium bromide. Patients using long-acting beta-agonists may respond less well to emergency beta-agonist treatment. </a:t>
            </a:r>
            <a:r>
              <a:rPr lang="en-US" b="1" dirty="0">
                <a:solidFill>
                  <a:srgbClr val="FF0000"/>
                </a:solidFill>
                <a:latin typeface="Arial" panose="020B0604020202020204" pitchFamily="34" charset="0"/>
                <a:cs typeface="Arial" panose="020B0604020202020204" pitchFamily="34" charset="0"/>
              </a:rPr>
              <a:t>Additional treatment with an alternative bronchodilator should be considered early in the course of an exacerbation</a:t>
            </a:r>
            <a:r>
              <a:rPr lang="en-US"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9780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94AF32C2-B0EC-4DF6-8FAF-8311CE23426A}"/>
              </a:ext>
            </a:extLst>
          </p:cNvPr>
          <p:cNvGrpSpPr/>
          <p:nvPr/>
        </p:nvGrpSpPr>
        <p:grpSpPr>
          <a:xfrm>
            <a:off x="10864426" y="-52150"/>
            <a:ext cx="1327574" cy="366101"/>
            <a:chOff x="-1726874" y="2195400"/>
            <a:chExt cx="1901502" cy="535739"/>
          </a:xfrm>
        </p:grpSpPr>
        <p:sp>
          <p:nvSpPr>
            <p:cNvPr id="3" name="Rechteck">
              <a:extLst>
                <a:ext uri="{FF2B5EF4-FFF2-40B4-BE49-F238E27FC236}">
                  <a16:creationId xmlns:a16="http://schemas.microsoft.com/office/drawing/2014/main" id="{BEB703FC-1115-4442-A422-8BF655FD8592}"/>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451C063A-C13E-4CB4-85D3-51497EE549F5}"/>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2737CED9-B422-4815-8A8A-394573B4E6AD}"/>
              </a:ext>
            </a:extLst>
          </p:cNvPr>
          <p:cNvSpPr txBox="1"/>
          <p:nvPr/>
        </p:nvSpPr>
        <p:spPr>
          <a:xfrm>
            <a:off x="5927513" y="6457890"/>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 page 13, 14, 73. </a:t>
            </a:r>
          </a:p>
        </p:txBody>
      </p:sp>
      <p:sp>
        <p:nvSpPr>
          <p:cNvPr id="7" name="TextBox 6">
            <a:extLst>
              <a:ext uri="{FF2B5EF4-FFF2-40B4-BE49-F238E27FC236}">
                <a16:creationId xmlns:a16="http://schemas.microsoft.com/office/drawing/2014/main" id="{67839882-98F5-411C-B9B2-CE7F0478F6A5}"/>
              </a:ext>
            </a:extLst>
          </p:cNvPr>
          <p:cNvSpPr txBox="1"/>
          <p:nvPr/>
        </p:nvSpPr>
        <p:spPr>
          <a:xfrm>
            <a:off x="865632" y="1743923"/>
            <a:ext cx="10460736" cy="3370153"/>
          </a:xfrm>
          <a:prstGeom prst="rect">
            <a:avLst/>
          </a:prstGeom>
          <a:noFill/>
        </p:spPr>
        <p:txBody>
          <a:bodyPr wrap="square" rtlCol="0">
            <a:spAutoFit/>
          </a:bodyPr>
          <a:lstStyle/>
          <a:p>
            <a:pPr marL="342900" marR="0" lvl="0" indent="-34290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srgbClr val="161622"/>
                </a:solidFill>
                <a:effectLst/>
                <a:uLnTx/>
                <a:uFillTx/>
              </a:rPr>
              <a:t>Viêm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phế</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quản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mạn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khá</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phổ</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biến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đa</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dạng</a:t>
            </a:r>
            <a:r>
              <a:rPr kumimoji="0" lang="en-US" sz="2400" b="0" i="0" u="none" strike="noStrike" kern="0" cap="none" spc="0" normalizeH="0" baseline="0" noProof="0" dirty="0">
                <a:ln>
                  <a:noFill/>
                </a:ln>
                <a:solidFill>
                  <a:srgbClr val="161622"/>
                </a:solidFill>
                <a:effectLst/>
                <a:uLnTx/>
                <a:uFillTx/>
              </a:rPr>
              <a:t> ở </a:t>
            </a:r>
            <a:r>
              <a:rPr kumimoji="0" lang="en-US" sz="2400" b="0" i="0" u="none" strike="noStrike" kern="0" cap="none" spc="0" normalizeH="0" baseline="0" noProof="0" dirty="0" err="1">
                <a:ln>
                  <a:noFill/>
                </a:ln>
                <a:solidFill>
                  <a:srgbClr val="161622"/>
                </a:solidFill>
                <a:effectLst/>
                <a:uLnTx/>
                <a:uFillTx/>
              </a:rPr>
              <a:t>bệnh</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nhân</a:t>
            </a:r>
            <a:r>
              <a:rPr kumimoji="0" lang="en-US" sz="2400" b="0" i="0" u="none" strike="noStrike" kern="0" cap="none" spc="0" normalizeH="0" baseline="0" noProof="0" dirty="0">
                <a:ln>
                  <a:noFill/>
                </a:ln>
                <a:solidFill>
                  <a:srgbClr val="161622"/>
                </a:solidFill>
                <a:effectLst/>
                <a:uLnTx/>
                <a:uFillTx/>
              </a:rPr>
              <a:t> COPD</a:t>
            </a:r>
          </a:p>
          <a:p>
            <a:pPr marL="342900" marR="0" lvl="0" indent="-34290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srgbClr val="161622"/>
                </a:solidFill>
                <a:effectLst/>
                <a:uLnTx/>
                <a:uFillTx/>
              </a:rPr>
              <a:t>Người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trưởng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thành</a:t>
            </a:r>
            <a:r>
              <a:rPr kumimoji="0" lang="en-US" sz="2400" b="0" i="0" u="none" strike="noStrike" kern="0" cap="none" spc="0" normalizeH="0" baseline="0" noProof="0" dirty="0">
                <a:ln>
                  <a:noFill/>
                </a:ln>
                <a:solidFill>
                  <a:srgbClr val="161622"/>
                </a:solidFill>
                <a:effectLst/>
                <a:uLnTx/>
                <a:uFillTx/>
              </a:rPr>
              <a:t> &lt; 50 </a:t>
            </a:r>
            <a:r>
              <a:rPr kumimoji="0" lang="en-US" sz="2400" b="0" i="0" u="none" strike="noStrike" kern="0" cap="none" spc="0" normalizeH="0" baseline="0" noProof="0" dirty="0" err="1">
                <a:ln>
                  <a:noFill/>
                </a:ln>
                <a:solidFill>
                  <a:srgbClr val="161622"/>
                </a:solidFill>
                <a:effectLst/>
                <a:uLnTx/>
                <a:uFillTx/>
              </a:rPr>
              <a:t>tuổi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viêm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phế</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quản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mạn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không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kèm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giới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hạn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luồng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khí</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là</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chỉ</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dấu</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sớm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tăng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nguy</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cơ</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mắc</a:t>
            </a:r>
            <a:r>
              <a:rPr kumimoji="0" lang="en-US" sz="2400" b="0" i="0" u="none" strike="noStrike" kern="0" cap="none" spc="0" normalizeH="0" baseline="0" noProof="0" dirty="0">
                <a:ln>
                  <a:noFill/>
                </a:ln>
                <a:solidFill>
                  <a:srgbClr val="161622"/>
                </a:solidFill>
                <a:effectLst/>
                <a:uLnTx/>
                <a:uFillTx/>
              </a:rPr>
              <a:t> COPD. </a:t>
            </a:r>
          </a:p>
          <a:p>
            <a:pPr marL="342900" marR="0" lvl="0" indent="-34290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srgbClr val="161622"/>
                </a:solidFill>
                <a:effectLst/>
                <a:uLnTx/>
                <a:uFillTx/>
              </a:rPr>
              <a:t>Hút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thuốc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lá</a:t>
            </a:r>
            <a:r>
              <a:rPr kumimoji="0" lang="en-US" sz="2400" b="0" i="0" u="none" strike="noStrike" kern="0" cap="none" spc="0" normalizeH="0" baseline="0" noProof="0" dirty="0">
                <a:ln>
                  <a:noFill/>
                </a:ln>
                <a:solidFill>
                  <a:srgbClr val="161622"/>
                </a:solidFill>
                <a:effectLst/>
                <a:uLnTx/>
                <a:uFillTx/>
              </a:rPr>
              <a:t> ở </a:t>
            </a:r>
            <a:r>
              <a:rPr kumimoji="0" lang="en-US" sz="2400" b="0" i="0" u="none" strike="noStrike" kern="0" cap="none" spc="0" normalizeH="0" baseline="0" noProof="0" dirty="0" err="1">
                <a:ln>
                  <a:noFill/>
                </a:ln>
                <a:solidFill>
                  <a:srgbClr val="161622"/>
                </a:solidFill>
                <a:effectLst/>
                <a:uLnTx/>
                <a:uFillTx/>
              </a:rPr>
              <a:t>người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từ</a:t>
            </a:r>
            <a:r>
              <a:rPr kumimoji="0" lang="en-US" sz="2400" b="0" i="0" u="none" strike="noStrike" kern="0" cap="none" spc="0" normalizeH="0" baseline="0" noProof="0" dirty="0">
                <a:ln>
                  <a:noFill/>
                </a:ln>
                <a:solidFill>
                  <a:srgbClr val="161622"/>
                </a:solidFill>
                <a:effectLst/>
                <a:uLnTx/>
                <a:uFillTx/>
              </a:rPr>
              <a:t> 36 </a:t>
            </a:r>
            <a:r>
              <a:rPr kumimoji="0" lang="en-US" sz="2400" b="0" i="0" u="none" strike="noStrike" kern="0" cap="none" spc="0" normalizeH="0" baseline="0" noProof="0" dirty="0" err="1">
                <a:ln>
                  <a:noFill/>
                </a:ln>
                <a:solidFill>
                  <a:srgbClr val="161622"/>
                </a:solidFill>
                <a:effectLst/>
                <a:uLnTx/>
                <a:uFillTx/>
              </a:rPr>
              <a:t>đến</a:t>
            </a:r>
            <a:r>
              <a:rPr kumimoji="0" lang="en-US" sz="2400" b="0" i="0" u="none" strike="noStrike" kern="0" cap="none" spc="0" normalizeH="0" baseline="0" noProof="0" dirty="0">
                <a:ln>
                  <a:noFill/>
                </a:ln>
                <a:solidFill>
                  <a:srgbClr val="161622"/>
                </a:solidFill>
                <a:effectLst/>
                <a:uLnTx/>
                <a:uFillTx/>
              </a:rPr>
              <a:t> 43 </a:t>
            </a:r>
            <a:r>
              <a:rPr kumimoji="0" lang="en-US" sz="2400" b="0" i="0" u="none" strike="noStrike" kern="0" cap="none" spc="0" normalizeH="0" baseline="0" noProof="0" dirty="0" err="1">
                <a:ln>
                  <a:noFill/>
                </a:ln>
                <a:solidFill>
                  <a:srgbClr val="161622"/>
                </a:solidFill>
                <a:effectLst/>
                <a:uLnTx/>
                <a:uFillTx/>
              </a:rPr>
              <a:t>tuổi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kèm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tăng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tiết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đàm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mạn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tính</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làm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tăng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nguy</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cơ</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giới</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hạn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đường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dẫn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khí</a:t>
            </a:r>
            <a:r>
              <a:rPr kumimoji="0" lang="en-US" sz="2400" b="0" i="0" u="none" strike="noStrike" kern="0" cap="none" spc="0" normalizeH="0" baseline="0" noProof="0" dirty="0">
                <a:ln>
                  <a:noFill/>
                </a:ln>
                <a:solidFill>
                  <a:srgbClr val="161622"/>
                </a:solidFill>
                <a:effectLst/>
                <a:uLnTx/>
                <a:uFillTx/>
              </a:rPr>
              <a:t>.</a:t>
            </a:r>
          </a:p>
          <a:p>
            <a:pPr marL="342900" marR="0" lvl="0" indent="-34290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161622"/>
                </a:solidFill>
                <a:effectLst/>
                <a:uLnTx/>
                <a:uFillTx/>
              </a:rPr>
              <a:t>LAMA Tiotropium </a:t>
            </a:r>
            <a:r>
              <a:rPr kumimoji="0" lang="en-US" sz="2400" b="0" i="0" u="none" strike="noStrike" kern="0" cap="none" spc="0" normalizeH="0" baseline="0" noProof="0" dirty="0" err="1">
                <a:ln>
                  <a:noFill/>
                </a:ln>
                <a:solidFill>
                  <a:srgbClr val="161622"/>
                </a:solidFill>
                <a:effectLst/>
                <a:uLnTx/>
                <a:uFillTx/>
              </a:rPr>
              <a:t>và</a:t>
            </a:r>
            <a:r>
              <a:rPr kumimoji="0" lang="en-US" sz="2400" b="0" i="0" u="none" strike="noStrike" kern="0" cap="none" spc="0" normalizeH="0" baseline="0" noProof="0" dirty="0">
                <a:ln>
                  <a:noFill/>
                </a:ln>
                <a:solidFill>
                  <a:srgbClr val="161622"/>
                </a:solidFill>
                <a:effectLst/>
                <a:uLnTx/>
                <a:uFillTx/>
              </a:rPr>
              <a:t> Aclidinium </a:t>
            </a:r>
            <a:r>
              <a:rPr kumimoji="0" lang="en-US" sz="2400" b="0" i="0" u="none" strike="noStrike" kern="0" cap="none" spc="0" normalizeH="0" baseline="0" noProof="0" dirty="0" err="1">
                <a:ln>
                  <a:noFill/>
                </a:ln>
                <a:solidFill>
                  <a:srgbClr val="161622"/>
                </a:solidFill>
                <a:effectLst/>
                <a:uLnTx/>
                <a:uFillTx/>
              </a:rPr>
              <a:t>có</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thể</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làm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giảm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tiết</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đàm</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giảm</a:t>
            </a:r>
            <a:r>
              <a:rPr kumimoji="0" lang="en-US" sz="2400" b="0" i="0" u="none" strike="noStrike" kern="0" cap="none" spc="0" normalizeH="0" baseline="0" noProof="0" dirty="0">
                <a:ln>
                  <a:noFill/>
                </a:ln>
                <a:solidFill>
                  <a:srgbClr val="161622"/>
                </a:solidFill>
                <a:effectLst/>
                <a:uLnTx/>
                <a:uFillTx/>
              </a:rPr>
              <a:t> ho ở </a:t>
            </a:r>
            <a:r>
              <a:rPr kumimoji="0" lang="en-US" sz="2400" b="0" i="0" u="none" strike="noStrike" kern="0" cap="none" spc="0" normalizeH="0" baseline="0" noProof="0" dirty="0" err="1">
                <a:ln>
                  <a:noFill/>
                </a:ln>
                <a:solidFill>
                  <a:srgbClr val="161622"/>
                </a:solidFill>
                <a:effectLst/>
                <a:uLnTx/>
                <a:uFillTx/>
              </a:rPr>
              <a:t>bệnh</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nhân</a:t>
            </a:r>
            <a:r>
              <a:rPr kumimoji="0" lang="en-US" sz="2400" b="0" i="0" u="none" strike="noStrike" kern="0" cap="none" spc="0" normalizeH="0" baseline="0" noProof="0" dirty="0">
                <a:ln>
                  <a:noFill/>
                </a:ln>
                <a:solidFill>
                  <a:srgbClr val="161622"/>
                </a:solidFill>
                <a:effectLst/>
                <a:uLnTx/>
                <a:uFillTx/>
              </a:rPr>
              <a:t> COPD </a:t>
            </a:r>
            <a:r>
              <a:rPr kumimoji="0" lang="en-US" sz="2400" b="0" i="0" u="none" strike="noStrike" kern="0" cap="none" spc="0" normalizeH="0" baseline="0" noProof="0" dirty="0" err="1">
                <a:ln>
                  <a:noFill/>
                </a:ln>
                <a:solidFill>
                  <a:srgbClr val="161622"/>
                </a:solidFill>
                <a:effectLst/>
                <a:uLnTx/>
                <a:uFillTx/>
              </a:rPr>
              <a:t>mức</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độ</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trung</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bình</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đến</a:t>
            </a:r>
            <a:r>
              <a:rPr kumimoji="0" lang="en-US" sz="2400" b="0" i="0" u="none" strike="noStrike" kern="0" cap="none" spc="0" normalizeH="0" baseline="0" noProof="0" dirty="0">
                <a:ln>
                  <a:noFill/>
                </a:ln>
                <a:solidFill>
                  <a:srgbClr val="161622"/>
                </a:solidFill>
                <a:effectLst/>
                <a:uLnTx/>
                <a:uFillTx/>
              </a:rPr>
              <a:t> </a:t>
            </a:r>
            <a:r>
              <a:rPr kumimoji="0" lang="en-US" sz="2400" b="0" i="0" u="none" strike="noStrike" kern="0" cap="none" spc="0" normalizeH="0" baseline="0" noProof="0" dirty="0" err="1">
                <a:ln>
                  <a:noFill/>
                </a:ln>
                <a:solidFill>
                  <a:srgbClr val="161622"/>
                </a:solidFill>
                <a:effectLst/>
                <a:uLnTx/>
                <a:uFillTx/>
              </a:rPr>
              <a:t>nặng</a:t>
            </a:r>
            <a:r>
              <a:rPr kumimoji="0" lang="en-US" sz="2400" b="0" i="0" u="none" strike="noStrike" kern="0" cap="none" spc="0" normalizeH="0" baseline="0" noProof="0" dirty="0">
                <a:ln>
                  <a:noFill/>
                </a:ln>
                <a:solidFill>
                  <a:srgbClr val="161622"/>
                </a:solidFill>
                <a:effectLst/>
                <a:uLnTx/>
                <a:uFillTx/>
              </a:rPr>
              <a:t>.</a:t>
            </a:r>
          </a:p>
        </p:txBody>
      </p:sp>
      <p:sp>
        <p:nvSpPr>
          <p:cNvPr id="8" name="Title 7">
            <a:extLst>
              <a:ext uri="{FF2B5EF4-FFF2-40B4-BE49-F238E27FC236}">
                <a16:creationId xmlns:a16="http://schemas.microsoft.com/office/drawing/2014/main" id="{8C2FCD28-C008-4BA1-AF33-9265FF41141F}"/>
              </a:ext>
            </a:extLst>
          </p:cNvPr>
          <p:cNvSpPr>
            <a:spLocks noGrp="1"/>
          </p:cNvSpPr>
          <p:nvPr>
            <p:ph type="title"/>
          </p:nvPr>
        </p:nvSpPr>
        <p:spPr>
          <a:xfrm>
            <a:off x="525100" y="99911"/>
            <a:ext cx="11160124" cy="769545"/>
          </a:xfrm>
        </p:spPr>
        <p:txBody>
          <a:bodyPr/>
          <a:lstStyle/>
          <a:p>
            <a:r>
              <a:rPr lang="vi-VN" dirty="0">
                <a:solidFill>
                  <a:srgbClr val="002060"/>
                </a:solidFill>
              </a:rPr>
              <a:t>VIÊM PHẾ QUẢN MẠN TÍNH</a:t>
            </a:r>
          </a:p>
        </p:txBody>
      </p:sp>
      <p:sp>
        <p:nvSpPr>
          <p:cNvPr id="9" name="Content Placeholder 8">
            <a:extLst>
              <a:ext uri="{FF2B5EF4-FFF2-40B4-BE49-F238E27FC236}">
                <a16:creationId xmlns:a16="http://schemas.microsoft.com/office/drawing/2014/main" id="{39EEE63F-9A67-420A-91E0-5F431A11F9BD}"/>
              </a:ext>
            </a:extLst>
          </p:cNvPr>
          <p:cNvSpPr>
            <a:spLocks noGrp="1"/>
          </p:cNvSpPr>
          <p:nvPr>
            <p:ph idx="1"/>
          </p:nvPr>
        </p:nvSpPr>
        <p:spPr/>
        <p:txBody>
          <a:bodyPr/>
          <a:lstStyle/>
          <a:p>
            <a:endParaRPr lang="vi-VN"/>
          </a:p>
        </p:txBody>
      </p:sp>
      <p:sp>
        <p:nvSpPr>
          <p:cNvPr id="10" name="Text Placeholder 9">
            <a:extLst>
              <a:ext uri="{FF2B5EF4-FFF2-40B4-BE49-F238E27FC236}">
                <a16:creationId xmlns:a16="http://schemas.microsoft.com/office/drawing/2014/main" id="{40502B82-DA17-4523-A3FA-A089BD92AAA1}"/>
              </a:ext>
            </a:extLst>
          </p:cNvPr>
          <p:cNvSpPr>
            <a:spLocks noGrp="1"/>
          </p:cNvSpPr>
          <p:nvPr>
            <p:ph type="body" sz="quarter" idx="13"/>
          </p:nvPr>
        </p:nvSpPr>
        <p:spPr/>
        <p:txBody>
          <a:bodyPr/>
          <a:lstStyle/>
          <a:p>
            <a:endParaRPr lang="vi-VN" dirty="0"/>
          </a:p>
        </p:txBody>
      </p:sp>
    </p:spTree>
    <p:extLst>
      <p:ext uri="{BB962C8B-B14F-4D97-AF65-F5344CB8AC3E}">
        <p14:creationId xmlns:p14="http://schemas.microsoft.com/office/powerpoint/2010/main" val="19855661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2B77C806-780D-4D6E-81C2-0FA218998B01}"/>
              </a:ext>
            </a:extLst>
          </p:cNvPr>
          <p:cNvSpPr txBox="1"/>
          <p:nvPr/>
        </p:nvSpPr>
        <p:spPr>
          <a:xfrm>
            <a:off x="2065106" y="208289"/>
            <a:ext cx="8352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Nội</a:t>
            </a:r>
            <a:r>
              <a:rPr kumimoji="0" lang="en-US" sz="3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dung</a:t>
            </a:r>
          </a:p>
        </p:txBody>
      </p:sp>
      <p:graphicFrame>
        <p:nvGraphicFramePr>
          <p:cNvPr id="61" name="Diagram 60">
            <a:extLst>
              <a:ext uri="{FF2B5EF4-FFF2-40B4-BE49-F238E27FC236}">
                <a16:creationId xmlns:a16="http://schemas.microsoft.com/office/drawing/2014/main" id="{D9F758C1-D4F1-460C-9335-874C91D02FDD}"/>
              </a:ext>
            </a:extLst>
          </p:cNvPr>
          <p:cNvGraphicFramePr/>
          <p:nvPr/>
        </p:nvGraphicFramePr>
        <p:xfrm>
          <a:off x="1315751" y="1172679"/>
          <a:ext cx="9851599" cy="506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0402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7398546-D575-4BE4-9904-D5E9B1A9A19E}"/>
              </a:ext>
            </a:extLst>
          </p:cNvPr>
          <p:cNvSpPr txBox="1">
            <a:spLocks/>
          </p:cNvSpPr>
          <p:nvPr/>
        </p:nvSpPr>
        <p:spPr>
          <a:xfrm>
            <a:off x="938212" y="237971"/>
            <a:ext cx="10315575" cy="1252728"/>
          </a:xfrm>
          <a:prstGeom prst="rect">
            <a:avLst/>
          </a:prstGeom>
        </p:spPr>
        <p:txBody>
          <a:bodyPr vert="horz" lIns="91440" rIns="45720" rtlCol="0" anchor="ctr">
            <a:noAutofit/>
          </a:bodyPr>
          <a:lstStyle>
            <a:lvl1pPr algn="l" rtl="0" eaLnBrk="1" latinLnBrk="0" hangingPunct="1">
              <a:spcBef>
                <a:spcPct val="0"/>
              </a:spcBef>
              <a:buNone/>
              <a:defRPr kumimoji="0" sz="4500" b="1" kern="1200" cap="none" spc="0">
                <a:ln>
                  <a:noFill/>
                </a:ln>
                <a:solidFill>
                  <a:schemeClr val="bg1"/>
                </a:solidFill>
                <a:effectLst/>
                <a:latin typeface="Arial" panose="020B0604020202020204" pitchFamily="34" charset="0"/>
                <a:ea typeface="+mj-ea"/>
                <a:cs typeface="Arial" panose="020B0604020202020204" pitchFamily="34" charset="0"/>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a:solidFill>
                  <a:srgbClr val="FF0000"/>
                </a:solidFill>
                <a:ea typeface="+mn-ea"/>
              </a:rPr>
              <a:t>COPD: </a:t>
            </a:r>
            <a:r>
              <a:rPr lang="en-US" sz="3200" dirty="0">
                <a:solidFill>
                  <a:srgbClr val="00B050"/>
                </a:solidFill>
                <a:ea typeface="+mn-ea"/>
              </a:rPr>
              <a:t>Ipratropium/Salbutamol</a:t>
            </a:r>
            <a:r>
              <a:rPr lang="vi-VN" sz="3200" dirty="0">
                <a:solidFill>
                  <a:srgbClr val="00B050"/>
                </a:solidFill>
                <a:ea typeface="+mn-ea"/>
              </a:rPr>
              <a:t> cải thiện FEV1 </a:t>
            </a:r>
            <a:r>
              <a:rPr lang="en-US" sz="3200" dirty="0" err="1">
                <a:solidFill>
                  <a:srgbClr val="00B050"/>
                </a:solidFill>
                <a:ea typeface="+mn-ea"/>
              </a:rPr>
              <a:t>đỉnh</a:t>
            </a:r>
            <a:r>
              <a:rPr lang="en-US" sz="3200" dirty="0">
                <a:solidFill>
                  <a:srgbClr val="00B050"/>
                </a:solidFill>
                <a:ea typeface="+mn-ea"/>
              </a:rPr>
              <a:t> </a:t>
            </a:r>
            <a:r>
              <a:rPr lang="en-US" sz="3200" dirty="0" err="1">
                <a:solidFill>
                  <a:srgbClr val="00B050"/>
                </a:solidFill>
                <a:ea typeface="+mn-ea"/>
              </a:rPr>
              <a:t>tốt</a:t>
            </a:r>
            <a:r>
              <a:rPr lang="vi-VN" sz="3200" dirty="0">
                <a:solidFill>
                  <a:srgbClr val="00B050"/>
                </a:solidFill>
                <a:ea typeface="+mn-ea"/>
              </a:rPr>
              <a:t> hơn so với </a:t>
            </a:r>
            <a:r>
              <a:rPr lang="en-US" sz="3200" dirty="0">
                <a:solidFill>
                  <a:srgbClr val="00B050"/>
                </a:solidFill>
                <a:ea typeface="+mn-ea"/>
              </a:rPr>
              <a:t>Salbutamol</a:t>
            </a:r>
          </a:p>
        </p:txBody>
      </p:sp>
      <p:sp>
        <p:nvSpPr>
          <p:cNvPr id="10" name="TextBox 9">
            <a:extLst>
              <a:ext uri="{FF2B5EF4-FFF2-40B4-BE49-F238E27FC236}">
                <a16:creationId xmlns:a16="http://schemas.microsoft.com/office/drawing/2014/main" id="{DA89912E-9544-4D08-AF20-5F07C1508BD3}"/>
              </a:ext>
            </a:extLst>
          </p:cNvPr>
          <p:cNvSpPr txBox="1"/>
          <p:nvPr/>
        </p:nvSpPr>
        <p:spPr>
          <a:xfrm>
            <a:off x="8724900" y="6556254"/>
            <a:ext cx="3467100" cy="261610"/>
          </a:xfrm>
          <a:prstGeom prst="rect">
            <a:avLst/>
          </a:prstGeom>
          <a:noFill/>
        </p:spPr>
        <p:txBody>
          <a:bodyPr wrap="square" rtlCol="0">
            <a:spAutoFit/>
          </a:bodyPr>
          <a:lstStyle/>
          <a:p>
            <a:r>
              <a:rPr lang="en-US" sz="1100" dirty="0">
                <a:solidFill>
                  <a:schemeClr val="bg1"/>
                </a:solidFill>
                <a:latin typeface="Arial"/>
              </a:rPr>
              <a:t>Friedman et al. CHEST 1999; 115:635–641 </a:t>
            </a:r>
          </a:p>
        </p:txBody>
      </p:sp>
      <p:sp>
        <p:nvSpPr>
          <p:cNvPr id="2" name="TextBox 1">
            <a:extLst>
              <a:ext uri="{FF2B5EF4-FFF2-40B4-BE49-F238E27FC236}">
                <a16:creationId xmlns:a16="http://schemas.microsoft.com/office/drawing/2014/main" id="{4A3B562F-B873-4EA9-863A-1C27B4F88373}"/>
              </a:ext>
            </a:extLst>
          </p:cNvPr>
          <p:cNvSpPr txBox="1"/>
          <p:nvPr/>
        </p:nvSpPr>
        <p:spPr>
          <a:xfrm>
            <a:off x="4362449" y="1486576"/>
            <a:ext cx="3467099" cy="400110"/>
          </a:xfrm>
          <a:prstGeom prst="rect">
            <a:avLst/>
          </a:prstGeom>
          <a:noFill/>
        </p:spPr>
        <p:txBody>
          <a:bodyPr wrap="square" rtlCol="0">
            <a:spAutoFit/>
          </a:bodyPr>
          <a:lstStyle/>
          <a:p>
            <a:pPr eaLnBrk="1" hangingPunct="1">
              <a:spcBef>
                <a:spcPct val="50000"/>
              </a:spcBef>
              <a:buFontTx/>
              <a:buNone/>
            </a:pPr>
            <a:r>
              <a:rPr lang="en-US" altLang="en-US" sz="2000" b="1" dirty="0">
                <a:latin typeface="Arial" panose="020B0604020202020204" pitchFamily="34" charset="0"/>
                <a:cs typeface="Arial" panose="020B0604020202020204" pitchFamily="34" charset="0"/>
              </a:rPr>
              <a:t>RCT, n = 1067 BN COPD</a:t>
            </a:r>
            <a:endParaRPr lang="en-US" sz="2000"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F5B695C-8BC2-48D7-96B2-C2AB2DECF5A5}"/>
              </a:ext>
            </a:extLst>
          </p:cNvPr>
          <p:cNvGrpSpPr/>
          <p:nvPr/>
        </p:nvGrpSpPr>
        <p:grpSpPr>
          <a:xfrm>
            <a:off x="2459048" y="1751522"/>
            <a:ext cx="7021220" cy="4935537"/>
            <a:chOff x="2634461" y="1589186"/>
            <a:chExt cx="7021220" cy="4935537"/>
          </a:xfrm>
        </p:grpSpPr>
        <p:grpSp>
          <p:nvGrpSpPr>
            <p:cNvPr id="5" name="Group 3">
              <a:extLst>
                <a:ext uri="{FF2B5EF4-FFF2-40B4-BE49-F238E27FC236}">
                  <a16:creationId xmlns:a16="http://schemas.microsoft.com/office/drawing/2014/main" id="{5B78F405-66FB-40B4-A125-495F15AD8544}"/>
                </a:ext>
              </a:extLst>
            </p:cNvPr>
            <p:cNvGrpSpPr>
              <a:grpSpLocks/>
            </p:cNvGrpSpPr>
            <p:nvPr/>
          </p:nvGrpSpPr>
          <p:grpSpPr bwMode="auto">
            <a:xfrm>
              <a:off x="2634461" y="1589186"/>
              <a:ext cx="6923075" cy="4935537"/>
              <a:chOff x="41" y="1229"/>
              <a:chExt cx="3503" cy="2851"/>
            </a:xfrm>
          </p:grpSpPr>
          <p:graphicFrame>
            <p:nvGraphicFramePr>
              <p:cNvPr id="6" name="Object 4">
                <a:extLst>
                  <a:ext uri="{FF2B5EF4-FFF2-40B4-BE49-F238E27FC236}">
                    <a16:creationId xmlns:a16="http://schemas.microsoft.com/office/drawing/2014/main" id="{B57437AD-50E1-49B4-B31E-1DE020F3BA18}"/>
                  </a:ext>
                </a:extLst>
              </p:cNvPr>
              <p:cNvGraphicFramePr>
                <a:graphicFrameLocks noChangeAspect="1"/>
              </p:cNvGraphicFramePr>
              <p:nvPr/>
            </p:nvGraphicFramePr>
            <p:xfrm>
              <a:off x="154" y="1229"/>
              <a:ext cx="3030" cy="2851"/>
            </p:xfrm>
            <a:graphic>
              <a:graphicData uri="http://schemas.openxmlformats.org/presentationml/2006/ole">
                <mc:AlternateContent xmlns:mc="http://schemas.openxmlformats.org/markup-compatibility/2006">
                  <mc:Choice xmlns:v="urn:schemas-microsoft-com:vml" Requires="v">
                    <p:oleObj name="Chart" r:id="rId2" imgW="6043326" imgH="6814989" progId="MSGraph.Chart.8">
                      <p:embed followColorScheme="full"/>
                    </p:oleObj>
                  </mc:Choice>
                  <mc:Fallback>
                    <p:oleObj name="Chart" r:id="rId2" imgW="6043326" imgH="6814989" progId="MSGraph.Chart.8">
                      <p:embed followColorScheme="full"/>
                      <p:pic>
                        <p:nvPicPr>
                          <p:cNvPr id="6" name="Object 4">
                            <a:extLst>
                              <a:ext uri="{FF2B5EF4-FFF2-40B4-BE49-F238E27FC236}">
                                <a16:creationId xmlns:a16="http://schemas.microsoft.com/office/drawing/2014/main" id="{B57437AD-50E1-49B4-B31E-1DE020F3BA18}"/>
                              </a:ext>
                            </a:extLst>
                          </p:cNvPr>
                          <p:cNvPicPr>
                            <a:picLocks noChangeAspect="1" noChangeArrowheads="1"/>
                          </p:cNvPicPr>
                          <p:nvPr/>
                        </p:nvPicPr>
                        <p:blipFill>
                          <a:blip r:embed="rId3"/>
                          <a:srcRect/>
                          <a:stretch>
                            <a:fillRect/>
                          </a:stretch>
                        </p:blipFill>
                        <p:spPr bwMode="auto">
                          <a:xfrm>
                            <a:off x="154" y="1229"/>
                            <a:ext cx="3030" cy="2851"/>
                          </a:xfrm>
                          <a:prstGeom prst="rect">
                            <a:avLst/>
                          </a:prstGeom>
                          <a:noFill/>
                          <a:ln>
                            <a:noFill/>
                          </a:ln>
                        </p:spPr>
                      </p:pic>
                    </p:oleObj>
                  </mc:Fallback>
                </mc:AlternateContent>
              </a:graphicData>
            </a:graphic>
          </p:graphicFrame>
          <p:sp>
            <p:nvSpPr>
              <p:cNvPr id="7" name="Text Box 5">
                <a:extLst>
                  <a:ext uri="{FF2B5EF4-FFF2-40B4-BE49-F238E27FC236}">
                    <a16:creationId xmlns:a16="http://schemas.microsoft.com/office/drawing/2014/main" id="{B65FCC37-D37C-4D39-865D-9D985DD74516}"/>
                  </a:ext>
                </a:extLst>
              </p:cNvPr>
              <p:cNvSpPr txBox="1">
                <a:spLocks noChangeArrowheads="1"/>
              </p:cNvSpPr>
              <p:nvPr/>
            </p:nvSpPr>
            <p:spPr bwMode="auto">
              <a:xfrm rot="16200000">
                <a:off x="-633" y="2113"/>
                <a:ext cx="153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Cải</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thiện</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FEV</a:t>
                </a:r>
                <a:r>
                  <a:rPr kumimoji="0" lang="en-US" altLang="en-US" sz="1800" b="1" i="0" u="none" strike="noStrike" kern="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1</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8" name="Text Box 6">
                <a:extLst>
                  <a:ext uri="{FF2B5EF4-FFF2-40B4-BE49-F238E27FC236}">
                    <a16:creationId xmlns:a16="http://schemas.microsoft.com/office/drawing/2014/main" id="{1686F6DA-D206-416D-A9A4-DD6762E75758}"/>
                  </a:ext>
                </a:extLst>
              </p:cNvPr>
              <p:cNvSpPr txBox="1">
                <a:spLocks noChangeArrowheads="1"/>
              </p:cNvSpPr>
              <p:nvPr/>
            </p:nvSpPr>
            <p:spPr bwMode="auto">
              <a:xfrm>
                <a:off x="2824" y="2556"/>
                <a:ext cx="720"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6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 &lt; 0,01</a:t>
                </a:r>
              </a:p>
            </p:txBody>
          </p:sp>
        </p:grpSp>
        <p:sp>
          <p:nvSpPr>
            <p:cNvPr id="3" name="TextBox 2">
              <a:extLst>
                <a:ext uri="{FF2B5EF4-FFF2-40B4-BE49-F238E27FC236}">
                  <a16:creationId xmlns:a16="http://schemas.microsoft.com/office/drawing/2014/main" id="{38E4680C-8652-452D-BC2F-AF6104B97ADC}"/>
                </a:ext>
              </a:extLst>
            </p:cNvPr>
            <p:cNvSpPr txBox="1"/>
            <p:nvPr/>
          </p:nvSpPr>
          <p:spPr>
            <a:xfrm>
              <a:off x="8798431" y="2441657"/>
              <a:ext cx="8572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 = 362</a:t>
              </a:r>
            </a:p>
          </p:txBody>
        </p:sp>
        <p:sp>
          <p:nvSpPr>
            <p:cNvPr id="13" name="TextBox 12">
              <a:extLst>
                <a:ext uri="{FF2B5EF4-FFF2-40B4-BE49-F238E27FC236}">
                  <a16:creationId xmlns:a16="http://schemas.microsoft.com/office/drawing/2014/main" id="{BD2C2804-7052-4B29-91BD-F38BE1A6F7D0}"/>
                </a:ext>
              </a:extLst>
            </p:cNvPr>
            <p:cNvSpPr txBox="1"/>
            <p:nvPr/>
          </p:nvSpPr>
          <p:spPr>
            <a:xfrm>
              <a:off x="8773172" y="2026946"/>
              <a:ext cx="8572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 = 347</a:t>
              </a:r>
            </a:p>
          </p:txBody>
        </p:sp>
        <p:sp>
          <p:nvSpPr>
            <p:cNvPr id="14" name="TextBox 13">
              <a:extLst>
                <a:ext uri="{FF2B5EF4-FFF2-40B4-BE49-F238E27FC236}">
                  <a16:creationId xmlns:a16="http://schemas.microsoft.com/office/drawing/2014/main" id="{8ED9739B-059F-49F8-95DF-D5269928ED0B}"/>
                </a:ext>
              </a:extLst>
            </p:cNvPr>
            <p:cNvSpPr txBox="1"/>
            <p:nvPr/>
          </p:nvSpPr>
          <p:spPr>
            <a:xfrm>
              <a:off x="8798431" y="2802011"/>
              <a:ext cx="8572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 = 358</a:t>
              </a:r>
            </a:p>
          </p:txBody>
        </p:sp>
      </p:grpSp>
    </p:spTree>
    <p:extLst>
      <p:ext uri="{BB962C8B-B14F-4D97-AF65-F5344CB8AC3E}">
        <p14:creationId xmlns:p14="http://schemas.microsoft.com/office/powerpoint/2010/main" val="3912366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9EAB61-B179-4070-9687-45E0046E52B6}"/>
              </a:ext>
            </a:extLst>
          </p:cNvPr>
          <p:cNvGrpSpPr/>
          <p:nvPr/>
        </p:nvGrpSpPr>
        <p:grpSpPr>
          <a:xfrm>
            <a:off x="1129440" y="1123961"/>
            <a:ext cx="7405057" cy="4493453"/>
            <a:chOff x="2329493" y="1457944"/>
            <a:chExt cx="7399664" cy="4724402"/>
          </a:xfrm>
        </p:grpSpPr>
        <p:pic>
          <p:nvPicPr>
            <p:cNvPr id="5" name="Picture 4">
              <a:extLst>
                <a:ext uri="{FF2B5EF4-FFF2-40B4-BE49-F238E27FC236}">
                  <a16:creationId xmlns:a16="http://schemas.microsoft.com/office/drawing/2014/main" id="{2969DC54-5A5C-4004-A19B-B405DF5E41E3}"/>
                </a:ext>
              </a:extLst>
            </p:cNvPr>
            <p:cNvPicPr>
              <a:picLocks noChangeAspect="1"/>
            </p:cNvPicPr>
            <p:nvPr/>
          </p:nvPicPr>
          <p:blipFill>
            <a:blip r:embed="rId3"/>
            <a:stretch>
              <a:fillRect/>
            </a:stretch>
          </p:blipFill>
          <p:spPr>
            <a:xfrm>
              <a:off x="2329493" y="1457944"/>
              <a:ext cx="7399664" cy="4724402"/>
            </a:xfrm>
            <a:prstGeom prst="rect">
              <a:avLst/>
            </a:prstGeom>
          </p:spPr>
        </p:pic>
        <p:sp>
          <p:nvSpPr>
            <p:cNvPr id="6" name="TextBox 5">
              <a:extLst>
                <a:ext uri="{FF2B5EF4-FFF2-40B4-BE49-F238E27FC236}">
                  <a16:creationId xmlns:a16="http://schemas.microsoft.com/office/drawing/2014/main" id="{49E8DBAF-EF02-4044-A783-DC529FE615CF}"/>
                </a:ext>
              </a:extLst>
            </p:cNvPr>
            <p:cNvSpPr txBox="1"/>
            <p:nvPr/>
          </p:nvSpPr>
          <p:spPr>
            <a:xfrm>
              <a:off x="5181600" y="5064300"/>
              <a:ext cx="2162175" cy="335756"/>
            </a:xfrm>
            <a:prstGeom prst="rect">
              <a:avLst/>
            </a:prstGeom>
            <a:solidFill>
              <a:srgbClr val="EBEBE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Albu</a:t>
              </a: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Ipra</a:t>
              </a: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2,5/0,5 mg</a:t>
              </a:r>
            </a:p>
          </p:txBody>
        </p:sp>
      </p:grpSp>
      <p:sp>
        <p:nvSpPr>
          <p:cNvPr id="7" name="TextBox 6">
            <a:extLst>
              <a:ext uri="{FF2B5EF4-FFF2-40B4-BE49-F238E27FC236}">
                <a16:creationId xmlns:a16="http://schemas.microsoft.com/office/drawing/2014/main" id="{69D4E475-6138-4EDC-B07B-A93DFA8DB633}"/>
              </a:ext>
            </a:extLst>
          </p:cNvPr>
          <p:cNvSpPr txBox="1"/>
          <p:nvPr/>
        </p:nvSpPr>
        <p:spPr>
          <a:xfrm>
            <a:off x="5477412" y="5633510"/>
            <a:ext cx="48006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Giờ</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phun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dung</a:t>
            </a:r>
          </a:p>
        </p:txBody>
      </p:sp>
      <p:sp>
        <p:nvSpPr>
          <p:cNvPr id="8" name="TextBox 7">
            <a:extLst>
              <a:ext uri="{FF2B5EF4-FFF2-40B4-BE49-F238E27FC236}">
                <a16:creationId xmlns:a16="http://schemas.microsoft.com/office/drawing/2014/main" id="{5E4ED148-EE4E-4ACB-B6B7-F6E74D4A99D8}"/>
              </a:ext>
            </a:extLst>
          </p:cNvPr>
          <p:cNvSpPr txBox="1"/>
          <p:nvPr/>
        </p:nvSpPr>
        <p:spPr>
          <a:xfrm rot="16200000">
            <a:off x="-1950827" y="3015733"/>
            <a:ext cx="59436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đổi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FEV1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đỉnh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trước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PKD (L)</a:t>
            </a:r>
          </a:p>
        </p:txBody>
      </p:sp>
      <p:sp>
        <p:nvSpPr>
          <p:cNvPr id="14" name="TextBox 13">
            <a:extLst>
              <a:ext uri="{FF2B5EF4-FFF2-40B4-BE49-F238E27FC236}">
                <a16:creationId xmlns:a16="http://schemas.microsoft.com/office/drawing/2014/main" id="{301C49B8-F9A5-4312-9177-962D7A8BED87}"/>
              </a:ext>
            </a:extLst>
          </p:cNvPr>
          <p:cNvSpPr txBox="1"/>
          <p:nvPr/>
        </p:nvSpPr>
        <p:spPr>
          <a:xfrm>
            <a:off x="9048751" y="6506074"/>
            <a:ext cx="30289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Gross N., et al. Respiration 1998;65:354–362</a:t>
            </a:r>
          </a:p>
        </p:txBody>
      </p:sp>
      <p:sp>
        <p:nvSpPr>
          <p:cNvPr id="15" name="Titel 1">
            <a:extLst>
              <a:ext uri="{FF2B5EF4-FFF2-40B4-BE49-F238E27FC236}">
                <a16:creationId xmlns:a16="http://schemas.microsoft.com/office/drawing/2014/main" id="{773B488F-D3DD-402F-A038-EF263595DA79}"/>
              </a:ext>
            </a:extLst>
          </p:cNvPr>
          <p:cNvSpPr txBox="1">
            <a:spLocks/>
          </p:cNvSpPr>
          <p:nvPr/>
        </p:nvSpPr>
        <p:spPr>
          <a:xfrm>
            <a:off x="400049" y="335722"/>
            <a:ext cx="11915775" cy="838200"/>
          </a:xfrm>
        </p:spPr>
        <p:txBody>
          <a:bodyPr>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srgbClr val="00B050"/>
                </a:solidFill>
                <a:effectLst/>
                <a:uLnTx/>
                <a:uFillTx/>
                <a:latin typeface="Arial" panose="020B0604020202020204" pitchFamily="34" charset="0"/>
                <a:ea typeface="+mj-ea"/>
                <a:cs typeface="Arial" panose="020B0604020202020204" pitchFamily="34" charset="0"/>
              </a:rPr>
              <a:t>Khí</a:t>
            </a:r>
            <a:r>
              <a:rPr kumimoji="0" lang="en-US" altLang="en-US" sz="3200" b="1"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 dung Ipratropium/Salbutamol </a:t>
            </a:r>
            <a:r>
              <a:rPr kumimoji="0" lang="en-US" altLang="en-US" sz="3200" b="1" i="0" u="none" strike="noStrike" kern="1200" cap="none" spc="0" normalizeH="0" baseline="0" noProof="0" dirty="0" err="1">
                <a:ln>
                  <a:noFill/>
                </a:ln>
                <a:solidFill>
                  <a:srgbClr val="00B050"/>
                </a:solidFill>
                <a:effectLst/>
                <a:uLnTx/>
                <a:uFillTx/>
                <a:latin typeface="Arial" panose="020B0604020202020204" pitchFamily="34" charset="0"/>
                <a:ea typeface="+mj-ea"/>
                <a:cs typeface="Arial" panose="020B0604020202020204" pitchFamily="34" charset="0"/>
              </a:rPr>
              <a:t>giúp</a:t>
            </a:r>
            <a:r>
              <a:rPr kumimoji="0" lang="en-US" altLang="en-US" sz="3200" b="1"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 </a:t>
            </a:r>
            <a:r>
              <a:rPr kumimoji="0" lang="en-US" altLang="en-US" sz="3200" b="1" i="0" u="none" strike="noStrike" kern="1200" cap="none" spc="0" normalizeH="0" baseline="0" noProof="0" dirty="0" err="1">
                <a:ln>
                  <a:noFill/>
                </a:ln>
                <a:solidFill>
                  <a:srgbClr val="00B050"/>
                </a:solidFill>
                <a:effectLst/>
                <a:uLnTx/>
                <a:uFillTx/>
                <a:latin typeface="Arial" panose="020B0604020202020204" pitchFamily="34" charset="0"/>
                <a:ea typeface="+mj-ea"/>
                <a:cs typeface="Arial" panose="020B0604020202020204" pitchFamily="34" charset="0"/>
              </a:rPr>
              <a:t>cải</a:t>
            </a:r>
            <a:r>
              <a:rPr kumimoji="0" lang="en-US" altLang="en-US" sz="3200" b="1"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 </a:t>
            </a:r>
            <a:r>
              <a:rPr kumimoji="0" lang="en-US" altLang="en-US" sz="3200" b="1" i="0" u="none" strike="noStrike" kern="1200" cap="none" spc="0" normalizeH="0" baseline="0" noProof="0" dirty="0" err="1">
                <a:ln>
                  <a:noFill/>
                </a:ln>
                <a:solidFill>
                  <a:srgbClr val="00B050"/>
                </a:solidFill>
                <a:effectLst/>
                <a:uLnTx/>
                <a:uFillTx/>
                <a:latin typeface="Arial" panose="020B0604020202020204" pitchFamily="34" charset="0"/>
                <a:ea typeface="+mj-ea"/>
                <a:cs typeface="Arial" panose="020B0604020202020204" pitchFamily="34" charset="0"/>
              </a:rPr>
              <a:t>thiện</a:t>
            </a:r>
            <a:r>
              <a:rPr kumimoji="0" lang="en-US" altLang="en-US" sz="3200" b="1"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 </a:t>
            </a:r>
            <a:r>
              <a:rPr kumimoji="0" lang="en-US" altLang="en-US" sz="3200" b="1" i="0" u="none" strike="noStrike" kern="1200" cap="none" spc="0" normalizeH="0" baseline="0" noProof="0" dirty="0" err="1">
                <a:ln>
                  <a:noFill/>
                </a:ln>
                <a:solidFill>
                  <a:srgbClr val="00B050"/>
                </a:solidFill>
                <a:effectLst/>
                <a:uLnTx/>
                <a:uFillTx/>
                <a:latin typeface="Arial" panose="020B0604020202020204" pitchFamily="34" charset="0"/>
                <a:ea typeface="+mj-ea"/>
                <a:cs typeface="Arial" panose="020B0604020202020204" pitchFamily="34" charset="0"/>
              </a:rPr>
              <a:t>sớm</a:t>
            </a:r>
            <a:r>
              <a:rPr kumimoji="0" lang="en-US" altLang="en-US" sz="3200" b="1"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 FEV1</a:t>
            </a:r>
            <a:endParaRPr kumimoji="0" lang="da-DK" altLang="en-US" sz="3200" b="1"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endParaRPr>
          </a:p>
        </p:txBody>
      </p:sp>
      <p:sp>
        <p:nvSpPr>
          <p:cNvPr id="4" name="Oval 3">
            <a:extLst>
              <a:ext uri="{FF2B5EF4-FFF2-40B4-BE49-F238E27FC236}">
                <a16:creationId xmlns:a16="http://schemas.microsoft.com/office/drawing/2014/main" id="{220F144A-1434-4B5C-8B11-A9C15A726932}"/>
              </a:ext>
            </a:extLst>
          </p:cNvPr>
          <p:cNvSpPr/>
          <p:nvPr/>
        </p:nvSpPr>
        <p:spPr>
          <a:xfrm>
            <a:off x="8679752" y="1619863"/>
            <a:ext cx="3305081" cy="304437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E693D41-5E29-4441-B84B-E429CFDB6081}"/>
              </a:ext>
            </a:extLst>
          </p:cNvPr>
          <p:cNvSpPr txBox="1"/>
          <p:nvPr/>
        </p:nvSpPr>
        <p:spPr>
          <a:xfrm>
            <a:off x="8723151" y="2583746"/>
            <a:ext cx="332359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Ipratropium/Salbutamol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thiện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FEV1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23.6% vs Salbutamol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trị</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(p&lt;0.001)</a:t>
            </a:r>
          </a:p>
        </p:txBody>
      </p:sp>
    </p:spTree>
    <p:extLst>
      <p:ext uri="{BB962C8B-B14F-4D97-AF65-F5344CB8AC3E}">
        <p14:creationId xmlns:p14="http://schemas.microsoft.com/office/powerpoint/2010/main" val="632513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871CB9-52CC-4AC7-AC3A-5B8A7FF780AF}"/>
              </a:ext>
            </a:extLst>
          </p:cNvPr>
          <p:cNvSpPr txBox="1"/>
          <p:nvPr/>
        </p:nvSpPr>
        <p:spPr>
          <a:xfrm>
            <a:off x="489581" y="428880"/>
            <a:ext cx="11262554" cy="584775"/>
          </a:xfrm>
          <a:prstGeom prst="rect">
            <a:avLst/>
          </a:prstGeom>
          <a:noFill/>
        </p:spPr>
        <p:txBody>
          <a:bodyPr wrap="square" rtlCol="0">
            <a:spAutoFit/>
          </a:bodyPr>
          <a:lstStyle/>
          <a:p>
            <a:pPr algn="ctr"/>
            <a:r>
              <a:rPr lang="en-US" sz="3200" b="1" dirty="0">
                <a:solidFill>
                  <a:srgbClr val="00B050"/>
                </a:solidFill>
                <a:latin typeface="Arial" panose="020B0604020202020204" pitchFamily="34" charset="0"/>
                <a:cs typeface="Arial" panose="020B0604020202020204" pitchFamily="34" charset="0"/>
              </a:rPr>
              <a:t>Ipratropium/Salbutamol </a:t>
            </a:r>
            <a:r>
              <a:rPr lang="en-US" sz="3200" b="1" dirty="0" err="1">
                <a:solidFill>
                  <a:srgbClr val="00B050"/>
                </a:solidFill>
                <a:latin typeface="Arial" panose="020B0604020202020204" pitchFamily="34" charset="0"/>
                <a:cs typeface="Arial" panose="020B0604020202020204" pitchFamily="34" charset="0"/>
              </a:rPr>
              <a:t>giảm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biến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thiên</a:t>
            </a:r>
            <a:r>
              <a:rPr lang="en-US" sz="3200" b="1" dirty="0">
                <a:solidFill>
                  <a:srgbClr val="00B050"/>
                </a:solidFill>
                <a:latin typeface="Arial" panose="020B0604020202020204" pitchFamily="34" charset="0"/>
                <a:cs typeface="Arial" panose="020B0604020202020204" pitchFamily="34" charset="0"/>
              </a:rPr>
              <a:t> FEV1 </a:t>
            </a:r>
            <a:r>
              <a:rPr lang="en-US" sz="3200" b="1" dirty="0" err="1">
                <a:solidFill>
                  <a:srgbClr val="00B050"/>
                </a:solidFill>
                <a:latin typeface="Arial" panose="020B0604020202020204" pitchFamily="34" charset="0"/>
                <a:cs typeface="Arial" panose="020B0604020202020204" pitchFamily="34" charset="0"/>
              </a:rPr>
              <a:t>hằng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ngày</a:t>
            </a:r>
            <a:endParaRPr lang="en-US" sz="3200" b="1" dirty="0">
              <a:solidFill>
                <a:srgbClr val="00B05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114AC1D-6640-4D74-A22E-E7EE6C1A58EF}"/>
              </a:ext>
            </a:extLst>
          </p:cNvPr>
          <p:cNvSpPr txBox="1"/>
          <p:nvPr/>
        </p:nvSpPr>
        <p:spPr>
          <a:xfrm>
            <a:off x="6581775" y="6496050"/>
            <a:ext cx="5095875"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D. Singh et al. Pulmonary Pharmacology &amp; Therapeutics 31 (2015) 85e9186</a:t>
            </a:r>
          </a:p>
        </p:txBody>
      </p:sp>
      <p:grpSp>
        <p:nvGrpSpPr>
          <p:cNvPr id="16" name="Group 15">
            <a:extLst>
              <a:ext uri="{FF2B5EF4-FFF2-40B4-BE49-F238E27FC236}">
                <a16:creationId xmlns:a16="http://schemas.microsoft.com/office/drawing/2014/main" id="{F2CD6E8E-404F-413E-AA62-5975BFEE774F}"/>
              </a:ext>
            </a:extLst>
          </p:cNvPr>
          <p:cNvGrpSpPr/>
          <p:nvPr/>
        </p:nvGrpSpPr>
        <p:grpSpPr>
          <a:xfrm>
            <a:off x="6387459" y="2427408"/>
            <a:ext cx="5410960" cy="1051492"/>
            <a:chOff x="6534265" y="2379734"/>
            <a:chExt cx="5190894" cy="925059"/>
          </a:xfrm>
        </p:grpSpPr>
        <p:pic>
          <p:nvPicPr>
            <p:cNvPr id="21" name="Picture 20">
              <a:extLst>
                <a:ext uri="{FF2B5EF4-FFF2-40B4-BE49-F238E27FC236}">
                  <a16:creationId xmlns:a16="http://schemas.microsoft.com/office/drawing/2014/main" id="{BBB9AEBB-1A79-49B7-8E1E-9320816F7B83}"/>
                </a:ext>
              </a:extLst>
            </p:cNvPr>
            <p:cNvPicPr>
              <a:picLocks noChangeAspect="1"/>
            </p:cNvPicPr>
            <p:nvPr/>
          </p:nvPicPr>
          <p:blipFill rotWithShape="1">
            <a:blip r:embed="rId3"/>
            <a:srcRect l="7500" t="38690" r="50234" b="47919"/>
            <a:stretch/>
          </p:blipFill>
          <p:spPr>
            <a:xfrm>
              <a:off x="6534265" y="2379734"/>
              <a:ext cx="5190894" cy="925059"/>
            </a:xfrm>
            <a:prstGeom prst="rect">
              <a:avLst/>
            </a:prstGeom>
          </p:spPr>
        </p:pic>
        <p:pic>
          <p:nvPicPr>
            <p:cNvPr id="27" name="Picture 26">
              <a:extLst>
                <a:ext uri="{FF2B5EF4-FFF2-40B4-BE49-F238E27FC236}">
                  <a16:creationId xmlns:a16="http://schemas.microsoft.com/office/drawing/2014/main" id="{2937961B-2A65-4973-B2C0-A98220CE85AF}"/>
                </a:ext>
              </a:extLst>
            </p:cNvPr>
            <p:cNvPicPr>
              <a:picLocks noChangeAspect="1"/>
            </p:cNvPicPr>
            <p:nvPr/>
          </p:nvPicPr>
          <p:blipFill rotWithShape="1">
            <a:blip r:embed="rId3"/>
            <a:srcRect l="7500" t="51311" r="50234" b="46033"/>
            <a:stretch/>
          </p:blipFill>
          <p:spPr>
            <a:xfrm>
              <a:off x="6534265" y="3121316"/>
              <a:ext cx="5190894" cy="183477"/>
            </a:xfrm>
            <a:prstGeom prst="rect">
              <a:avLst/>
            </a:prstGeom>
          </p:spPr>
        </p:pic>
      </p:grpSp>
      <p:sp>
        <p:nvSpPr>
          <p:cNvPr id="17" name="TextBox 16">
            <a:extLst>
              <a:ext uri="{FF2B5EF4-FFF2-40B4-BE49-F238E27FC236}">
                <a16:creationId xmlns:a16="http://schemas.microsoft.com/office/drawing/2014/main" id="{F4A7982F-DF1A-40C8-ADE6-C6FA31F4DA34}"/>
              </a:ext>
            </a:extLst>
          </p:cNvPr>
          <p:cNvSpPr txBox="1"/>
          <p:nvPr/>
        </p:nvSpPr>
        <p:spPr>
          <a:xfrm>
            <a:off x="6424232" y="1651996"/>
            <a:ext cx="5410960" cy="707886"/>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Sự</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biến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thiên</a:t>
            </a:r>
            <a:r>
              <a:rPr lang="en-US" sz="2000" b="1" dirty="0">
                <a:latin typeface="Arial" panose="020B0604020202020204" pitchFamily="34" charset="0"/>
                <a:cs typeface="Arial" panose="020B0604020202020204" pitchFamily="34" charset="0"/>
              </a:rPr>
              <a:t> FEV1 </a:t>
            </a:r>
            <a:r>
              <a:rPr lang="en-US" sz="2000" b="1" dirty="0" err="1">
                <a:latin typeface="Arial" panose="020B0604020202020204" pitchFamily="34" charset="0"/>
                <a:cs typeface="Arial" panose="020B0604020202020204" pitchFamily="34" charset="0"/>
              </a:rPr>
              <a:t>hằng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ngày</a:t>
            </a:r>
            <a:r>
              <a:rPr lang="en-US" sz="2000" b="1" dirty="0">
                <a:latin typeface="Arial" panose="020B0604020202020204" pitchFamily="34" charset="0"/>
                <a:cs typeface="Arial" panose="020B0604020202020204" pitchFamily="34" charset="0"/>
              </a:rPr>
              <a:t> Ipratropium/Salbutamol vs </a:t>
            </a:r>
            <a:r>
              <a:rPr lang="en-US" sz="2000" b="1" dirty="0" err="1">
                <a:latin typeface="Arial" panose="020B0604020202020204" pitchFamily="34" charset="0"/>
                <a:cs typeface="Arial" panose="020B0604020202020204" pitchFamily="34" charset="0"/>
              </a:rPr>
              <a:t>đơn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trị</a:t>
            </a:r>
            <a:r>
              <a:rPr lang="en-US" sz="200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 = 55)</a:t>
            </a:r>
            <a:endParaRPr lang="en-US" sz="2000" dirty="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9CFCB552-C00F-4FC5-9996-954735E2540F}"/>
              </a:ext>
            </a:extLst>
          </p:cNvPr>
          <p:cNvSpPr/>
          <p:nvPr/>
        </p:nvSpPr>
        <p:spPr>
          <a:xfrm>
            <a:off x="7351485" y="3624617"/>
            <a:ext cx="3200692" cy="275613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Phối</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hợp</a:t>
            </a:r>
            <a:r>
              <a:rPr lang="en-US" b="1" dirty="0">
                <a:solidFill>
                  <a:schemeClr val="tx1"/>
                </a:solidFill>
                <a:latin typeface="Arial" panose="020B0604020202020204" pitchFamily="34" charset="0"/>
                <a:cs typeface="Arial" panose="020B0604020202020204" pitchFamily="34" charset="0"/>
              </a:rPr>
              <a:t> Ipratropium </a:t>
            </a:r>
            <a:r>
              <a:rPr lang="en-US" b="1" dirty="0" err="1">
                <a:solidFill>
                  <a:schemeClr val="tx1"/>
                </a:solidFill>
                <a:latin typeface="Arial" panose="020B0604020202020204" pitchFamily="34" charset="0"/>
                <a:cs typeface="Arial" panose="020B0604020202020204" pitchFamily="34" charset="0"/>
              </a:rPr>
              <a:t>và</a:t>
            </a:r>
            <a:r>
              <a:rPr lang="en-US" b="1" dirty="0">
                <a:solidFill>
                  <a:schemeClr val="tx1"/>
                </a:solidFill>
                <a:latin typeface="Arial" panose="020B0604020202020204" pitchFamily="34" charset="0"/>
                <a:cs typeface="Arial" panose="020B0604020202020204" pitchFamily="34" charset="0"/>
              </a:rPr>
              <a:t> Salbutamol </a:t>
            </a:r>
            <a:r>
              <a:rPr lang="en-US" b="1" dirty="0" err="1">
                <a:solidFill>
                  <a:schemeClr val="tx1"/>
                </a:solidFill>
                <a:latin typeface="Arial" panose="020B0604020202020204" pitchFamily="34" charset="0"/>
                <a:cs typeface="Arial" panose="020B0604020202020204" pitchFamily="34" charset="0"/>
              </a:rPr>
              <a:t>cải</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thiện</a:t>
            </a:r>
            <a:r>
              <a:rPr lang="en-US" b="1" dirty="0">
                <a:solidFill>
                  <a:schemeClr val="tx1"/>
                </a:solidFill>
                <a:latin typeface="Arial" panose="020B0604020202020204" pitchFamily="34" charset="0"/>
                <a:cs typeface="Arial" panose="020B0604020202020204" pitchFamily="34" charset="0"/>
              </a:rPr>
              <a:t> FEV1 </a:t>
            </a:r>
            <a:r>
              <a:rPr lang="en-US" b="1" dirty="0" err="1">
                <a:solidFill>
                  <a:schemeClr val="tx1"/>
                </a:solidFill>
                <a:latin typeface="Arial" panose="020B0604020202020204" pitchFamily="34" charset="0"/>
                <a:cs typeface="Arial" panose="020B0604020202020204" pitchFamily="34" charset="0"/>
              </a:rPr>
              <a:t>tốt</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hơn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đơn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trị</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và</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giảm</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sự</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biến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thiên</a:t>
            </a:r>
            <a:r>
              <a:rPr lang="en-US" b="1" dirty="0">
                <a:solidFill>
                  <a:schemeClr val="tx1"/>
                </a:solidFill>
                <a:latin typeface="Arial" panose="020B0604020202020204" pitchFamily="34" charset="0"/>
                <a:cs typeface="Arial" panose="020B0604020202020204" pitchFamily="34" charset="0"/>
              </a:rPr>
              <a:t> FEV1 </a:t>
            </a:r>
            <a:r>
              <a:rPr lang="en-US" b="1" dirty="0" err="1">
                <a:solidFill>
                  <a:schemeClr val="tx1"/>
                </a:solidFill>
                <a:latin typeface="Arial" panose="020B0604020202020204" pitchFamily="34" charset="0"/>
                <a:cs typeface="Arial" panose="020B0604020202020204" pitchFamily="34" charset="0"/>
              </a:rPr>
              <a:t>hằng</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ngày</a:t>
            </a:r>
            <a:r>
              <a:rPr lang="en-US" b="1" dirty="0">
                <a:solidFill>
                  <a:schemeClr val="tx1"/>
                </a:solidFill>
                <a:latin typeface="Arial" panose="020B0604020202020204" pitchFamily="34" charset="0"/>
                <a:cs typeface="Arial" panose="020B0604020202020204" pitchFamily="34" charset="0"/>
              </a:rPr>
              <a:t> so </a:t>
            </a:r>
            <a:r>
              <a:rPr lang="en-US" b="1" dirty="0" err="1">
                <a:solidFill>
                  <a:schemeClr val="tx1"/>
                </a:solidFill>
                <a:latin typeface="Arial" panose="020B0604020202020204" pitchFamily="34" charset="0"/>
                <a:cs typeface="Arial" panose="020B0604020202020204" pitchFamily="34" charset="0"/>
              </a:rPr>
              <a:t>với</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đơn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trị</a:t>
            </a:r>
            <a:endParaRPr lang="en-US" b="1" dirty="0">
              <a:solidFill>
                <a:schemeClr val="tx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749462D0-46EA-468E-B716-C3785C74A95C}"/>
              </a:ext>
            </a:extLst>
          </p:cNvPr>
          <p:cNvPicPr>
            <a:picLocks noChangeAspect="1"/>
          </p:cNvPicPr>
          <p:nvPr/>
        </p:nvPicPr>
        <p:blipFill rotWithShape="1">
          <a:blip r:embed="rId4"/>
          <a:srcRect l="10083" t="28666" r="10083" b="16400"/>
          <a:stretch/>
        </p:blipFill>
        <p:spPr>
          <a:xfrm>
            <a:off x="867503" y="1458653"/>
            <a:ext cx="5080091" cy="1846295"/>
          </a:xfrm>
          <a:prstGeom prst="rect">
            <a:avLst/>
          </a:prstGeom>
        </p:spPr>
      </p:pic>
      <p:pic>
        <p:nvPicPr>
          <p:cNvPr id="31" name="Picture 30">
            <a:extLst>
              <a:ext uri="{FF2B5EF4-FFF2-40B4-BE49-F238E27FC236}">
                <a16:creationId xmlns:a16="http://schemas.microsoft.com/office/drawing/2014/main" id="{C90FAC60-A098-4786-A1DB-744324A7FB79}"/>
              </a:ext>
            </a:extLst>
          </p:cNvPr>
          <p:cNvPicPr>
            <a:picLocks noChangeAspect="1"/>
          </p:cNvPicPr>
          <p:nvPr/>
        </p:nvPicPr>
        <p:blipFill rotWithShape="1">
          <a:blip r:embed="rId5"/>
          <a:srcRect l="35250" t="64133" r="9700" b="23428"/>
          <a:stretch/>
        </p:blipFill>
        <p:spPr>
          <a:xfrm>
            <a:off x="652551" y="3877056"/>
            <a:ext cx="5638522" cy="1335024"/>
          </a:xfrm>
          <a:prstGeom prst="rect">
            <a:avLst/>
          </a:prstGeom>
        </p:spPr>
      </p:pic>
    </p:spTree>
    <p:extLst>
      <p:ext uri="{BB962C8B-B14F-4D97-AF65-F5344CB8AC3E}">
        <p14:creationId xmlns:p14="http://schemas.microsoft.com/office/powerpoint/2010/main" val="6673902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a:extLst>
              <a:ext uri="{FF2B5EF4-FFF2-40B4-BE49-F238E27FC236}">
                <a16:creationId xmlns:a16="http://schemas.microsoft.com/office/drawing/2014/main" id="{A56A3EA1-9007-47EC-969F-8412A65434C8}"/>
              </a:ext>
            </a:extLst>
          </p:cNvPr>
          <p:cNvSpPr txBox="1">
            <a:spLocks/>
          </p:cNvSpPr>
          <p:nvPr/>
        </p:nvSpPr>
        <p:spPr>
          <a:xfrm>
            <a:off x="1319450" y="146941"/>
            <a:ext cx="9553099" cy="1143000"/>
          </a:xfrm>
          <a:prstGeom prst="rect">
            <a:avLst/>
          </a:prstGeom>
        </p:spPr>
        <p:txBody>
          <a:bodyPr vert="horz" lIns="91440" rIns="45720" rtlCol="0" anchor="ctr">
            <a:noAutofit/>
          </a:bodyPr>
          <a:lstStyle>
            <a:lvl1pPr algn="l" rtl="0" eaLnBrk="1" latinLnBrk="0" hangingPunct="1">
              <a:spcBef>
                <a:spcPct val="0"/>
              </a:spcBef>
              <a:buNone/>
              <a:defRPr kumimoji="0" sz="4000" b="1" kern="1200" cap="none" spc="0">
                <a:ln>
                  <a:noFill/>
                </a:ln>
                <a:solidFill>
                  <a:srgbClr val="00B050"/>
                </a:solidFill>
                <a:effectLst/>
                <a:latin typeface="Arial" panose="020B0604020202020204" pitchFamily="34" charset="0"/>
                <a:ea typeface="+mj-ea"/>
                <a:cs typeface="Arial" panose="020B0604020202020204" pitchFamily="34" charset="0"/>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a:ea typeface="+mn-ea"/>
              </a:rPr>
              <a:t>Ipratropium/</a:t>
            </a:r>
            <a:r>
              <a:rPr lang="en-US" sz="3200" dirty="0" err="1">
                <a:ea typeface="+mn-ea"/>
              </a:rPr>
              <a:t>Fenoterol</a:t>
            </a:r>
            <a:r>
              <a:rPr lang="vi-VN" sz="3200" dirty="0">
                <a:ea typeface="+mn-ea"/>
              </a:rPr>
              <a:t> cải thiện FEV1 hơn </a:t>
            </a:r>
            <a:r>
              <a:rPr lang="en-US" sz="3200" dirty="0">
                <a:ea typeface="+mn-ea"/>
              </a:rPr>
              <a:t>1.5 </a:t>
            </a:r>
            <a:r>
              <a:rPr lang="en-US" sz="3200" dirty="0" err="1">
                <a:ea typeface="+mn-ea"/>
              </a:rPr>
              <a:t>lần</a:t>
            </a:r>
            <a:r>
              <a:rPr lang="en-US" sz="3200" dirty="0">
                <a:ea typeface="+mn-ea"/>
              </a:rPr>
              <a:t> </a:t>
            </a:r>
            <a:r>
              <a:rPr lang="vi-VN" sz="3200" dirty="0">
                <a:ea typeface="+mn-ea"/>
              </a:rPr>
              <a:t>so với salbutamol </a:t>
            </a:r>
          </a:p>
        </p:txBody>
      </p:sp>
      <p:sp>
        <p:nvSpPr>
          <p:cNvPr id="16" name="TextBox 15">
            <a:extLst>
              <a:ext uri="{FF2B5EF4-FFF2-40B4-BE49-F238E27FC236}">
                <a16:creationId xmlns:a16="http://schemas.microsoft.com/office/drawing/2014/main" id="{C3913E76-C453-4A3D-A0E8-350B3EFC7070}"/>
              </a:ext>
            </a:extLst>
          </p:cNvPr>
          <p:cNvSpPr txBox="1"/>
          <p:nvPr/>
        </p:nvSpPr>
        <p:spPr>
          <a:xfrm>
            <a:off x="3710754" y="6449228"/>
            <a:ext cx="7519695" cy="246221"/>
          </a:xfrm>
          <a:prstGeom prst="rect">
            <a:avLst/>
          </a:prstGeom>
          <a:noFill/>
        </p:spPr>
        <p:txBody>
          <a:bodyPr wrap="square" rtlCol="0">
            <a:spAutoFit/>
          </a:bodyPr>
          <a:lstStyle/>
          <a:p>
            <a:pPr algn="r"/>
            <a:r>
              <a:rPr lang="en-US" sz="1000" dirty="0">
                <a:solidFill>
                  <a:schemeClr val="bg1"/>
                </a:solidFill>
                <a:latin typeface="Arial"/>
              </a:rPr>
              <a:t>E. </a:t>
            </a:r>
            <a:r>
              <a:rPr lang="en-US" sz="1000" dirty="0" err="1">
                <a:solidFill>
                  <a:schemeClr val="bg1"/>
                </a:solidFill>
                <a:latin typeface="Arial"/>
              </a:rPr>
              <a:t>Marangio</a:t>
            </a:r>
            <a:r>
              <a:rPr lang="en-US" sz="1000" dirty="0">
                <a:solidFill>
                  <a:schemeClr val="bg1"/>
                </a:solidFill>
                <a:latin typeface="Arial"/>
              </a:rPr>
              <a:t> </a:t>
            </a:r>
            <a:r>
              <a:rPr lang="en-US" sz="1000" i="1" dirty="0">
                <a:solidFill>
                  <a:schemeClr val="bg1"/>
                </a:solidFill>
                <a:latin typeface="Arial"/>
              </a:rPr>
              <a:t>et al </a:t>
            </a:r>
            <a:r>
              <a:rPr lang="en-US" sz="1000" dirty="0">
                <a:solidFill>
                  <a:schemeClr val="bg1"/>
                </a:solidFill>
                <a:latin typeface="Arial"/>
              </a:rPr>
              <a:t>(1986), Respiration 50(2): 165-168</a:t>
            </a:r>
          </a:p>
        </p:txBody>
      </p:sp>
      <p:grpSp>
        <p:nvGrpSpPr>
          <p:cNvPr id="17" name="Group 16">
            <a:extLst>
              <a:ext uri="{FF2B5EF4-FFF2-40B4-BE49-F238E27FC236}">
                <a16:creationId xmlns:a16="http://schemas.microsoft.com/office/drawing/2014/main" id="{C951C408-5DE1-4106-BEE7-B7269ACA0899}"/>
              </a:ext>
            </a:extLst>
          </p:cNvPr>
          <p:cNvGrpSpPr/>
          <p:nvPr/>
        </p:nvGrpSpPr>
        <p:grpSpPr>
          <a:xfrm>
            <a:off x="2361724" y="1338370"/>
            <a:ext cx="7762061" cy="4944340"/>
            <a:chOff x="437198" y="1352489"/>
            <a:chExt cx="7762061" cy="4944340"/>
          </a:xfrm>
        </p:grpSpPr>
        <p:graphicFrame>
          <p:nvGraphicFramePr>
            <p:cNvPr id="18" name="Chart 17">
              <a:extLst>
                <a:ext uri="{FF2B5EF4-FFF2-40B4-BE49-F238E27FC236}">
                  <a16:creationId xmlns:a16="http://schemas.microsoft.com/office/drawing/2014/main" id="{2F5F9416-48F4-4442-BCF7-075013436499}"/>
                </a:ext>
              </a:extLst>
            </p:cNvPr>
            <p:cNvGraphicFramePr/>
            <p:nvPr/>
          </p:nvGraphicFramePr>
          <p:xfrm>
            <a:off x="1994128" y="1801028"/>
            <a:ext cx="4648200" cy="449580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863DA5E9-19B4-484D-BEC9-1872DFDAB38C}"/>
                </a:ext>
              </a:extLst>
            </p:cNvPr>
            <p:cNvSpPr txBox="1"/>
            <p:nvPr/>
          </p:nvSpPr>
          <p:spPr>
            <a:xfrm>
              <a:off x="4137791" y="2272592"/>
              <a:ext cx="81785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Arial"/>
                </a:rPr>
                <a:t>p&lt;0.05</a:t>
              </a:r>
            </a:p>
          </p:txBody>
        </p:sp>
        <p:grpSp>
          <p:nvGrpSpPr>
            <p:cNvPr id="20" name="Group 19">
              <a:extLst>
                <a:ext uri="{FF2B5EF4-FFF2-40B4-BE49-F238E27FC236}">
                  <a16:creationId xmlns:a16="http://schemas.microsoft.com/office/drawing/2014/main" id="{6BF29D75-DCCF-4099-906B-9980B959980B}"/>
                </a:ext>
              </a:extLst>
            </p:cNvPr>
            <p:cNvGrpSpPr/>
            <p:nvPr/>
          </p:nvGrpSpPr>
          <p:grpSpPr>
            <a:xfrm>
              <a:off x="3657599" y="2272592"/>
              <a:ext cx="1828801" cy="1995967"/>
              <a:chOff x="3809999" y="1889276"/>
              <a:chExt cx="1828800" cy="2193069"/>
            </a:xfrm>
          </p:grpSpPr>
          <p:cxnSp>
            <p:nvCxnSpPr>
              <p:cNvPr id="24" name="Straight Connector 23">
                <a:extLst>
                  <a:ext uri="{FF2B5EF4-FFF2-40B4-BE49-F238E27FC236}">
                    <a16:creationId xmlns:a16="http://schemas.microsoft.com/office/drawing/2014/main" id="{3813CEED-9364-4EC1-9AE6-FCE4AC309DCD}"/>
                  </a:ext>
                </a:extLst>
              </p:cNvPr>
              <p:cNvCxnSpPr/>
              <p:nvPr/>
            </p:nvCxnSpPr>
            <p:spPr>
              <a:xfrm>
                <a:off x="3809999" y="1889276"/>
                <a:ext cx="1828800" cy="0"/>
              </a:xfrm>
              <a:prstGeom prst="line">
                <a:avLst/>
              </a:prstGeom>
              <a:noFill/>
              <a:ln w="38100" cap="rnd" cmpd="sng" algn="ctr">
                <a:solidFill>
                  <a:srgbClr val="549E39">
                    <a:shade val="95000"/>
                    <a:satMod val="105000"/>
                  </a:srgbClr>
                </a:solidFill>
                <a:prstDash val="solid"/>
              </a:ln>
              <a:effectLst/>
            </p:spPr>
          </p:cxnSp>
          <p:cxnSp>
            <p:nvCxnSpPr>
              <p:cNvPr id="25" name="Straight Connector 24">
                <a:extLst>
                  <a:ext uri="{FF2B5EF4-FFF2-40B4-BE49-F238E27FC236}">
                    <a16:creationId xmlns:a16="http://schemas.microsoft.com/office/drawing/2014/main" id="{9FD877D1-34E2-4C27-9F46-0596EE49B126}"/>
                  </a:ext>
                </a:extLst>
              </p:cNvPr>
              <p:cNvCxnSpPr/>
              <p:nvPr/>
            </p:nvCxnSpPr>
            <p:spPr>
              <a:xfrm>
                <a:off x="5638799" y="1889276"/>
                <a:ext cx="0" cy="2193069"/>
              </a:xfrm>
              <a:prstGeom prst="line">
                <a:avLst/>
              </a:prstGeom>
              <a:noFill/>
              <a:ln w="38100" cap="rnd" cmpd="sng" algn="ctr">
                <a:solidFill>
                  <a:srgbClr val="549E39">
                    <a:shade val="95000"/>
                    <a:satMod val="105000"/>
                  </a:srgbClr>
                </a:solidFill>
                <a:prstDash val="solid"/>
              </a:ln>
              <a:effectLst/>
            </p:spPr>
          </p:cxnSp>
          <p:cxnSp>
            <p:nvCxnSpPr>
              <p:cNvPr id="26" name="Straight Arrow Connector 25">
                <a:extLst>
                  <a:ext uri="{FF2B5EF4-FFF2-40B4-BE49-F238E27FC236}">
                    <a16:creationId xmlns:a16="http://schemas.microsoft.com/office/drawing/2014/main" id="{A7269714-2B9F-4EFC-A70B-A58B4AF4A088}"/>
                  </a:ext>
                </a:extLst>
              </p:cNvPr>
              <p:cNvCxnSpPr/>
              <p:nvPr/>
            </p:nvCxnSpPr>
            <p:spPr>
              <a:xfrm>
                <a:off x="3809999" y="1889276"/>
                <a:ext cx="0" cy="794267"/>
              </a:xfrm>
              <a:prstGeom prst="straightConnector1">
                <a:avLst/>
              </a:prstGeom>
              <a:noFill/>
              <a:ln w="38100" cap="rnd" cmpd="sng" algn="ctr">
                <a:solidFill>
                  <a:srgbClr val="549E39">
                    <a:shade val="95000"/>
                    <a:satMod val="105000"/>
                  </a:srgbClr>
                </a:solidFill>
                <a:prstDash val="solid"/>
                <a:tailEnd type="arrow"/>
              </a:ln>
              <a:effectLst/>
            </p:spPr>
          </p:cxnSp>
        </p:grpSp>
        <p:sp>
          <p:nvSpPr>
            <p:cNvPr id="21" name="TextBox 20">
              <a:extLst>
                <a:ext uri="{FF2B5EF4-FFF2-40B4-BE49-F238E27FC236}">
                  <a16:creationId xmlns:a16="http://schemas.microsoft.com/office/drawing/2014/main" id="{89A81777-DAB7-4A28-A338-5E9BE87042CE}"/>
                </a:ext>
              </a:extLst>
            </p:cNvPr>
            <p:cNvSpPr txBox="1"/>
            <p:nvPr/>
          </p:nvSpPr>
          <p:spPr>
            <a:xfrm>
              <a:off x="437198" y="1352489"/>
              <a:ext cx="776206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Cải</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thiện</a:t>
              </a:r>
              <a:r>
                <a:rPr kumimoji="0" lang="en-US" sz="2000" b="0" i="0" u="none" strike="noStrike" kern="0" cap="none" spc="0" normalizeH="0" baseline="0" noProof="0" dirty="0">
                  <a:ln>
                    <a:noFill/>
                  </a:ln>
                  <a:solidFill>
                    <a:prstClr val="black"/>
                  </a:solidFill>
                  <a:effectLst/>
                  <a:uLnTx/>
                  <a:uFillTx/>
                  <a:latin typeface="Arial"/>
                </a:rPr>
                <a:t> FEV</a:t>
              </a:r>
              <a:r>
                <a:rPr kumimoji="0" lang="en-US" sz="2000" b="0" i="0" u="none" strike="noStrike" kern="0" cap="none" spc="0" normalizeH="0" baseline="-25000" noProof="0" dirty="0">
                  <a:ln>
                    <a:noFill/>
                  </a:ln>
                  <a:solidFill>
                    <a:prstClr val="black"/>
                  </a:solidFill>
                  <a:effectLst/>
                  <a:uLnTx/>
                  <a:uFillTx/>
                  <a:latin typeface="Arial"/>
                </a:rPr>
                <a:t>1</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tại</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thời</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điểm</a:t>
              </a:r>
              <a:r>
                <a:rPr kumimoji="0" lang="en-US" sz="2000" b="0" i="0" u="none" strike="noStrike" kern="0" cap="none" spc="0" normalizeH="0" baseline="0" noProof="0" dirty="0">
                  <a:ln>
                    <a:noFill/>
                  </a:ln>
                  <a:solidFill>
                    <a:prstClr val="black"/>
                  </a:solidFill>
                  <a:effectLst/>
                  <a:uLnTx/>
                  <a:uFillTx/>
                  <a:latin typeface="Arial"/>
                </a:rPr>
                <a:t> 60 </a:t>
              </a:r>
              <a:r>
                <a:rPr kumimoji="0" lang="en-US" sz="2000" b="0" i="0" u="none" strike="noStrike" kern="0" cap="none" spc="0" normalizeH="0" baseline="0" noProof="0" dirty="0" err="1">
                  <a:ln>
                    <a:noFill/>
                  </a:ln>
                  <a:solidFill>
                    <a:prstClr val="black"/>
                  </a:solidFill>
                  <a:effectLst/>
                  <a:uLnTx/>
                  <a:uFillTx/>
                  <a:latin typeface="Arial"/>
                </a:rPr>
                <a:t>phút</a:t>
              </a:r>
              <a:r>
                <a:rPr kumimoji="0" lang="en-US" sz="2000" b="0" i="0" u="none" strike="noStrike" kern="0" cap="none" spc="0" normalizeH="0" baseline="0" noProof="0" dirty="0">
                  <a:ln>
                    <a:noFill/>
                  </a:ln>
                  <a:solidFill>
                    <a:prstClr val="black"/>
                  </a:solidFill>
                  <a:effectLst/>
                  <a:uLnTx/>
                  <a:uFillTx/>
                  <a:latin typeface="Arial"/>
                </a:rPr>
                <a:t> so </a:t>
              </a:r>
              <a:r>
                <a:rPr kumimoji="0" lang="en-US" sz="2000" b="0" i="0" u="none" strike="noStrike" kern="0" cap="none" spc="0" normalizeH="0" baseline="0" noProof="0" dirty="0" err="1">
                  <a:ln>
                    <a:noFill/>
                  </a:ln>
                  <a:solidFill>
                    <a:prstClr val="black"/>
                  </a:solidFill>
                  <a:effectLst/>
                  <a:uLnTx/>
                  <a:uFillTx/>
                  <a:latin typeface="Arial"/>
                </a:rPr>
                <a:t>với</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trước</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khi</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dùng</a:t>
              </a:r>
              <a:r>
                <a:rPr kumimoji="0" lang="en-US" sz="2000" b="0" i="0" u="none" strike="noStrike" kern="0" cap="none" spc="0" normalizeH="0" baseline="0" noProof="0" dirty="0">
                  <a:ln>
                    <a:noFill/>
                  </a:ln>
                  <a:solidFill>
                    <a:prstClr val="black"/>
                  </a:solidFill>
                  <a:effectLst/>
                  <a:uLnTx/>
                  <a:uFillTx/>
                  <a:latin typeface="Arial"/>
                </a:rPr>
                <a:t> </a:t>
              </a:r>
              <a:r>
                <a:rPr kumimoji="0" lang="en-US" sz="2000" b="0" i="0" u="none" strike="noStrike" kern="0" cap="none" spc="0" normalizeH="0" baseline="0" noProof="0" dirty="0" err="1">
                  <a:ln>
                    <a:noFill/>
                  </a:ln>
                  <a:solidFill>
                    <a:prstClr val="black"/>
                  </a:solidFill>
                  <a:effectLst/>
                  <a:uLnTx/>
                  <a:uFillTx/>
                  <a:latin typeface="Arial"/>
                </a:rPr>
                <a:t>thuốc</a:t>
              </a:r>
              <a:endParaRPr kumimoji="0" lang="en-US" sz="2000" b="0" i="0" u="none" strike="noStrike" kern="0" cap="none" spc="0" normalizeH="0" baseline="0" noProof="0" dirty="0">
                <a:ln>
                  <a:noFill/>
                </a:ln>
                <a:solidFill>
                  <a:prstClr val="black"/>
                </a:solidFill>
                <a:effectLst/>
                <a:uLnTx/>
                <a:uFillTx/>
                <a:latin typeface="Arial"/>
              </a:endParaRPr>
            </a:p>
          </p:txBody>
        </p:sp>
        <p:sp>
          <p:nvSpPr>
            <p:cNvPr id="23" name="TextBox 22">
              <a:extLst>
                <a:ext uri="{FF2B5EF4-FFF2-40B4-BE49-F238E27FC236}">
                  <a16:creationId xmlns:a16="http://schemas.microsoft.com/office/drawing/2014/main" id="{64CD32CC-94DE-42F0-8AD6-32E3E36760BC}"/>
                </a:ext>
              </a:extLst>
            </p:cNvPr>
            <p:cNvSpPr txBox="1"/>
            <p:nvPr/>
          </p:nvSpPr>
          <p:spPr>
            <a:xfrm>
              <a:off x="3909798" y="1916050"/>
              <a:ext cx="132440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err="1">
                  <a:ln>
                    <a:noFill/>
                  </a:ln>
                  <a:solidFill>
                    <a:prstClr val="black"/>
                  </a:solidFill>
                  <a:effectLst/>
                  <a:uLnTx/>
                  <a:uFillTx/>
                  <a:latin typeface="Arial"/>
                </a:rPr>
                <a:t>Tăng</a:t>
              </a:r>
              <a:r>
                <a:rPr kumimoji="0" lang="en-US" sz="1600" b="0" i="1" u="none" strike="noStrike" kern="0" cap="none" spc="0" normalizeH="0" baseline="0" noProof="0" dirty="0">
                  <a:ln>
                    <a:noFill/>
                  </a:ln>
                  <a:solidFill>
                    <a:prstClr val="black"/>
                  </a:solidFill>
                  <a:effectLst/>
                  <a:uLnTx/>
                  <a:uFillTx/>
                  <a:latin typeface="Arial"/>
                </a:rPr>
                <a:t> 1.5 </a:t>
              </a:r>
              <a:r>
                <a:rPr kumimoji="0" lang="en-US" sz="1600" b="0" i="1" u="none" strike="noStrike" kern="0" cap="none" spc="0" normalizeH="0" baseline="0" noProof="0" dirty="0" err="1">
                  <a:ln>
                    <a:noFill/>
                  </a:ln>
                  <a:solidFill>
                    <a:prstClr val="black"/>
                  </a:solidFill>
                  <a:effectLst/>
                  <a:uLnTx/>
                  <a:uFillTx/>
                  <a:latin typeface="Arial"/>
                </a:rPr>
                <a:t>lần</a:t>
              </a:r>
              <a:endParaRPr kumimoji="0" lang="en-US" sz="1600" b="0" i="1" u="none" strike="noStrike" kern="0" cap="none" spc="0" normalizeH="0" baseline="0" noProof="0" dirty="0">
                <a:ln>
                  <a:noFill/>
                </a:ln>
                <a:solidFill>
                  <a:prstClr val="black"/>
                </a:solidFill>
                <a:effectLst/>
                <a:uLnTx/>
                <a:uFillTx/>
                <a:latin typeface="Arial"/>
              </a:endParaRPr>
            </a:p>
          </p:txBody>
        </p:sp>
      </p:grpSp>
    </p:spTree>
    <p:extLst>
      <p:ext uri="{BB962C8B-B14F-4D97-AF65-F5344CB8AC3E}">
        <p14:creationId xmlns:p14="http://schemas.microsoft.com/office/powerpoint/2010/main" val="4226875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0D91-615C-4775-B9EC-BD138908587E}"/>
              </a:ext>
            </a:extLst>
          </p:cNvPr>
          <p:cNvSpPr txBox="1">
            <a:spLocks/>
          </p:cNvSpPr>
          <p:nvPr/>
        </p:nvSpPr>
        <p:spPr>
          <a:xfrm>
            <a:off x="1443037" y="173737"/>
            <a:ext cx="9591675" cy="1252728"/>
          </a:xfrm>
          <a:prstGeom prst="rect">
            <a:avLst/>
          </a:prstGeom>
        </p:spPr>
        <p:txBody>
          <a:bodyPr vert="horz" lIns="91440" rIns="45720" rtlCol="0" anchor="ctr">
            <a:noAutofit/>
          </a:bodyPr>
          <a:lstStyle>
            <a:lvl1pPr algn="l" rtl="0" eaLnBrk="1" latinLnBrk="0" hangingPunct="1">
              <a:spcBef>
                <a:spcPct val="0"/>
              </a:spcBef>
              <a:buNone/>
              <a:defRPr kumimoji="0" sz="4500" b="1" kern="1200" cap="none" spc="0">
                <a:ln>
                  <a:noFill/>
                </a:ln>
                <a:solidFill>
                  <a:schemeClr val="bg1"/>
                </a:solidFill>
                <a:effectLst/>
                <a:latin typeface="Arial" panose="020B0604020202020204" pitchFamily="34" charset="0"/>
                <a:ea typeface="+mj-ea"/>
                <a:cs typeface="Arial" panose="020B0604020202020204" pitchFamily="34" charset="0"/>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a:solidFill>
                  <a:srgbClr val="00B050"/>
                </a:solidFill>
                <a:ea typeface="+mn-ea"/>
              </a:rPr>
              <a:t>Ipratropium/Salbutamol </a:t>
            </a:r>
            <a:r>
              <a:rPr lang="en-US" sz="3200" dirty="0" err="1">
                <a:solidFill>
                  <a:srgbClr val="00B050"/>
                </a:solidFill>
                <a:ea typeface="+mn-ea"/>
              </a:rPr>
              <a:t>giảm</a:t>
            </a:r>
            <a:r>
              <a:rPr lang="en-US" sz="3200" dirty="0">
                <a:solidFill>
                  <a:srgbClr val="00B050"/>
                </a:solidFill>
                <a:ea typeface="+mn-ea"/>
              </a:rPr>
              <a:t> </a:t>
            </a:r>
            <a:r>
              <a:rPr lang="en-US" sz="3200" dirty="0" err="1">
                <a:solidFill>
                  <a:srgbClr val="00B050"/>
                </a:solidFill>
                <a:ea typeface="+mn-ea"/>
              </a:rPr>
              <a:t>tỉ</a:t>
            </a:r>
            <a:r>
              <a:rPr lang="en-US" sz="3200" dirty="0">
                <a:solidFill>
                  <a:srgbClr val="00B050"/>
                </a:solidFill>
                <a:ea typeface="+mn-ea"/>
              </a:rPr>
              <a:t> </a:t>
            </a:r>
            <a:r>
              <a:rPr lang="en-US" sz="3200" dirty="0" err="1">
                <a:solidFill>
                  <a:srgbClr val="00B050"/>
                </a:solidFill>
                <a:ea typeface="+mn-ea"/>
              </a:rPr>
              <a:t>lệ</a:t>
            </a:r>
            <a:r>
              <a:rPr lang="en-US" sz="3200" dirty="0">
                <a:solidFill>
                  <a:srgbClr val="00B050"/>
                </a:solidFill>
                <a:ea typeface="+mn-ea"/>
              </a:rPr>
              <a:t> </a:t>
            </a:r>
            <a:r>
              <a:rPr lang="en-US" sz="3200" dirty="0" err="1">
                <a:solidFill>
                  <a:srgbClr val="00B050"/>
                </a:solidFill>
                <a:ea typeface="+mn-ea"/>
              </a:rPr>
              <a:t>đợt</a:t>
            </a:r>
            <a:r>
              <a:rPr lang="en-US" sz="3200" dirty="0">
                <a:solidFill>
                  <a:srgbClr val="00B050"/>
                </a:solidFill>
                <a:ea typeface="+mn-ea"/>
              </a:rPr>
              <a:t> </a:t>
            </a:r>
            <a:r>
              <a:rPr lang="en-US" sz="3200" dirty="0" err="1">
                <a:solidFill>
                  <a:srgbClr val="00B050"/>
                </a:solidFill>
                <a:ea typeface="+mn-ea"/>
              </a:rPr>
              <a:t>cấp</a:t>
            </a:r>
            <a:r>
              <a:rPr lang="en-US" sz="3200" dirty="0">
                <a:solidFill>
                  <a:srgbClr val="00B050"/>
                </a:solidFill>
                <a:ea typeface="+mn-ea"/>
              </a:rPr>
              <a:t> COPD so </a:t>
            </a:r>
            <a:r>
              <a:rPr lang="en-US" sz="3200" dirty="0" err="1">
                <a:solidFill>
                  <a:srgbClr val="00B050"/>
                </a:solidFill>
                <a:ea typeface="+mn-ea"/>
              </a:rPr>
              <a:t>với</a:t>
            </a:r>
            <a:r>
              <a:rPr lang="en-US" sz="3200" dirty="0">
                <a:solidFill>
                  <a:srgbClr val="00B050"/>
                </a:solidFill>
                <a:ea typeface="+mn-ea"/>
              </a:rPr>
              <a:t> Salbutamol</a:t>
            </a:r>
          </a:p>
        </p:txBody>
      </p:sp>
      <p:graphicFrame>
        <p:nvGraphicFramePr>
          <p:cNvPr id="6" name="Content Placeholder 5">
            <a:extLst>
              <a:ext uri="{FF2B5EF4-FFF2-40B4-BE49-F238E27FC236}">
                <a16:creationId xmlns:a16="http://schemas.microsoft.com/office/drawing/2014/main" id="{B5BEA929-8F96-458A-B91D-D5D8AAC6087B}"/>
              </a:ext>
            </a:extLst>
          </p:cNvPr>
          <p:cNvGraphicFramePr>
            <a:graphicFrameLocks/>
          </p:cNvGraphicFramePr>
          <p:nvPr/>
        </p:nvGraphicFramePr>
        <p:xfrm>
          <a:off x="1981200" y="1234109"/>
          <a:ext cx="82296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5929532-5DBB-4592-9D58-6D22CC1D11F1}"/>
              </a:ext>
            </a:extLst>
          </p:cNvPr>
          <p:cNvSpPr txBox="1"/>
          <p:nvPr/>
        </p:nvSpPr>
        <p:spPr>
          <a:xfrm>
            <a:off x="9334500" y="6513768"/>
            <a:ext cx="2943224" cy="246221"/>
          </a:xfrm>
          <a:prstGeom prst="rect">
            <a:avLst/>
          </a:prstGeom>
          <a:noFill/>
        </p:spPr>
        <p:txBody>
          <a:bodyPr wrap="square" rtlCol="0">
            <a:spAutoFit/>
          </a:bodyPr>
          <a:lstStyle/>
          <a:p>
            <a:r>
              <a:rPr lang="en-US" sz="1000" dirty="0">
                <a:solidFill>
                  <a:schemeClr val="bg1"/>
                </a:solidFill>
                <a:latin typeface="Arial"/>
              </a:rPr>
              <a:t>Friedman et al. CHEST 1999; 115:635–641 </a:t>
            </a:r>
          </a:p>
        </p:txBody>
      </p:sp>
      <p:sp>
        <p:nvSpPr>
          <p:cNvPr id="8" name="Text Box 6">
            <a:extLst>
              <a:ext uri="{FF2B5EF4-FFF2-40B4-BE49-F238E27FC236}">
                <a16:creationId xmlns:a16="http://schemas.microsoft.com/office/drawing/2014/main" id="{F210588E-832F-4056-B702-113DD5290C19}"/>
              </a:ext>
            </a:extLst>
          </p:cNvPr>
          <p:cNvSpPr txBox="1">
            <a:spLocks noChangeArrowheads="1"/>
          </p:cNvSpPr>
          <p:nvPr/>
        </p:nvSpPr>
        <p:spPr bwMode="auto">
          <a:xfrm>
            <a:off x="4603750" y="2647830"/>
            <a:ext cx="114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dirty="0">
                <a:solidFill>
                  <a:srgbClr val="000000"/>
                </a:solidFill>
                <a:latin typeface="Arial" panose="020B0604020202020204" pitchFamily="34" charset="0"/>
                <a:cs typeface="Arial" panose="020B0604020202020204" pitchFamily="34" charset="0"/>
              </a:rPr>
              <a:t>p &lt; 0,05</a:t>
            </a:r>
          </a:p>
        </p:txBody>
      </p:sp>
      <p:sp>
        <p:nvSpPr>
          <p:cNvPr id="9" name="TextBox 8">
            <a:extLst>
              <a:ext uri="{FF2B5EF4-FFF2-40B4-BE49-F238E27FC236}">
                <a16:creationId xmlns:a16="http://schemas.microsoft.com/office/drawing/2014/main" id="{67F881A3-FAF7-4708-A89E-6193E4F7A7E6}"/>
              </a:ext>
            </a:extLst>
          </p:cNvPr>
          <p:cNvSpPr txBox="1"/>
          <p:nvPr/>
        </p:nvSpPr>
        <p:spPr>
          <a:xfrm>
            <a:off x="2371725" y="5911465"/>
            <a:ext cx="5067300" cy="307777"/>
          </a:xfrm>
          <a:prstGeom prst="rect">
            <a:avLst/>
          </a:prstGeom>
          <a:noFill/>
        </p:spPr>
        <p:txBody>
          <a:bodyPr wrap="square" rtlCol="0">
            <a:spAutoFit/>
          </a:bodyPr>
          <a:lstStyle/>
          <a:p>
            <a:pPr eaLnBrk="1" hangingPunct="1">
              <a:spcBef>
                <a:spcPct val="50000"/>
              </a:spcBef>
              <a:buFontTx/>
              <a:buNone/>
            </a:pPr>
            <a:r>
              <a:rPr lang="en-US" altLang="en-US" sz="1400" dirty="0" err="1">
                <a:latin typeface="Arial" panose="020B0604020202020204" pitchFamily="34" charset="0"/>
                <a:cs typeface="Arial" panose="020B0604020202020204" pitchFamily="34" charset="0"/>
              </a:rPr>
              <a:t>Nghiên</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cứu</a:t>
            </a:r>
            <a:r>
              <a:rPr lang="en-US" altLang="en-US" sz="1400" dirty="0">
                <a:latin typeface="Arial" panose="020B0604020202020204" pitchFamily="34" charset="0"/>
                <a:cs typeface="Arial" panose="020B0604020202020204" pitchFamily="34" charset="0"/>
              </a:rPr>
              <a:t> RCT, n = 1067 BN COPD, t=85 </a:t>
            </a:r>
            <a:r>
              <a:rPr lang="en-US" altLang="en-US" sz="1400" dirty="0" err="1">
                <a:latin typeface="Arial" panose="020B0604020202020204" pitchFamily="34" charset="0"/>
                <a:cs typeface="Arial" panose="020B0604020202020204" pitchFamily="34" charset="0"/>
              </a:rPr>
              <a:t>ngày</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689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59A7F1-1680-497B-99B9-D361C5C7C39A}"/>
              </a:ext>
            </a:extLst>
          </p:cNvPr>
          <p:cNvSpPr txBox="1"/>
          <p:nvPr/>
        </p:nvSpPr>
        <p:spPr>
          <a:xfrm>
            <a:off x="1436574" y="1632642"/>
            <a:ext cx="5687640" cy="400110"/>
          </a:xfrm>
          <a:prstGeom prst="rect">
            <a:avLst/>
          </a:prstGeom>
          <a:noFill/>
        </p:spPr>
        <p:txBody>
          <a:bodyPr wrap="square" rtlCol="0">
            <a:spAutoFit/>
          </a:bodyPr>
          <a:lstStyle/>
          <a:p>
            <a:pPr algn="ctr">
              <a:defRPr/>
            </a:pPr>
            <a:r>
              <a:rPr lang="en-US" sz="2000" b="1" dirty="0" err="1">
                <a:latin typeface="Arial"/>
              </a:rPr>
              <a:t>Thay</a:t>
            </a:r>
            <a:r>
              <a:rPr lang="en-US" sz="2000" b="1" dirty="0">
                <a:latin typeface="Arial"/>
              </a:rPr>
              <a:t> </a:t>
            </a:r>
            <a:r>
              <a:rPr lang="en-US" sz="2000" b="1" dirty="0" err="1">
                <a:latin typeface="Arial"/>
              </a:rPr>
              <a:t>đổi</a:t>
            </a:r>
            <a:r>
              <a:rPr lang="en-US" sz="2000" b="1" dirty="0">
                <a:latin typeface="Arial"/>
              </a:rPr>
              <a:t> FEV1 </a:t>
            </a:r>
            <a:r>
              <a:rPr lang="en-US" sz="2000" b="1" dirty="0" err="1">
                <a:latin typeface="Arial"/>
              </a:rPr>
              <a:t>đỉnh</a:t>
            </a:r>
            <a:r>
              <a:rPr lang="en-US" sz="2000" b="1" dirty="0">
                <a:latin typeface="Arial"/>
              </a:rPr>
              <a:t> </a:t>
            </a:r>
          </a:p>
        </p:txBody>
      </p:sp>
      <p:sp>
        <p:nvSpPr>
          <p:cNvPr id="6" name="TextBox 5">
            <a:extLst>
              <a:ext uri="{FF2B5EF4-FFF2-40B4-BE49-F238E27FC236}">
                <a16:creationId xmlns:a16="http://schemas.microsoft.com/office/drawing/2014/main" id="{FED5A0AD-0243-4AB1-AB45-B2D54CC30BDA}"/>
              </a:ext>
            </a:extLst>
          </p:cNvPr>
          <p:cNvSpPr txBox="1"/>
          <p:nvPr/>
        </p:nvSpPr>
        <p:spPr>
          <a:xfrm>
            <a:off x="9315771" y="6511324"/>
            <a:ext cx="1952779" cy="246221"/>
          </a:xfrm>
          <a:prstGeom prst="rect">
            <a:avLst/>
          </a:prstGeom>
          <a:noFill/>
        </p:spPr>
        <p:txBody>
          <a:bodyPr wrap="none" rtlCol="0">
            <a:spAutoFit/>
          </a:bodyPr>
          <a:lstStyle/>
          <a:p>
            <a:pPr>
              <a:defRPr/>
            </a:pPr>
            <a:r>
              <a:rPr lang="en-US" sz="1000" dirty="0">
                <a:solidFill>
                  <a:schemeClr val="bg1"/>
                </a:solidFill>
                <a:latin typeface="Arial"/>
              </a:rPr>
              <a:t>Chest 1997; </a:t>
            </a:r>
            <a:r>
              <a:rPr lang="en-US" sz="1000" b="1" dirty="0">
                <a:solidFill>
                  <a:schemeClr val="bg1"/>
                </a:solidFill>
                <a:latin typeface="Arial"/>
              </a:rPr>
              <a:t>112</a:t>
            </a:r>
            <a:r>
              <a:rPr lang="en-US" sz="1000" dirty="0">
                <a:solidFill>
                  <a:schemeClr val="bg1"/>
                </a:solidFill>
                <a:latin typeface="Arial"/>
              </a:rPr>
              <a:t>(6): 1514-1521</a:t>
            </a:r>
          </a:p>
        </p:txBody>
      </p:sp>
      <p:pic>
        <p:nvPicPr>
          <p:cNvPr id="7" name="Picture 2">
            <a:extLst>
              <a:ext uri="{FF2B5EF4-FFF2-40B4-BE49-F238E27FC236}">
                <a16:creationId xmlns:a16="http://schemas.microsoft.com/office/drawing/2014/main" id="{9FC1AB42-D254-445F-B5CE-18798DB14C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808"/>
          <a:stretch/>
        </p:blipFill>
        <p:spPr bwMode="auto">
          <a:xfrm>
            <a:off x="1813776" y="2303283"/>
            <a:ext cx="4863409" cy="42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B20B988F-749C-484D-B026-48F666E87E36}"/>
              </a:ext>
            </a:extLst>
          </p:cNvPr>
          <p:cNvSpPr/>
          <p:nvPr/>
        </p:nvSpPr>
        <p:spPr>
          <a:xfrm>
            <a:off x="6747820" y="1632215"/>
            <a:ext cx="5135902" cy="400110"/>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dirty="0" err="1">
                <a:latin typeface="Arial"/>
              </a:rPr>
              <a:t>Tác</a:t>
            </a:r>
            <a:r>
              <a:rPr lang="en-US" sz="2000" b="1" dirty="0">
                <a:latin typeface="Arial"/>
              </a:rPr>
              <a:t> </a:t>
            </a:r>
            <a:r>
              <a:rPr lang="en-US" sz="2000" b="1" dirty="0" err="1">
                <a:latin typeface="Arial"/>
              </a:rPr>
              <a:t>dụng</a:t>
            </a:r>
            <a:r>
              <a:rPr lang="en-US" sz="2000" b="1" dirty="0">
                <a:latin typeface="Arial"/>
              </a:rPr>
              <a:t> </a:t>
            </a:r>
            <a:r>
              <a:rPr lang="en-US" sz="2000" b="1" dirty="0" err="1">
                <a:latin typeface="Arial"/>
              </a:rPr>
              <a:t>ngoại</a:t>
            </a:r>
            <a:r>
              <a:rPr lang="en-US" sz="2000" b="1" dirty="0">
                <a:latin typeface="Arial"/>
              </a:rPr>
              <a:t> ý </a:t>
            </a:r>
            <a:r>
              <a:rPr lang="en-US" sz="2000" b="1" dirty="0" err="1">
                <a:latin typeface="Arial"/>
              </a:rPr>
              <a:t>liên</a:t>
            </a:r>
            <a:r>
              <a:rPr lang="en-US" sz="2000" b="1" dirty="0">
                <a:latin typeface="Arial"/>
              </a:rPr>
              <a:t> </a:t>
            </a:r>
            <a:r>
              <a:rPr lang="en-US" sz="2000" b="1" dirty="0" err="1">
                <a:latin typeface="Arial"/>
              </a:rPr>
              <a:t>quan</a:t>
            </a:r>
            <a:r>
              <a:rPr lang="en-US" sz="2000" b="1" dirty="0">
                <a:latin typeface="Arial"/>
              </a:rPr>
              <a:t> </a:t>
            </a:r>
            <a:r>
              <a:rPr lang="en-US" sz="2000" b="1" dirty="0" err="1">
                <a:latin typeface="Arial"/>
              </a:rPr>
              <a:t>thuốc</a:t>
            </a:r>
            <a:endParaRPr lang="en-US" sz="2000" b="1" dirty="0">
              <a:latin typeface="Arial"/>
            </a:endParaRPr>
          </a:p>
        </p:txBody>
      </p:sp>
      <p:sp>
        <p:nvSpPr>
          <p:cNvPr id="9" name="TextBox 8">
            <a:extLst>
              <a:ext uri="{FF2B5EF4-FFF2-40B4-BE49-F238E27FC236}">
                <a16:creationId xmlns:a16="http://schemas.microsoft.com/office/drawing/2014/main" id="{F09D704D-BCFA-436A-BD16-B9ECF7CEDBE6}"/>
              </a:ext>
            </a:extLst>
          </p:cNvPr>
          <p:cNvSpPr txBox="1"/>
          <p:nvPr/>
        </p:nvSpPr>
        <p:spPr>
          <a:xfrm>
            <a:off x="2732855" y="2085842"/>
            <a:ext cx="17526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FF"/>
                </a:solidFill>
                <a:effectLst/>
                <a:uLnTx/>
                <a:uFillTx/>
                <a:latin typeface="Arial"/>
              </a:rPr>
              <a:t>Tăng</a:t>
            </a:r>
            <a:r>
              <a:rPr kumimoji="0" lang="en-US" sz="1800" b="0" i="0" u="none" strike="noStrike" kern="0" cap="none" spc="0" normalizeH="0" baseline="0" noProof="0" dirty="0">
                <a:ln>
                  <a:noFill/>
                </a:ln>
                <a:solidFill>
                  <a:srgbClr val="0000FF"/>
                </a:solidFill>
                <a:effectLst/>
                <a:uLnTx/>
                <a:uFillTx/>
                <a:latin typeface="Arial"/>
              </a:rPr>
              <a:t> </a:t>
            </a:r>
            <a:r>
              <a:rPr kumimoji="0" lang="en-US" sz="2400" b="1" i="0" u="none" strike="noStrike" kern="0" cap="none" spc="0" normalizeH="0" baseline="0" noProof="0" dirty="0">
                <a:ln>
                  <a:noFill/>
                </a:ln>
                <a:solidFill>
                  <a:srgbClr val="0000FF"/>
                </a:solidFill>
                <a:effectLst/>
                <a:uLnTx/>
                <a:uFillTx/>
                <a:latin typeface="Arial"/>
              </a:rPr>
              <a:t>19.3%</a:t>
            </a:r>
            <a:endParaRPr kumimoji="0" lang="vi-VN" sz="1800" b="1" i="0" u="none" strike="noStrike" kern="0" cap="none" spc="0" normalizeH="0" baseline="0" noProof="0" dirty="0">
              <a:ln>
                <a:noFill/>
              </a:ln>
              <a:solidFill>
                <a:srgbClr val="0000FF"/>
              </a:solidFill>
              <a:effectLst/>
              <a:uLnTx/>
              <a:uFillTx/>
            </a:endParaRPr>
          </a:p>
        </p:txBody>
      </p:sp>
      <p:sp>
        <p:nvSpPr>
          <p:cNvPr id="10" name="TextBox 9">
            <a:extLst>
              <a:ext uri="{FF2B5EF4-FFF2-40B4-BE49-F238E27FC236}">
                <a16:creationId xmlns:a16="http://schemas.microsoft.com/office/drawing/2014/main" id="{ECF26BDC-EFBD-45E6-B4AA-E378CCC7F825}"/>
              </a:ext>
            </a:extLst>
          </p:cNvPr>
          <p:cNvSpPr txBox="1"/>
          <p:nvPr/>
        </p:nvSpPr>
        <p:spPr>
          <a:xfrm>
            <a:off x="4613961" y="2392875"/>
            <a:ext cx="17526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FF"/>
                </a:solidFill>
                <a:effectLst/>
                <a:uLnTx/>
                <a:uFillTx/>
                <a:latin typeface="Arial"/>
              </a:rPr>
              <a:t>Tăng</a:t>
            </a:r>
            <a:r>
              <a:rPr kumimoji="0" lang="en-US" sz="1800" b="0" i="0" u="none" strike="noStrike" kern="0" cap="none" spc="0" normalizeH="0" baseline="0" noProof="0" dirty="0">
                <a:ln>
                  <a:noFill/>
                </a:ln>
                <a:solidFill>
                  <a:srgbClr val="0000FF"/>
                </a:solidFill>
                <a:effectLst/>
                <a:uLnTx/>
                <a:uFillTx/>
                <a:latin typeface="Arial"/>
              </a:rPr>
              <a:t> </a:t>
            </a:r>
            <a:r>
              <a:rPr kumimoji="0" lang="en-US" sz="2400" b="1" i="0" u="none" strike="noStrike" kern="0" cap="none" spc="0" normalizeH="0" baseline="0" noProof="0" dirty="0">
                <a:ln>
                  <a:noFill/>
                </a:ln>
                <a:solidFill>
                  <a:srgbClr val="0000FF"/>
                </a:solidFill>
                <a:effectLst/>
                <a:uLnTx/>
                <a:uFillTx/>
                <a:latin typeface="Arial"/>
              </a:rPr>
              <a:t>17.2%</a:t>
            </a:r>
            <a:endParaRPr kumimoji="0" lang="vi-VN" sz="1800" b="1" i="0" u="none" strike="noStrike" kern="0" cap="none" spc="0" normalizeH="0" baseline="0" noProof="0" dirty="0">
              <a:ln>
                <a:noFill/>
              </a:ln>
              <a:solidFill>
                <a:srgbClr val="0000FF"/>
              </a:solidFill>
              <a:effectLst/>
              <a:uLnTx/>
              <a:uFillTx/>
            </a:endParaRPr>
          </a:p>
        </p:txBody>
      </p:sp>
      <p:pic>
        <p:nvPicPr>
          <p:cNvPr id="11" name="Picture 2">
            <a:extLst>
              <a:ext uri="{FF2B5EF4-FFF2-40B4-BE49-F238E27FC236}">
                <a16:creationId xmlns:a16="http://schemas.microsoft.com/office/drawing/2014/main" id="{6B00AFDC-A6F9-4706-9353-C43B030241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110" b="23403"/>
          <a:stretch/>
        </p:blipFill>
        <p:spPr bwMode="auto">
          <a:xfrm>
            <a:off x="7812985" y="2142851"/>
            <a:ext cx="2762135" cy="32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a:extLst>
              <a:ext uri="{FF2B5EF4-FFF2-40B4-BE49-F238E27FC236}">
                <a16:creationId xmlns:a16="http://schemas.microsoft.com/office/drawing/2014/main" id="{1CF95294-DB97-411B-9DD5-D1EDBD128459}"/>
              </a:ext>
            </a:extLst>
          </p:cNvPr>
          <p:cNvSpPr txBox="1">
            <a:spLocks/>
          </p:cNvSpPr>
          <p:nvPr/>
        </p:nvSpPr>
        <p:spPr>
          <a:xfrm>
            <a:off x="1443037" y="173737"/>
            <a:ext cx="9591675" cy="1252728"/>
          </a:xfrm>
          <a:prstGeom prst="rect">
            <a:avLst/>
          </a:prstGeom>
        </p:spPr>
        <p:txBody>
          <a:bodyPr vert="horz" lIns="91440" rIns="45720" rtlCol="0" anchor="ctr">
            <a:noAutofit/>
          </a:bodyPr>
          <a:lstStyle>
            <a:lvl1pPr algn="l" rtl="0" eaLnBrk="1" latinLnBrk="0" hangingPunct="1">
              <a:spcBef>
                <a:spcPct val="0"/>
              </a:spcBef>
              <a:buNone/>
              <a:defRPr kumimoji="0" sz="4500" b="1" kern="1200" cap="none" spc="0">
                <a:ln>
                  <a:noFill/>
                </a:ln>
                <a:solidFill>
                  <a:schemeClr val="bg1"/>
                </a:solidFill>
                <a:effectLst/>
                <a:latin typeface="Arial" panose="020B0604020202020204" pitchFamily="34" charset="0"/>
                <a:ea typeface="+mj-ea"/>
                <a:cs typeface="Arial" panose="020B0604020202020204" pitchFamily="34" charset="0"/>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a:solidFill>
                  <a:srgbClr val="00B050"/>
                </a:solidFill>
                <a:ea typeface="+mn-ea"/>
              </a:rPr>
              <a:t>Ipratropium/Salbutamol </a:t>
            </a:r>
            <a:r>
              <a:rPr lang="en-US" sz="3200" dirty="0" err="1">
                <a:solidFill>
                  <a:srgbClr val="00B050"/>
                </a:solidFill>
                <a:ea typeface="+mn-ea"/>
              </a:rPr>
              <a:t>hiệu</a:t>
            </a:r>
            <a:r>
              <a:rPr lang="en-US" sz="3200" dirty="0">
                <a:solidFill>
                  <a:srgbClr val="00B050"/>
                </a:solidFill>
                <a:ea typeface="+mn-ea"/>
              </a:rPr>
              <a:t> </a:t>
            </a:r>
            <a:r>
              <a:rPr lang="en-US" sz="3200" dirty="0" err="1">
                <a:solidFill>
                  <a:srgbClr val="00B050"/>
                </a:solidFill>
                <a:ea typeface="+mn-ea"/>
              </a:rPr>
              <a:t>quả</a:t>
            </a:r>
            <a:r>
              <a:rPr lang="en-US" sz="3200" dirty="0">
                <a:solidFill>
                  <a:srgbClr val="00B050"/>
                </a:solidFill>
                <a:ea typeface="+mn-ea"/>
              </a:rPr>
              <a:t> </a:t>
            </a:r>
            <a:r>
              <a:rPr lang="en-US" sz="3200" dirty="0" err="1">
                <a:solidFill>
                  <a:srgbClr val="00B050"/>
                </a:solidFill>
                <a:ea typeface="+mn-ea"/>
              </a:rPr>
              <a:t>tốt</a:t>
            </a:r>
            <a:r>
              <a:rPr lang="en-US" sz="3200" dirty="0">
                <a:solidFill>
                  <a:srgbClr val="00B050"/>
                </a:solidFill>
                <a:ea typeface="+mn-ea"/>
              </a:rPr>
              <a:t> </a:t>
            </a:r>
            <a:r>
              <a:rPr lang="en-US" sz="3200" dirty="0" err="1">
                <a:solidFill>
                  <a:srgbClr val="00B050"/>
                </a:solidFill>
                <a:ea typeface="+mn-ea"/>
              </a:rPr>
              <a:t>hơn</a:t>
            </a:r>
            <a:r>
              <a:rPr lang="en-US" sz="3200" dirty="0">
                <a:solidFill>
                  <a:srgbClr val="00B050"/>
                </a:solidFill>
                <a:ea typeface="+mn-ea"/>
              </a:rPr>
              <a:t> </a:t>
            </a:r>
            <a:r>
              <a:rPr lang="en-US" sz="3200" dirty="0" err="1">
                <a:solidFill>
                  <a:srgbClr val="00B050"/>
                </a:solidFill>
                <a:ea typeface="+mn-ea"/>
              </a:rPr>
              <a:t>và</a:t>
            </a:r>
            <a:r>
              <a:rPr lang="en-US" sz="3200" dirty="0">
                <a:solidFill>
                  <a:srgbClr val="00B050"/>
                </a:solidFill>
                <a:ea typeface="+mn-ea"/>
              </a:rPr>
              <a:t> </a:t>
            </a:r>
            <a:r>
              <a:rPr lang="en-US" sz="3200" dirty="0" err="1">
                <a:solidFill>
                  <a:srgbClr val="00B050"/>
                </a:solidFill>
                <a:ea typeface="+mn-ea"/>
              </a:rPr>
              <a:t>không</a:t>
            </a:r>
            <a:r>
              <a:rPr lang="en-US" sz="3200" dirty="0">
                <a:solidFill>
                  <a:srgbClr val="00B050"/>
                </a:solidFill>
                <a:ea typeface="+mn-ea"/>
              </a:rPr>
              <a:t> </a:t>
            </a:r>
            <a:r>
              <a:rPr lang="en-US" sz="3200" dirty="0" err="1">
                <a:solidFill>
                  <a:srgbClr val="00B050"/>
                </a:solidFill>
                <a:ea typeface="+mn-ea"/>
              </a:rPr>
              <a:t>tăng</a:t>
            </a:r>
            <a:r>
              <a:rPr lang="en-US" sz="3200" dirty="0">
                <a:solidFill>
                  <a:srgbClr val="00B050"/>
                </a:solidFill>
                <a:ea typeface="+mn-ea"/>
              </a:rPr>
              <a:t> TDP so </a:t>
            </a:r>
            <a:r>
              <a:rPr lang="en-US" sz="3200" dirty="0" err="1">
                <a:solidFill>
                  <a:srgbClr val="00B050"/>
                </a:solidFill>
                <a:ea typeface="+mn-ea"/>
              </a:rPr>
              <a:t>với</a:t>
            </a:r>
            <a:r>
              <a:rPr lang="en-US" sz="3200" dirty="0">
                <a:solidFill>
                  <a:srgbClr val="00B050"/>
                </a:solidFill>
                <a:ea typeface="+mn-ea"/>
              </a:rPr>
              <a:t> Salbutamol</a:t>
            </a:r>
          </a:p>
        </p:txBody>
      </p:sp>
      <p:sp>
        <p:nvSpPr>
          <p:cNvPr id="2" name="TextBox 1">
            <a:extLst>
              <a:ext uri="{FF2B5EF4-FFF2-40B4-BE49-F238E27FC236}">
                <a16:creationId xmlns:a16="http://schemas.microsoft.com/office/drawing/2014/main" id="{D689B14F-AA3B-45EE-B9AB-D5A0D153CE08}"/>
              </a:ext>
            </a:extLst>
          </p:cNvPr>
          <p:cNvSpPr txBox="1"/>
          <p:nvPr/>
        </p:nvSpPr>
        <p:spPr>
          <a:xfrm>
            <a:off x="8649394" y="5424695"/>
            <a:ext cx="1089315"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Ipra</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Salbu</a:t>
            </a:r>
            <a:endParaRPr lang="en-US"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0087AC6-F828-4D95-A47B-2800B2AA8D69}"/>
              </a:ext>
            </a:extLst>
          </p:cNvPr>
          <p:cNvSpPr txBox="1"/>
          <p:nvPr/>
        </p:nvSpPr>
        <p:spPr>
          <a:xfrm>
            <a:off x="9447446" y="5424695"/>
            <a:ext cx="1089315"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Salbu</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65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0F7F65-F897-4787-9886-E3E46C0A3944}"/>
              </a:ext>
            </a:extLst>
          </p:cNvPr>
          <p:cNvSpPr txBox="1">
            <a:spLocks/>
          </p:cNvSpPr>
          <p:nvPr/>
        </p:nvSpPr>
        <p:spPr>
          <a:xfrm>
            <a:off x="442912" y="88366"/>
            <a:ext cx="11306175" cy="1252728"/>
          </a:xfrm>
          <a:prstGeom prst="rect">
            <a:avLst/>
          </a:prstGeom>
        </p:spPr>
        <p:txBody>
          <a:bodyPr vert="horz" lIns="91440" rIns="45720" rtlCol="0" anchor="ctr">
            <a:noAutofit/>
          </a:bodyPr>
          <a:lstStyle>
            <a:lvl1pPr algn="l" rtl="0" eaLnBrk="1" latinLnBrk="0" hangingPunct="1">
              <a:spcBef>
                <a:spcPct val="0"/>
              </a:spcBef>
              <a:buNone/>
              <a:defRPr kumimoji="0" sz="4500" b="1" kern="1200" cap="none" spc="0">
                <a:ln>
                  <a:noFill/>
                </a:ln>
                <a:solidFill>
                  <a:schemeClr val="bg1"/>
                </a:solidFill>
                <a:effectLst/>
                <a:latin typeface="Arial" panose="020B0604020202020204" pitchFamily="34" charset="0"/>
                <a:ea typeface="+mj-ea"/>
                <a:cs typeface="Arial" panose="020B0604020202020204" pitchFamily="34" charset="0"/>
              </a:defRPr>
            </a:lvl1pPr>
            <a:extLst/>
          </a:lstStyle>
          <a:p>
            <a:pPr lvl="0" algn="ctr"/>
            <a:r>
              <a:rPr lang="en-US" sz="3200" dirty="0" err="1">
                <a:solidFill>
                  <a:srgbClr val="00B050"/>
                </a:solidFill>
                <a:ea typeface="+mn-ea"/>
              </a:rPr>
              <a:t>Khuyến</a:t>
            </a:r>
            <a:r>
              <a:rPr lang="en-US" sz="3200" dirty="0">
                <a:solidFill>
                  <a:srgbClr val="00B050"/>
                </a:solidFill>
                <a:ea typeface="+mn-ea"/>
              </a:rPr>
              <a:t> </a:t>
            </a:r>
            <a:r>
              <a:rPr lang="en-US" sz="3200" dirty="0" err="1">
                <a:solidFill>
                  <a:srgbClr val="00B050"/>
                </a:solidFill>
                <a:ea typeface="+mn-ea"/>
              </a:rPr>
              <a:t>cáo</a:t>
            </a:r>
            <a:r>
              <a:rPr lang="en-US" sz="3200" dirty="0">
                <a:solidFill>
                  <a:srgbClr val="00B050"/>
                </a:solidFill>
                <a:ea typeface="+mn-ea"/>
              </a:rPr>
              <a:t> SABA/SAMA </a:t>
            </a:r>
            <a:r>
              <a:rPr lang="en-US" sz="3200" dirty="0" err="1">
                <a:solidFill>
                  <a:srgbClr val="00B050"/>
                </a:solidFill>
                <a:ea typeface="+mn-ea"/>
              </a:rPr>
              <a:t>trong</a:t>
            </a:r>
            <a:r>
              <a:rPr lang="en-US" sz="3200" dirty="0">
                <a:solidFill>
                  <a:srgbClr val="00B050"/>
                </a:solidFill>
                <a:ea typeface="+mn-ea"/>
              </a:rPr>
              <a:t> </a:t>
            </a:r>
            <a:r>
              <a:rPr lang="en-US" sz="3200" dirty="0" err="1">
                <a:solidFill>
                  <a:srgbClr val="00B050"/>
                </a:solidFill>
                <a:ea typeface="+mn-ea"/>
              </a:rPr>
              <a:t>điều</a:t>
            </a:r>
            <a:r>
              <a:rPr lang="en-US" sz="3200" dirty="0">
                <a:solidFill>
                  <a:srgbClr val="00B050"/>
                </a:solidFill>
                <a:ea typeface="+mn-ea"/>
              </a:rPr>
              <a:t> </a:t>
            </a:r>
            <a:r>
              <a:rPr lang="en-US" sz="3200" dirty="0" err="1">
                <a:solidFill>
                  <a:srgbClr val="00B050"/>
                </a:solidFill>
                <a:ea typeface="+mn-ea"/>
              </a:rPr>
              <a:t>trị</a:t>
            </a:r>
            <a:r>
              <a:rPr lang="en-US" sz="3200" dirty="0">
                <a:solidFill>
                  <a:srgbClr val="00B050"/>
                </a:solidFill>
                <a:ea typeface="+mn-ea"/>
              </a:rPr>
              <a:t> </a:t>
            </a:r>
            <a:r>
              <a:rPr lang="en-US" sz="3200" dirty="0" err="1">
                <a:solidFill>
                  <a:srgbClr val="00B050"/>
                </a:solidFill>
                <a:ea typeface="+mn-ea"/>
              </a:rPr>
              <a:t>duy</a:t>
            </a:r>
            <a:r>
              <a:rPr lang="en-US" sz="3200" dirty="0">
                <a:solidFill>
                  <a:srgbClr val="00B050"/>
                </a:solidFill>
                <a:ea typeface="+mn-ea"/>
              </a:rPr>
              <a:t> </a:t>
            </a:r>
            <a:r>
              <a:rPr lang="en-US" sz="3200" dirty="0" err="1">
                <a:solidFill>
                  <a:srgbClr val="00B050"/>
                </a:solidFill>
                <a:ea typeface="+mn-ea"/>
              </a:rPr>
              <a:t>trì</a:t>
            </a:r>
            <a:r>
              <a:rPr lang="en-US" sz="3200" dirty="0">
                <a:solidFill>
                  <a:srgbClr val="00B050"/>
                </a:solidFill>
                <a:ea typeface="+mn-ea"/>
              </a:rPr>
              <a:t> COPD</a:t>
            </a:r>
          </a:p>
        </p:txBody>
      </p:sp>
      <p:sp>
        <p:nvSpPr>
          <p:cNvPr id="6" name="TextBox 5">
            <a:extLst>
              <a:ext uri="{FF2B5EF4-FFF2-40B4-BE49-F238E27FC236}">
                <a16:creationId xmlns:a16="http://schemas.microsoft.com/office/drawing/2014/main" id="{1C6FD8CD-933C-469F-86D0-1D49C5F2DD41}"/>
              </a:ext>
            </a:extLst>
          </p:cNvPr>
          <p:cNvSpPr txBox="1"/>
          <p:nvPr/>
        </p:nvSpPr>
        <p:spPr>
          <a:xfrm>
            <a:off x="4857750" y="6444519"/>
            <a:ext cx="7248525" cy="36933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900" b="0" i="0" u="none" strike="noStrike" kern="0" cap="none" spc="0" normalizeH="0" baseline="0" noProof="0" dirty="0">
                <a:ln>
                  <a:noFill/>
                </a:ln>
                <a:solidFill>
                  <a:schemeClr val="bg1"/>
                </a:solidFill>
                <a:effectLst/>
                <a:uLnTx/>
                <a:uFillTx/>
              </a:rPr>
              <a:t>Global Initiative for Chronic Obstructive Lung Disease (GOLD). Global Strategy for the Diagnosis, Management, and Prevention of Chronic Obstructive Pulmonary Disease (2022 Report), page 50, 51</a:t>
            </a:r>
          </a:p>
        </p:txBody>
      </p:sp>
      <p:sp>
        <p:nvSpPr>
          <p:cNvPr id="7" name="TextBox 6">
            <a:extLst>
              <a:ext uri="{FF2B5EF4-FFF2-40B4-BE49-F238E27FC236}">
                <a16:creationId xmlns:a16="http://schemas.microsoft.com/office/drawing/2014/main" id="{83E50AC7-E5C3-4370-A5CA-64DE59E655E7}"/>
              </a:ext>
            </a:extLst>
          </p:cNvPr>
          <p:cNvSpPr txBox="1"/>
          <p:nvPr/>
        </p:nvSpPr>
        <p:spPr>
          <a:xfrm>
            <a:off x="2305336" y="1429460"/>
            <a:ext cx="9287230" cy="3730252"/>
          </a:xfrm>
          <a:prstGeom prst="rect">
            <a:avLst/>
          </a:prstGeom>
          <a:noFill/>
        </p:spPr>
        <p:txBody>
          <a:bodyPr wrap="square" rtlCol="0">
            <a:spAutoFit/>
          </a:bodyPr>
          <a:lstStyle/>
          <a:p>
            <a:pPr marL="342900" indent="-342900">
              <a:spcBef>
                <a:spcPts val="1200"/>
              </a:spcBef>
              <a:buFont typeface="Wingdings" panose="05000000000000000000" pitchFamily="2" charset="2"/>
              <a:buChar char="Ø"/>
            </a:pPr>
            <a:r>
              <a:rPr lang="en-US" sz="2400" dirty="0" err="1">
                <a:solidFill>
                  <a:prstClr val="black"/>
                </a:solidFill>
                <a:latin typeface="Arial" panose="020B0604020202020204" pitchFamily="34" charset="0"/>
                <a:cs typeface="Arial" panose="020B0604020202020204" pitchFamily="34" charset="0"/>
              </a:rPr>
              <a:t>Phối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hợp</a:t>
            </a:r>
            <a:r>
              <a:rPr lang="en-US" sz="2400" dirty="0">
                <a:solidFill>
                  <a:prstClr val="black"/>
                </a:solidFill>
                <a:latin typeface="Arial" panose="020B0604020202020204" pitchFamily="34" charset="0"/>
                <a:cs typeface="Arial" panose="020B0604020202020204" pitchFamily="34" charset="0"/>
              </a:rPr>
              <a:t> 2 </a:t>
            </a:r>
            <a:r>
              <a:rPr lang="en-US" sz="2400" dirty="0" err="1">
                <a:solidFill>
                  <a:prstClr val="black"/>
                </a:solidFill>
                <a:latin typeface="Arial" panose="020B0604020202020204" pitchFamily="34" charset="0"/>
                <a:cs typeface="Arial" panose="020B0604020202020204" pitchFamily="34" charset="0"/>
              </a:rPr>
              <a:t>thuốc</a:t>
            </a:r>
            <a:r>
              <a:rPr lang="en-US" sz="2400" dirty="0">
                <a:solidFill>
                  <a:prstClr val="black"/>
                </a:solidFill>
                <a:latin typeface="Arial" panose="020B0604020202020204" pitchFamily="34" charset="0"/>
                <a:cs typeface="Arial" panose="020B0604020202020204" pitchFamily="34" charset="0"/>
              </a:rPr>
              <a:t> GPQ </a:t>
            </a:r>
            <a:r>
              <a:rPr lang="en-US" sz="2400" dirty="0" err="1">
                <a:solidFill>
                  <a:prstClr val="black"/>
                </a:solidFill>
                <a:latin typeface="Arial" panose="020B0604020202020204" pitchFamily="34" charset="0"/>
                <a:cs typeface="Arial" panose="020B0604020202020204" pitchFamily="34" charset="0"/>
              </a:rPr>
              <a:t>tác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dụng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ngắn</a:t>
            </a:r>
            <a:r>
              <a:rPr lang="en-US" sz="2400"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SABA </a:t>
            </a:r>
            <a:r>
              <a:rPr lang="en-US" sz="2400" b="1" dirty="0" err="1">
                <a:solidFill>
                  <a:prstClr val="black"/>
                </a:solidFill>
                <a:latin typeface="Arial" panose="020B0604020202020204" pitchFamily="34" charset="0"/>
                <a:cs typeface="Arial" panose="020B0604020202020204" pitchFamily="34" charset="0"/>
              </a:rPr>
              <a:t>và</a:t>
            </a:r>
            <a:r>
              <a:rPr lang="en-US" sz="2400" b="1" dirty="0">
                <a:solidFill>
                  <a:prstClr val="black"/>
                </a:solidFill>
                <a:latin typeface="Arial" panose="020B0604020202020204" pitchFamily="34" charset="0"/>
                <a:cs typeface="Arial" panose="020B0604020202020204" pitchFamily="34" charset="0"/>
              </a:rPr>
              <a:t> SAMA </a:t>
            </a:r>
            <a:r>
              <a:rPr lang="en-US" sz="2400" b="1" dirty="0" err="1">
                <a:solidFill>
                  <a:prstClr val="black"/>
                </a:solidFill>
                <a:latin typeface="Arial" panose="020B0604020202020204" pitchFamily="34" charset="0"/>
                <a:cs typeface="Arial" panose="020B0604020202020204" pitchFamily="34" charset="0"/>
              </a:rPr>
              <a:t>giúp</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cải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thiện</a:t>
            </a:r>
            <a:r>
              <a:rPr lang="en-US" sz="2400" b="1" dirty="0">
                <a:solidFill>
                  <a:prstClr val="black"/>
                </a:solidFill>
                <a:latin typeface="Arial" panose="020B0604020202020204" pitchFamily="34" charset="0"/>
                <a:cs typeface="Arial" panose="020B0604020202020204" pitchFamily="34" charset="0"/>
              </a:rPr>
              <a:t> FEV1 </a:t>
            </a:r>
            <a:r>
              <a:rPr lang="en-US" sz="2400" b="1" dirty="0" err="1">
                <a:solidFill>
                  <a:prstClr val="black"/>
                </a:solidFill>
                <a:latin typeface="Arial" panose="020B0604020202020204" pitchFamily="34" charset="0"/>
                <a:cs typeface="Arial" panose="020B0604020202020204" pitchFamily="34" charset="0"/>
              </a:rPr>
              <a:t>và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giảm</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triệu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chứng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tốt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hơn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đơn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trị</a:t>
            </a:r>
            <a:r>
              <a:rPr lang="en-US" sz="2400" b="1" dirty="0">
                <a:solidFill>
                  <a:prstClr val="black"/>
                </a:solidFill>
                <a:latin typeface="Arial" panose="020B0604020202020204" pitchFamily="34" charset="0"/>
                <a:cs typeface="Arial" panose="020B0604020202020204" pitchFamily="34" charset="0"/>
              </a:rPr>
              <a:t> SABA </a:t>
            </a:r>
            <a:r>
              <a:rPr lang="en-US" sz="2400" dirty="0" err="1">
                <a:solidFill>
                  <a:prstClr val="black"/>
                </a:solidFill>
                <a:latin typeface="Arial" panose="020B0604020202020204" pitchFamily="34" charset="0"/>
                <a:cs typeface="Arial" panose="020B0604020202020204" pitchFamily="34" charset="0"/>
              </a:rPr>
              <a:t>hoặc</a:t>
            </a:r>
            <a:r>
              <a:rPr lang="en-US" sz="2400" dirty="0">
                <a:solidFill>
                  <a:prstClr val="black"/>
                </a:solidFill>
                <a:latin typeface="Arial" panose="020B0604020202020204" pitchFamily="34" charset="0"/>
                <a:cs typeface="Arial" panose="020B0604020202020204" pitchFamily="34" charset="0"/>
              </a:rPr>
              <a:t> SAMA (</a:t>
            </a:r>
            <a:r>
              <a:rPr lang="en-US" sz="2400" dirty="0" err="1">
                <a:solidFill>
                  <a:prstClr val="black"/>
                </a:solidFill>
                <a:latin typeface="Arial" panose="020B0604020202020204" pitchFamily="34" charset="0"/>
                <a:cs typeface="Arial" panose="020B0604020202020204" pitchFamily="34" charset="0"/>
              </a:rPr>
              <a:t>Mức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bằng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chứng</a:t>
            </a:r>
            <a:r>
              <a:rPr lang="en-US" sz="2400" dirty="0">
                <a:solidFill>
                  <a:prstClr val="black"/>
                </a:solidFill>
                <a:latin typeface="Arial" panose="020B0604020202020204" pitchFamily="34" charset="0"/>
                <a:cs typeface="Arial" panose="020B0604020202020204" pitchFamily="34" charset="0"/>
              </a:rPr>
              <a:t> A).</a:t>
            </a:r>
          </a:p>
          <a:p>
            <a:pPr marL="228600" marR="0" lvl="0" indent="-228600" algn="l" defTabSz="914400" rtl="0" eaLnBrk="1" fontAlgn="auto" latinLnBrk="0" hangingPunct="1">
              <a:lnSpc>
                <a:spcPct val="90000"/>
              </a:lnSpc>
              <a:spcBef>
                <a:spcPts val="24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vi-VN" sz="2400" b="0" i="0" u="none" strike="noStrike" kern="1200" cap="none" spc="0" normalizeH="0" baseline="0" noProof="0" dirty="0">
                <a:ln>
                  <a:noFill/>
                </a:ln>
                <a:solidFill>
                  <a:prstClr val="black"/>
                </a:solidFill>
                <a:effectLst/>
                <a:uLnTx/>
                <a:uFillTx/>
                <a:latin typeface="Arial"/>
                <a:cs typeface="+mn-cs"/>
              </a:rPr>
              <a:t>So với tăng liều một thuốc giãn phế quản, </a:t>
            </a:r>
            <a:r>
              <a:rPr kumimoji="0" lang="vi-VN" sz="2400" i="0" u="none" strike="noStrike" kern="1200" cap="none" spc="0" normalizeH="0" baseline="0" noProof="0" dirty="0">
                <a:ln>
                  <a:noFill/>
                </a:ln>
                <a:solidFill>
                  <a:prstClr val="black"/>
                </a:solidFill>
                <a:effectLst/>
                <a:uLnTx/>
                <a:uFillTx/>
                <a:latin typeface="Arial"/>
                <a:cs typeface="+mn-cs"/>
              </a:rPr>
              <a:t>kết hợp </a:t>
            </a:r>
            <a:r>
              <a:rPr kumimoji="0" lang="en-US" sz="2400" i="0" u="none" strike="noStrike" kern="1200" cap="none" spc="0" normalizeH="0" baseline="0" noProof="0" dirty="0" err="1">
                <a:ln>
                  <a:noFill/>
                </a:ln>
                <a:solidFill>
                  <a:prstClr val="black"/>
                </a:solidFill>
                <a:effectLst/>
                <a:uLnTx/>
                <a:uFillTx/>
                <a:latin typeface="Arial"/>
                <a:cs typeface="+mn-cs"/>
              </a:rPr>
              <a:t>hai</a:t>
            </a:r>
            <a:r>
              <a:rPr kumimoji="0" lang="en-US" sz="2400" i="0" u="none" strike="noStrike" kern="1200" cap="none" spc="0" normalizeH="0" baseline="0" noProof="0" dirty="0">
                <a:ln>
                  <a:noFill/>
                </a:ln>
                <a:solidFill>
                  <a:prstClr val="black"/>
                </a:solidFill>
                <a:effectLst/>
                <a:uLnTx/>
                <a:uFillTx/>
                <a:latin typeface="Arial"/>
                <a:cs typeface="+mn-cs"/>
              </a:rPr>
              <a:t> </a:t>
            </a:r>
            <a:r>
              <a:rPr kumimoji="0" lang="vi-VN" sz="2400" i="0" u="none" strike="noStrike" kern="1200" cap="none" spc="0" normalizeH="0" baseline="0" noProof="0" dirty="0">
                <a:ln>
                  <a:noFill/>
                </a:ln>
                <a:solidFill>
                  <a:prstClr val="black"/>
                </a:solidFill>
                <a:effectLst/>
                <a:uLnTx/>
                <a:uFillTx/>
                <a:latin typeface="Arial"/>
                <a:cs typeface="+mn-cs"/>
              </a:rPr>
              <a:t>thuốc có cơ chế tác dụng khác</a:t>
            </a:r>
            <a:r>
              <a:rPr kumimoji="0" lang="en-US" sz="2400" i="0" u="none" strike="noStrike" kern="1200" cap="none" spc="0" normalizeH="0" baseline="0" noProof="0" dirty="0">
                <a:ln>
                  <a:noFill/>
                </a:ln>
                <a:solidFill>
                  <a:prstClr val="black"/>
                </a:solidFill>
                <a:effectLst/>
                <a:uLnTx/>
                <a:uFillTx/>
                <a:latin typeface="Arial"/>
                <a:cs typeface="+mn-cs"/>
              </a:rPr>
              <a:t> </a:t>
            </a:r>
            <a:r>
              <a:rPr kumimoji="0" lang="en-US" sz="2400" i="0" u="none" strike="noStrike" kern="1200" cap="none" spc="0" normalizeH="0" baseline="0" noProof="0" dirty="0" err="1">
                <a:ln>
                  <a:noFill/>
                </a:ln>
                <a:solidFill>
                  <a:prstClr val="black"/>
                </a:solidFill>
                <a:effectLst/>
                <a:uLnTx/>
                <a:uFillTx/>
                <a:latin typeface="Arial"/>
                <a:cs typeface="+mn-cs"/>
              </a:rPr>
              <a:t>nhau</a:t>
            </a:r>
            <a:r>
              <a:rPr kumimoji="0" lang="vi-VN" sz="2400" i="0" u="none" strike="noStrike" kern="1200" cap="none" spc="0" normalizeH="0" baseline="0" noProof="0" dirty="0">
                <a:ln>
                  <a:noFill/>
                </a:ln>
                <a:solidFill>
                  <a:prstClr val="black"/>
                </a:solidFill>
                <a:effectLst/>
                <a:uLnTx/>
                <a:uFillTx/>
                <a:latin typeface="Arial"/>
                <a:cs typeface="+mn-cs"/>
              </a:rPr>
              <a:t> giúp:</a:t>
            </a:r>
          </a:p>
          <a:p>
            <a:pPr marL="1143000" lvl="2" indent="-228600">
              <a:lnSpc>
                <a:spcPct val="90000"/>
              </a:lnSpc>
              <a:spcBef>
                <a:spcPts val="1200"/>
              </a:spcBef>
              <a:buFont typeface="Wingdings" panose="05000000000000000000" pitchFamily="2" charset="2"/>
              <a:buChar char="§"/>
              <a:defRPr/>
            </a:pPr>
            <a:r>
              <a:rPr kumimoji="0" lang="vi-VN" sz="2400" i="0" u="none" strike="noStrike" kern="1200" cap="none" spc="0" normalizeH="0" baseline="0" noProof="0" dirty="0">
                <a:ln>
                  <a:noFill/>
                </a:ln>
                <a:solidFill>
                  <a:prstClr val="black"/>
                </a:solidFill>
                <a:effectLst/>
                <a:uLnTx/>
                <a:uFillTx/>
                <a:latin typeface="Arial"/>
                <a:cs typeface="+mn-cs"/>
              </a:rPr>
              <a:t>Tăng hiệu quả giãn phế quản</a:t>
            </a:r>
          </a:p>
          <a:p>
            <a:pPr marL="1143000" lvl="2" indent="-228600">
              <a:lnSpc>
                <a:spcPct val="90000"/>
              </a:lnSpc>
              <a:spcBef>
                <a:spcPts val="1200"/>
              </a:spcBef>
              <a:buFont typeface="Wingdings" panose="05000000000000000000" pitchFamily="2" charset="2"/>
              <a:buChar char="§"/>
              <a:defRPr/>
            </a:pPr>
            <a:r>
              <a:rPr kumimoji="0" lang="vi-VN" sz="2400" i="0" u="none" strike="noStrike" kern="1200" cap="none" spc="0" normalizeH="0" baseline="0" noProof="0" dirty="0">
                <a:ln>
                  <a:noFill/>
                </a:ln>
                <a:solidFill>
                  <a:prstClr val="black"/>
                </a:solidFill>
                <a:effectLst/>
                <a:uLnTx/>
                <a:uFillTx/>
                <a:latin typeface="Arial"/>
                <a:cs typeface="+mn-cs"/>
              </a:rPr>
              <a:t>Giảm tác dụng phụ </a:t>
            </a:r>
          </a:p>
          <a:p>
            <a:pPr>
              <a:spcBef>
                <a:spcPts val="1200"/>
              </a:spcBef>
            </a:pPr>
            <a:endParaRPr lang="en-US" sz="2800" dirty="0">
              <a:solidFill>
                <a:prstClr val="black"/>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09C7A5F-51BB-4859-8621-78D52492ED5B}"/>
              </a:ext>
            </a:extLst>
          </p:cNvPr>
          <p:cNvGrpSpPr/>
          <p:nvPr/>
        </p:nvGrpSpPr>
        <p:grpSpPr>
          <a:xfrm>
            <a:off x="599434" y="1810636"/>
            <a:ext cx="1622041" cy="1389763"/>
            <a:chOff x="2187497" y="2342822"/>
            <a:chExt cx="1721006" cy="1466195"/>
          </a:xfrm>
        </p:grpSpPr>
        <p:pic>
          <p:nvPicPr>
            <p:cNvPr id="9" name="Picture 8">
              <a:extLst>
                <a:ext uri="{FF2B5EF4-FFF2-40B4-BE49-F238E27FC236}">
                  <a16:creationId xmlns:a16="http://schemas.microsoft.com/office/drawing/2014/main" id="{6AB929A6-24E8-4380-A552-EF2C8F634738}"/>
                </a:ext>
              </a:extLst>
            </p:cNvPr>
            <p:cNvPicPr>
              <a:picLocks noChangeAspect="1"/>
            </p:cNvPicPr>
            <p:nvPr/>
          </p:nvPicPr>
          <p:blipFill rotWithShape="1">
            <a:blip r:embed="rId2"/>
            <a:srcRect t="36714"/>
            <a:stretch/>
          </p:blipFill>
          <p:spPr>
            <a:xfrm>
              <a:off x="2187497" y="2619376"/>
              <a:ext cx="1721006" cy="974777"/>
            </a:xfrm>
            <a:prstGeom prst="rect">
              <a:avLst/>
            </a:prstGeom>
          </p:spPr>
        </p:pic>
        <p:sp>
          <p:nvSpPr>
            <p:cNvPr id="10" name="Oval 9">
              <a:extLst>
                <a:ext uri="{FF2B5EF4-FFF2-40B4-BE49-F238E27FC236}">
                  <a16:creationId xmlns:a16="http://schemas.microsoft.com/office/drawing/2014/main" id="{26064C77-966D-407F-9BCA-3738C1329B8F}"/>
                </a:ext>
              </a:extLst>
            </p:cNvPr>
            <p:cNvSpPr/>
            <p:nvPr/>
          </p:nvSpPr>
          <p:spPr>
            <a:xfrm>
              <a:off x="2276475" y="2342822"/>
              <a:ext cx="1543050" cy="1466195"/>
            </a:xfrm>
            <a:prstGeom prst="ellipse">
              <a:avLst/>
            </a:prstGeom>
            <a:noFill/>
            <a:ln w="15875"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endParaRPr kumimoji="0" lang="en-US" sz="1800" b="0" i="0" u="none" strike="noStrike" kern="0" cap="none" spc="0" normalizeH="0" baseline="0" noProof="0" err="1">
                <a:ln>
                  <a:noFill/>
                </a:ln>
                <a:solidFill>
                  <a:srgbClr val="44546A"/>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67589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B495EFF3-8515-4FCD-889C-2F51A78B9BD3}"/>
              </a:ext>
            </a:extLst>
          </p:cNvPr>
          <p:cNvSpPr txBox="1">
            <a:spLocks/>
          </p:cNvSpPr>
          <p:nvPr/>
        </p:nvSpPr>
        <p:spPr>
          <a:xfrm>
            <a:off x="-999744" y="-67073"/>
            <a:ext cx="107335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solidFill>
                  <a:srgbClr val="00B050"/>
                </a:solidFill>
                <a:cs typeface="Arial" panose="020B0604020202020204" pitchFamily="34" charset="0"/>
              </a:rPr>
              <a:t>Xử trí đợt cấp COPD </a:t>
            </a:r>
            <a:endParaRPr lang="en-US" sz="3200" b="1" dirty="0">
              <a:solidFill>
                <a:srgbClr val="00B050"/>
              </a:solidFill>
              <a:cs typeface="Arial" panose="020B0604020202020204" pitchFamily="34" charset="0"/>
            </a:endParaRPr>
          </a:p>
          <a:p>
            <a:pPr algn="ctr"/>
            <a:r>
              <a:rPr lang="vi-VN" sz="3200" b="1" dirty="0">
                <a:solidFill>
                  <a:srgbClr val="00B050"/>
                </a:solidFill>
                <a:cs typeface="Arial" panose="020B0604020202020204" pitchFamily="34" charset="0"/>
              </a:rPr>
              <a:t>theo hướng dẫn điều trị của Bộ </a:t>
            </a:r>
            <a:r>
              <a:rPr lang="en-US" sz="3200" b="1" dirty="0">
                <a:solidFill>
                  <a:srgbClr val="00B050"/>
                </a:solidFill>
                <a:cs typeface="Arial" panose="020B0604020202020204" pitchFamily="34" charset="0"/>
              </a:rPr>
              <a:t>Y</a:t>
            </a:r>
            <a:r>
              <a:rPr lang="vi-VN" sz="3200" b="1" dirty="0">
                <a:solidFill>
                  <a:srgbClr val="00B050"/>
                </a:solidFill>
                <a:cs typeface="Arial" panose="020B0604020202020204" pitchFamily="34" charset="0"/>
              </a:rPr>
              <a:t> tế</a:t>
            </a:r>
          </a:p>
        </p:txBody>
      </p:sp>
      <p:sp>
        <p:nvSpPr>
          <p:cNvPr id="5" name="Content Placeholder 5">
            <a:extLst>
              <a:ext uri="{FF2B5EF4-FFF2-40B4-BE49-F238E27FC236}">
                <a16:creationId xmlns:a16="http://schemas.microsoft.com/office/drawing/2014/main" id="{D0E46EA5-50A2-456F-B769-A7CF233C208E}"/>
              </a:ext>
            </a:extLst>
          </p:cNvPr>
          <p:cNvSpPr txBox="1">
            <a:spLocks/>
          </p:cNvSpPr>
          <p:nvPr/>
        </p:nvSpPr>
        <p:spPr>
          <a:xfrm>
            <a:off x="739604" y="2297919"/>
            <a:ext cx="6941356" cy="3205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Đợt cấp BPTNMT</a:t>
            </a:r>
          </a:p>
          <a:p>
            <a:pPr marL="228600" marR="0" lvl="0" indent="-2286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Fenoterol + Ipratropium x 2mL/lần khí dung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Salbutamol + Ipratropium nang 2.5mL khí dung 1 nang/lần</a:t>
            </a:r>
          </a:p>
        </p:txBody>
      </p:sp>
      <p:pic>
        <p:nvPicPr>
          <p:cNvPr id="6" name="Picture 5">
            <a:extLst>
              <a:ext uri="{FF2B5EF4-FFF2-40B4-BE49-F238E27FC236}">
                <a16:creationId xmlns:a16="http://schemas.microsoft.com/office/drawing/2014/main" id="{A9BBF2EC-1DC4-4AF7-9869-7DC0C66CC758}"/>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t="7777" r="13877" b="16667"/>
          <a:stretch/>
        </p:blipFill>
        <p:spPr>
          <a:xfrm>
            <a:off x="7849744" y="1728215"/>
            <a:ext cx="3324224" cy="4655439"/>
          </a:xfrm>
          <a:prstGeom prst="rect">
            <a:avLst/>
          </a:prstGeom>
          <a:ln w="3175">
            <a:solidFill>
              <a:sysClr val="windowText" lastClr="000000"/>
            </a:solidFill>
          </a:ln>
        </p:spPr>
      </p:pic>
      <p:sp>
        <p:nvSpPr>
          <p:cNvPr id="7" name="TextBox 6">
            <a:extLst>
              <a:ext uri="{FF2B5EF4-FFF2-40B4-BE49-F238E27FC236}">
                <a16:creationId xmlns:a16="http://schemas.microsoft.com/office/drawing/2014/main" id="{C355B1CF-A19D-4411-9914-5805F3D8E50C}"/>
              </a:ext>
            </a:extLst>
          </p:cNvPr>
          <p:cNvSpPr txBox="1"/>
          <p:nvPr/>
        </p:nvSpPr>
        <p:spPr>
          <a:xfrm>
            <a:off x="7275576" y="6442502"/>
            <a:ext cx="4916424" cy="415498"/>
          </a:xfrm>
          <a:prstGeom prst="rect">
            <a:avLst/>
          </a:prstGeom>
          <a:noFill/>
        </p:spPr>
        <p:txBody>
          <a:bodyPr wrap="square" rtlCol="0">
            <a:spAutoFit/>
          </a:bodyPr>
          <a:lstStyle/>
          <a:p>
            <a:r>
              <a:rPr lang="en-US" sz="1050" dirty="0" err="1">
                <a:solidFill>
                  <a:schemeClr val="bg1">
                    <a:lumMod val="50000"/>
                  </a:schemeClr>
                </a:solidFill>
                <a:latin typeface="+mj-lt"/>
              </a:rPr>
              <a:t>Trích</a:t>
            </a:r>
            <a:r>
              <a:rPr lang="en-US" sz="1050" dirty="0">
                <a:solidFill>
                  <a:schemeClr val="bg1">
                    <a:lumMod val="50000"/>
                  </a:schemeClr>
                </a:solidFill>
                <a:latin typeface="+mj-lt"/>
              </a:rPr>
              <a:t> </a:t>
            </a:r>
            <a:r>
              <a:rPr lang="en-US" sz="1050" dirty="0" err="1">
                <a:solidFill>
                  <a:schemeClr val="bg1">
                    <a:lumMod val="50000"/>
                  </a:schemeClr>
                </a:solidFill>
                <a:latin typeface="+mj-lt"/>
              </a:rPr>
              <a:t>từ</a:t>
            </a:r>
            <a:r>
              <a:rPr lang="en-US" sz="1050" dirty="0">
                <a:solidFill>
                  <a:schemeClr val="bg1">
                    <a:lumMod val="50000"/>
                  </a:schemeClr>
                </a:solidFill>
                <a:latin typeface="+mj-lt"/>
              </a:rPr>
              <a:t> </a:t>
            </a:r>
            <a:r>
              <a:rPr lang="en-US" sz="1050" dirty="0" err="1">
                <a:solidFill>
                  <a:schemeClr val="bg1">
                    <a:lumMod val="50000"/>
                  </a:schemeClr>
                </a:solidFill>
                <a:latin typeface="+mj-lt"/>
              </a:rPr>
              <a:t>Biểu</a:t>
            </a:r>
            <a:r>
              <a:rPr lang="en-US" sz="1050" dirty="0">
                <a:solidFill>
                  <a:schemeClr val="bg1">
                    <a:lumMod val="50000"/>
                  </a:schemeClr>
                </a:solidFill>
                <a:latin typeface="+mj-lt"/>
              </a:rPr>
              <a:t> </a:t>
            </a:r>
            <a:r>
              <a:rPr lang="en-US" sz="1050" dirty="0" err="1">
                <a:solidFill>
                  <a:schemeClr val="bg1">
                    <a:lumMod val="50000"/>
                  </a:schemeClr>
                </a:solidFill>
                <a:latin typeface="+mj-lt"/>
              </a:rPr>
              <a:t>đồ</a:t>
            </a:r>
            <a:r>
              <a:rPr lang="en-US" sz="1050" dirty="0">
                <a:solidFill>
                  <a:schemeClr val="bg1">
                    <a:lumMod val="50000"/>
                  </a:schemeClr>
                </a:solidFill>
                <a:latin typeface="+mj-lt"/>
              </a:rPr>
              <a:t> </a:t>
            </a:r>
            <a:r>
              <a:rPr lang="en-US" sz="1050" dirty="0" err="1">
                <a:solidFill>
                  <a:schemeClr val="bg1">
                    <a:lumMod val="50000"/>
                  </a:schemeClr>
                </a:solidFill>
                <a:latin typeface="+mj-lt"/>
              </a:rPr>
              <a:t>hướng</a:t>
            </a:r>
            <a:r>
              <a:rPr lang="en-US" sz="1050" dirty="0">
                <a:solidFill>
                  <a:schemeClr val="bg1">
                    <a:lumMod val="50000"/>
                  </a:schemeClr>
                </a:solidFill>
                <a:latin typeface="+mj-lt"/>
              </a:rPr>
              <a:t> </a:t>
            </a:r>
            <a:r>
              <a:rPr lang="en-US" sz="1050" dirty="0" err="1">
                <a:solidFill>
                  <a:schemeClr val="bg1">
                    <a:lumMod val="50000"/>
                  </a:schemeClr>
                </a:solidFill>
                <a:latin typeface="+mj-lt"/>
              </a:rPr>
              <a:t>dẫn</a:t>
            </a:r>
            <a:r>
              <a:rPr lang="en-US" sz="1050" dirty="0">
                <a:solidFill>
                  <a:schemeClr val="bg1">
                    <a:lumMod val="50000"/>
                  </a:schemeClr>
                </a:solidFill>
                <a:latin typeface="+mj-lt"/>
              </a:rPr>
              <a:t> </a:t>
            </a:r>
            <a:r>
              <a:rPr lang="es-ES_tradnl" sz="1050" dirty="0" err="1">
                <a:solidFill>
                  <a:schemeClr val="bg1">
                    <a:lumMod val="50000"/>
                  </a:schemeClr>
                </a:solidFill>
                <a:effectLst/>
                <a:latin typeface="+mj-lt"/>
                <a:ea typeface="Batang" panose="02030600000101010101" pitchFamily="18" charset="-127"/>
              </a:rPr>
              <a:t>xử</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trí</a:t>
            </a:r>
            <a:r>
              <a:rPr lang="es-ES_tradnl" sz="1050" dirty="0">
                <a:solidFill>
                  <a:schemeClr val="bg1">
                    <a:lumMod val="50000"/>
                  </a:schemeClr>
                </a:solidFill>
                <a:effectLst/>
                <a:latin typeface="+mj-lt"/>
                <a:ea typeface="Batang" panose="02030600000101010101" pitchFamily="18" charset="-127"/>
              </a:rPr>
              <a:t> ban </a:t>
            </a:r>
            <a:r>
              <a:rPr lang="es-ES_tradnl" sz="1050" dirty="0" err="1">
                <a:solidFill>
                  <a:schemeClr val="bg1">
                    <a:lumMod val="50000"/>
                  </a:schemeClr>
                </a:solidFill>
                <a:effectLst/>
                <a:latin typeface="+mj-lt"/>
                <a:ea typeface="Batang" panose="02030600000101010101" pitchFamily="18" charset="-127"/>
              </a:rPr>
              <a:t>đầu</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đợt</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cấp</a:t>
            </a:r>
            <a:r>
              <a:rPr lang="es-ES_tradnl" sz="1050" dirty="0">
                <a:solidFill>
                  <a:schemeClr val="bg1">
                    <a:lumMod val="50000"/>
                  </a:schemeClr>
                </a:solidFill>
                <a:effectLst/>
                <a:latin typeface="+mj-lt"/>
                <a:ea typeface="Batang" panose="02030600000101010101" pitchFamily="18" charset="-127"/>
              </a:rPr>
              <a:t> BPTNMT </a:t>
            </a:r>
            <a:r>
              <a:rPr lang="es-ES_tradnl" sz="1050" dirty="0" err="1">
                <a:solidFill>
                  <a:schemeClr val="bg1">
                    <a:lumMod val="50000"/>
                  </a:schemeClr>
                </a:solidFill>
                <a:effectLst/>
                <a:latin typeface="+mj-lt"/>
                <a:ea typeface="Batang" panose="02030600000101010101" pitchFamily="18" charset="-127"/>
              </a:rPr>
              <a:t>của</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Bộ</a:t>
            </a:r>
            <a:r>
              <a:rPr lang="es-ES_tradnl" sz="1050" dirty="0">
                <a:solidFill>
                  <a:schemeClr val="bg1">
                    <a:lumMod val="50000"/>
                  </a:schemeClr>
                </a:solidFill>
                <a:effectLst/>
                <a:latin typeface="+mj-lt"/>
                <a:ea typeface="Batang" panose="02030600000101010101" pitchFamily="18" charset="-127"/>
              </a:rPr>
              <a:t> Y </a:t>
            </a:r>
            <a:r>
              <a:rPr lang="es-ES_tradnl" sz="1050" dirty="0" err="1">
                <a:solidFill>
                  <a:schemeClr val="bg1">
                    <a:lumMod val="50000"/>
                  </a:schemeClr>
                </a:solidFill>
                <a:effectLst/>
                <a:latin typeface="+mj-lt"/>
                <a:ea typeface="Batang" panose="02030600000101010101" pitchFamily="18" charset="-127"/>
              </a:rPr>
              <a:t>tế</a:t>
            </a:r>
            <a:r>
              <a:rPr lang="es-ES_tradnl" sz="1050" dirty="0">
                <a:solidFill>
                  <a:schemeClr val="bg1">
                    <a:lumMod val="50000"/>
                  </a:schemeClr>
                </a:solidFill>
                <a:latin typeface="+mj-lt"/>
                <a:ea typeface="Batang" panose="02030600000101010101" pitchFamily="18" charset="-127"/>
              </a:rPr>
              <a:t> - </a:t>
            </a:r>
            <a:r>
              <a:rPr lang="es-ES_tradnl" sz="1050" dirty="0" err="1">
                <a:solidFill>
                  <a:schemeClr val="bg1">
                    <a:lumMod val="50000"/>
                  </a:schemeClr>
                </a:solidFill>
                <a:effectLst/>
                <a:latin typeface="+mj-lt"/>
                <a:ea typeface="Batang" panose="02030600000101010101" pitchFamily="18" charset="-127"/>
              </a:rPr>
              <a:t>Hướng</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dẫn</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chẩn</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đoán</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và</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điều</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trị</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bệnh</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phổi</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tắc</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nghẽn</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mạn</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tính</a:t>
            </a:r>
            <a:r>
              <a:rPr lang="es-ES_tradnl" sz="1050" dirty="0">
                <a:solidFill>
                  <a:schemeClr val="bg1">
                    <a:lumMod val="50000"/>
                  </a:schemeClr>
                </a:solidFill>
                <a:effectLst/>
                <a:latin typeface="+mj-lt"/>
                <a:ea typeface="Batang" panose="02030600000101010101" pitchFamily="18" charset="-127"/>
              </a:rPr>
              <a:t> </a:t>
            </a:r>
            <a:r>
              <a:rPr lang="es-ES_tradnl" sz="1050" dirty="0" err="1">
                <a:solidFill>
                  <a:schemeClr val="bg1">
                    <a:lumMod val="50000"/>
                  </a:schemeClr>
                </a:solidFill>
                <a:effectLst/>
                <a:latin typeface="+mj-lt"/>
                <a:ea typeface="Batang" panose="02030600000101010101" pitchFamily="18" charset="-127"/>
              </a:rPr>
              <a:t>năm</a:t>
            </a:r>
            <a:r>
              <a:rPr lang="es-ES_tradnl" sz="1050" dirty="0">
                <a:solidFill>
                  <a:schemeClr val="bg1">
                    <a:lumMod val="50000"/>
                  </a:schemeClr>
                </a:solidFill>
                <a:effectLst/>
                <a:latin typeface="+mj-lt"/>
                <a:ea typeface="Batang" panose="02030600000101010101" pitchFamily="18" charset="-127"/>
              </a:rPr>
              <a:t> 2018</a:t>
            </a:r>
            <a:endParaRPr lang="en-US" sz="1050" dirty="0">
              <a:solidFill>
                <a:schemeClr val="bg1">
                  <a:lumMod val="50000"/>
                </a:schemeClr>
              </a:solidFill>
              <a:latin typeface="+mj-lt"/>
            </a:endParaRPr>
          </a:p>
        </p:txBody>
      </p:sp>
    </p:spTree>
    <p:extLst>
      <p:ext uri="{BB962C8B-B14F-4D97-AF65-F5344CB8AC3E}">
        <p14:creationId xmlns:p14="http://schemas.microsoft.com/office/powerpoint/2010/main" val="199880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6E776-1E30-486A-8AC7-80CC5BE673D6}"/>
              </a:ext>
            </a:extLst>
          </p:cNvPr>
          <p:cNvPicPr>
            <a:picLocks noChangeAspect="1"/>
          </p:cNvPicPr>
          <p:nvPr/>
        </p:nvPicPr>
        <p:blipFill rotWithShape="1">
          <a:blip r:embed="rId2"/>
          <a:srcRect l="14610" t="33056" r="12110" b="11666"/>
          <a:stretch/>
        </p:blipFill>
        <p:spPr>
          <a:xfrm>
            <a:off x="1733550" y="2295525"/>
            <a:ext cx="8934450" cy="3790950"/>
          </a:xfrm>
          <a:prstGeom prst="rect">
            <a:avLst/>
          </a:prstGeom>
        </p:spPr>
      </p:pic>
      <p:sp>
        <p:nvSpPr>
          <p:cNvPr id="4" name="TextBox 3">
            <a:extLst>
              <a:ext uri="{FF2B5EF4-FFF2-40B4-BE49-F238E27FC236}">
                <a16:creationId xmlns:a16="http://schemas.microsoft.com/office/drawing/2014/main" id="{501CF5DF-D3B6-490C-BDC1-7BCCD7EEB184}"/>
              </a:ext>
            </a:extLst>
          </p:cNvPr>
          <p:cNvSpPr txBox="1"/>
          <p:nvPr/>
        </p:nvSpPr>
        <p:spPr>
          <a:xfrm>
            <a:off x="5076824" y="6429130"/>
            <a:ext cx="7000875" cy="400110"/>
          </a:xfrm>
          <a:prstGeom prst="rect">
            <a:avLst/>
          </a:prstGeom>
          <a:noFill/>
        </p:spPr>
        <p:txBody>
          <a:bodyPr wrap="square" rtlCol="0">
            <a:spAutoFit/>
          </a:bodyPr>
          <a:lstStyle/>
          <a:p>
            <a:pPr algn="l"/>
            <a:r>
              <a:rPr lang="en-US" sz="1000" b="0" i="0" u="none" strike="noStrike" baseline="0" dirty="0">
                <a:solidFill>
                  <a:schemeClr val="bg1"/>
                </a:solidFill>
                <a:latin typeface="Arial" panose="020B0604020202020204" pitchFamily="34" charset="0"/>
                <a:cs typeface="Arial" panose="020B0604020202020204" pitchFamily="34" charset="0"/>
              </a:rPr>
              <a:t>Donohue et al. Efficacy and safety of ipratropium bromide/albuterol compared with albuterol in patients with moderate-to-severe asthma: a randomized controlled trial. BMC Pulmonary Medicine (2016) 16:65. DOI 10.1186/s12890-016-0223-3</a:t>
            </a:r>
            <a:endParaRPr lang="en-US" sz="100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8A5B001-8CE1-4EBA-856B-C863AC81E2A1}"/>
              </a:ext>
            </a:extLst>
          </p:cNvPr>
          <p:cNvSpPr txBox="1">
            <a:spLocks/>
          </p:cNvSpPr>
          <p:nvPr/>
        </p:nvSpPr>
        <p:spPr>
          <a:xfrm>
            <a:off x="1247775" y="140399"/>
            <a:ext cx="9886950" cy="1252728"/>
          </a:xfrm>
          <a:prstGeom prst="rect">
            <a:avLst/>
          </a:prstGeom>
        </p:spPr>
        <p:txBody>
          <a:bodyPr vert="horz" lIns="91440" rIns="45720" rtlCol="0" anchor="ctr">
            <a:noAutofit/>
          </a:bodyPr>
          <a:lstStyle>
            <a:lvl1pPr algn="l" rtl="0" eaLnBrk="1" latinLnBrk="0" hangingPunct="1">
              <a:spcBef>
                <a:spcPct val="0"/>
              </a:spcBef>
              <a:buNone/>
              <a:defRPr kumimoji="0" sz="4500" b="1" kern="1200" cap="none" spc="0">
                <a:ln>
                  <a:noFill/>
                </a:ln>
                <a:solidFill>
                  <a:schemeClr val="bg1"/>
                </a:solidFill>
                <a:effectLst/>
                <a:latin typeface="Arial" panose="020B0604020202020204" pitchFamily="34" charset="0"/>
                <a:ea typeface="+mj-ea"/>
                <a:cs typeface="Arial" panose="020B0604020202020204" pitchFamily="34" charset="0"/>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a:solidFill>
                  <a:srgbClr val="FF0000"/>
                </a:solidFill>
                <a:ea typeface="+mn-ea"/>
              </a:rPr>
              <a:t>Hen: </a:t>
            </a:r>
            <a:r>
              <a:rPr lang="en-US" sz="3200" dirty="0">
                <a:solidFill>
                  <a:srgbClr val="00B050"/>
                </a:solidFill>
                <a:ea typeface="+mn-ea"/>
              </a:rPr>
              <a:t>Ipratropium/Salbutamol</a:t>
            </a:r>
            <a:r>
              <a:rPr lang="vi-VN" sz="3200" dirty="0">
                <a:solidFill>
                  <a:srgbClr val="00B050"/>
                </a:solidFill>
                <a:ea typeface="+mn-ea"/>
              </a:rPr>
              <a:t> cải thiện FEV1 </a:t>
            </a:r>
            <a:endParaRPr lang="en-US" sz="3200" dirty="0">
              <a:solidFill>
                <a:srgbClr val="00B050"/>
              </a:solidFill>
              <a:ea typeface="+mn-ea"/>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err="1">
                <a:solidFill>
                  <a:srgbClr val="00B050"/>
                </a:solidFill>
                <a:ea typeface="+mn-ea"/>
              </a:rPr>
              <a:t>tốt</a:t>
            </a:r>
            <a:r>
              <a:rPr lang="vi-VN" sz="3200" dirty="0">
                <a:solidFill>
                  <a:srgbClr val="00B050"/>
                </a:solidFill>
                <a:ea typeface="+mn-ea"/>
              </a:rPr>
              <a:t> hơn so với </a:t>
            </a:r>
            <a:r>
              <a:rPr lang="en-US" sz="3200" dirty="0">
                <a:solidFill>
                  <a:srgbClr val="00B050"/>
                </a:solidFill>
                <a:ea typeface="+mn-ea"/>
              </a:rPr>
              <a:t>Salbutamol</a:t>
            </a:r>
          </a:p>
        </p:txBody>
      </p:sp>
      <p:sp>
        <p:nvSpPr>
          <p:cNvPr id="5" name="TextBox 4">
            <a:extLst>
              <a:ext uri="{FF2B5EF4-FFF2-40B4-BE49-F238E27FC236}">
                <a16:creationId xmlns:a16="http://schemas.microsoft.com/office/drawing/2014/main" id="{9F93C40C-2587-46D5-9779-948BF7F4CDB5}"/>
              </a:ext>
            </a:extLst>
          </p:cNvPr>
          <p:cNvSpPr txBox="1"/>
          <p:nvPr/>
        </p:nvSpPr>
        <p:spPr>
          <a:xfrm>
            <a:off x="1895475" y="1421458"/>
            <a:ext cx="846772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N=226 BN hen ≥ 18 </a:t>
            </a:r>
            <a:r>
              <a:rPr lang="en-US" sz="2000" dirty="0" err="1">
                <a:latin typeface="Arial" panose="020B0604020202020204" pitchFamily="34" charset="0"/>
                <a:cs typeface="Arial" panose="020B0604020202020204" pitchFamily="34" charset="0"/>
              </a:rPr>
              <a:t>tuổi</a:t>
            </a:r>
            <a:r>
              <a:rPr lang="en-US" sz="2000" dirty="0">
                <a:latin typeface="Arial" panose="020B0604020202020204" pitchFamily="34" charset="0"/>
                <a:cs typeface="Arial" panose="020B0604020202020204" pitchFamily="34" charset="0"/>
              </a:rPr>
              <a:t>, NC </a:t>
            </a:r>
            <a:r>
              <a:rPr lang="en-US" sz="2000" dirty="0" err="1">
                <a:latin typeface="Arial" panose="020B0604020202020204" pitchFamily="34" charset="0"/>
                <a:cs typeface="Arial" panose="020B0604020202020204" pitchFamily="34" charset="0"/>
              </a:rPr>
              <a:t>mù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bắt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chéo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tuần</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So </a:t>
            </a:r>
            <a:r>
              <a:rPr lang="en-US" sz="2000" dirty="0" err="1">
                <a:latin typeface="Arial" panose="020B0604020202020204" pitchFamily="34" charset="0"/>
                <a:cs typeface="Arial" panose="020B0604020202020204" pitchFamily="34" charset="0"/>
              </a:rPr>
              <a:t>sánh</a:t>
            </a:r>
            <a:r>
              <a:rPr lang="en-US" sz="2000" dirty="0">
                <a:latin typeface="Arial" panose="020B0604020202020204" pitchFamily="34" charset="0"/>
                <a:cs typeface="Arial" panose="020B0604020202020204" pitchFamily="34" charset="0"/>
              </a:rPr>
              <a:t> Ipratropium/Salbutamol vs Salbutamol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48A6F26-7241-4EBE-BFD4-2977041D4B59}"/>
              </a:ext>
            </a:extLst>
          </p:cNvPr>
          <p:cNvSpPr txBox="1"/>
          <p:nvPr/>
        </p:nvSpPr>
        <p:spPr>
          <a:xfrm>
            <a:off x="8191500" y="3219450"/>
            <a:ext cx="13716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 &lt; 0.006</a:t>
            </a:r>
          </a:p>
        </p:txBody>
      </p:sp>
    </p:spTree>
    <p:extLst>
      <p:ext uri="{BB962C8B-B14F-4D97-AF65-F5344CB8AC3E}">
        <p14:creationId xmlns:p14="http://schemas.microsoft.com/office/powerpoint/2010/main" val="564636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tel 1">
            <a:extLst>
              <a:ext uri="{FF2B5EF4-FFF2-40B4-BE49-F238E27FC236}">
                <a16:creationId xmlns:a16="http://schemas.microsoft.com/office/drawing/2014/main" id="{299EDA4E-1C62-4BD9-9F5B-94D559286675}"/>
              </a:ext>
            </a:extLst>
          </p:cNvPr>
          <p:cNvGrpSpPr/>
          <p:nvPr/>
        </p:nvGrpSpPr>
        <p:grpSpPr>
          <a:xfrm>
            <a:off x="10931101" y="-30942"/>
            <a:ext cx="1327574" cy="366101"/>
            <a:chOff x="-1726874" y="2195400"/>
            <a:chExt cx="1901502" cy="535739"/>
          </a:xfrm>
        </p:grpSpPr>
        <p:sp>
          <p:nvSpPr>
            <p:cNvPr id="3" name="Rechteck">
              <a:extLst>
                <a:ext uri="{FF2B5EF4-FFF2-40B4-BE49-F238E27FC236}">
                  <a16:creationId xmlns:a16="http://schemas.microsoft.com/office/drawing/2014/main" id="{43AE9F03-C366-4FF2-9C2C-6CE4FBF7C20F}"/>
                </a:ext>
              </a:extLst>
            </p:cNvPr>
            <p:cNvSpPr/>
            <p:nvPr/>
          </p:nvSpPr>
          <p:spPr>
            <a:xfrm>
              <a:off x="-1726874" y="2298979"/>
              <a:ext cx="1901502" cy="432160"/>
            </a:xfrm>
            <a:prstGeom prst="rect">
              <a:avLst/>
            </a:prstGeom>
            <a:solidFill>
              <a:srgbClr val="FFD700"/>
            </a:solidFill>
            <a:ln w="12700" cap="flat">
              <a:noFill/>
              <a:miter lim="400000"/>
            </a:ln>
            <a:effectLst/>
          </p:spPr>
          <p:txBody>
            <a:bodyPr wrap="square" lIns="45719" tIns="45719" rIns="45719" bIns="45719" numCol="1" anchor="ctr">
              <a:noAutofit/>
            </a:bodyPr>
            <a:lstStyle/>
            <a:p>
              <a:pPr marL="0" marR="0" lvl="0" indent="0" algn="ctr" defTabSz="1300277" eaLnBrk="1" fontAlgn="auto" latinLnBrk="0" hangingPunct="1">
                <a:lnSpc>
                  <a:spcPct val="90000"/>
                </a:lnSpc>
                <a:spcBef>
                  <a:spcPts val="0"/>
                </a:spcBef>
                <a:spcAft>
                  <a:spcPts val="0"/>
                </a:spcAft>
                <a:buClrTx/>
                <a:buSzTx/>
                <a:buFontTx/>
                <a:buNone/>
                <a:tabLst/>
                <a:defRPr sz="2000" b="1"/>
              </a:pPr>
              <a:endParaRPr kumimoji="0" sz="2000" b="1" i="0" u="none" strike="noStrike" kern="0" cap="none" spc="0" normalizeH="0" baseline="0" noProof="0">
                <a:ln>
                  <a:noFill/>
                </a:ln>
                <a:solidFill>
                  <a:prstClr val="black"/>
                </a:solidFill>
                <a:effectLst/>
                <a:uLnTx/>
                <a:uFillTx/>
              </a:endParaRPr>
            </a:p>
          </p:txBody>
        </p:sp>
        <p:sp>
          <p:nvSpPr>
            <p:cNvPr id="4" name="GOLD® 2020">
              <a:extLst>
                <a:ext uri="{FF2B5EF4-FFF2-40B4-BE49-F238E27FC236}">
                  <a16:creationId xmlns:a16="http://schemas.microsoft.com/office/drawing/2014/main" id="{7D0F2F4E-27E2-460F-865D-181E7C5C3F5D}"/>
                </a:ext>
              </a:extLst>
            </p:cNvPr>
            <p:cNvSpPr txBox="1"/>
            <p:nvPr/>
          </p:nvSpPr>
          <p:spPr>
            <a:xfrm>
              <a:off x="-1726873" y="2195400"/>
              <a:ext cx="1901501" cy="445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marL="0" marR="0" lvl="0" indent="0" algn="ctr" defTabSz="1300277" eaLnBrk="1" fontAlgn="auto" latinLnBrk="0" hangingPunct="1">
                <a:lnSpc>
                  <a:spcPts val="3000"/>
                </a:lnSpc>
                <a:spcBef>
                  <a:spcPts val="0"/>
                </a:spcBef>
                <a:spcAft>
                  <a:spcPts val="0"/>
                </a:spcAft>
                <a:buClrTx/>
                <a:buSzTx/>
                <a:buFontTx/>
                <a:buNone/>
                <a:tabLst/>
                <a:defRPr sz="2600" b="1"/>
              </a:pPr>
              <a:r>
                <a:rPr kumimoji="0" lang="en-US" sz="1600" b="1" i="0" u="none" strike="noStrike" kern="0" cap="none" spc="0" normalizeH="0" baseline="0" noProof="0" dirty="0">
                  <a:ln>
                    <a:noFill/>
                  </a:ln>
                  <a:solidFill>
                    <a:prstClr val="black"/>
                  </a:solidFill>
                  <a:effectLst/>
                  <a:uLnTx/>
                  <a:uFillTx/>
                </a:rPr>
                <a:t>NEW</a:t>
              </a:r>
              <a:endParaRPr kumimoji="0" sz="1600" b="1"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DCBBD65F-D99A-49C5-8FD1-484B70FC3A1E}"/>
              </a:ext>
            </a:extLst>
          </p:cNvPr>
          <p:cNvSpPr txBox="1"/>
          <p:nvPr/>
        </p:nvSpPr>
        <p:spPr>
          <a:xfrm>
            <a:off x="7877176" y="6457890"/>
            <a:ext cx="56007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FFFF">
                    <a:lumMod val="50000"/>
                  </a:srgbClr>
                </a:solidFill>
                <a:effectLst/>
                <a:uLnTx/>
                <a:uFillTx/>
              </a:rPr>
              <a:t>© 2023 Global Initiative for Chronic Obstructive Lung Disease.</a:t>
            </a:r>
            <a:br>
              <a:rPr kumimoji="0" lang="en-GB" sz="1000" b="0" i="0" u="none" strike="noStrike" kern="0" cap="none" spc="0" normalizeH="0" baseline="0" noProof="0" dirty="0">
                <a:ln>
                  <a:noFill/>
                </a:ln>
                <a:solidFill>
                  <a:srgbClr val="FFFFFF">
                    <a:lumMod val="50000"/>
                  </a:srgbClr>
                </a:solidFill>
                <a:effectLst/>
                <a:uLnTx/>
                <a:uFillTx/>
              </a:rPr>
            </a:br>
            <a:r>
              <a:rPr kumimoji="0" lang="en-GB" sz="1000" b="0" i="0" u="none" strike="noStrike" kern="0" cap="none" spc="0" normalizeH="0" baseline="0" noProof="0" dirty="0">
                <a:ln>
                  <a:noFill/>
                </a:ln>
                <a:solidFill>
                  <a:srgbClr val="FFFFFF">
                    <a:lumMod val="50000"/>
                  </a:srgbClr>
                </a:solidFill>
                <a:effectLst/>
                <a:uLnTx/>
                <a:uFillTx/>
              </a:rPr>
              <a:t>Global Initiative for Chronic Obstructive Lung Disease Strategy Report 2023</a:t>
            </a:r>
          </a:p>
        </p:txBody>
      </p:sp>
      <p:pic>
        <p:nvPicPr>
          <p:cNvPr id="7" name="Picture 6">
            <a:extLst>
              <a:ext uri="{FF2B5EF4-FFF2-40B4-BE49-F238E27FC236}">
                <a16:creationId xmlns:a16="http://schemas.microsoft.com/office/drawing/2014/main" id="{7E19B92C-BD51-41CC-B4D0-259ECABC11D0}"/>
              </a:ext>
            </a:extLst>
          </p:cNvPr>
          <p:cNvPicPr>
            <a:picLocks noChangeAspect="1"/>
          </p:cNvPicPr>
          <p:nvPr/>
        </p:nvPicPr>
        <p:blipFill>
          <a:blip r:embed="rId2"/>
          <a:stretch>
            <a:fillRect/>
          </a:stretch>
        </p:blipFill>
        <p:spPr>
          <a:xfrm>
            <a:off x="1238369" y="1527759"/>
            <a:ext cx="7505581" cy="5031674"/>
          </a:xfrm>
          <a:prstGeom prst="rect">
            <a:avLst/>
          </a:prstGeom>
        </p:spPr>
      </p:pic>
      <p:sp>
        <p:nvSpPr>
          <p:cNvPr id="8" name="Rectangle 7">
            <a:extLst>
              <a:ext uri="{FF2B5EF4-FFF2-40B4-BE49-F238E27FC236}">
                <a16:creationId xmlns:a16="http://schemas.microsoft.com/office/drawing/2014/main" id="{AC291BBD-3A1C-46EB-BC23-B34BFE96B5BA}"/>
              </a:ext>
            </a:extLst>
          </p:cNvPr>
          <p:cNvSpPr/>
          <p:nvPr/>
        </p:nvSpPr>
        <p:spPr>
          <a:xfrm>
            <a:off x="9066831" y="1950381"/>
            <a:ext cx="2877900" cy="2308324"/>
          </a:xfrm>
          <a:prstGeom prst="rect">
            <a:avLst/>
          </a:prstGeom>
          <a:solidFill>
            <a:srgbClr val="B3B340">
              <a:lumMod val="40000"/>
              <a:lumOff val="6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61622"/>
                </a:solidFill>
                <a:effectLst/>
                <a:uLnTx/>
                <a:uFillTx/>
              </a:rPr>
              <a:t>CT </a:t>
            </a:r>
            <a:r>
              <a:rPr kumimoji="0" lang="en-GB" sz="2400" b="0" i="0" u="none" strike="noStrike" kern="0" cap="none" spc="0" normalizeH="0" baseline="0" noProof="0" dirty="0" err="1">
                <a:ln>
                  <a:noFill/>
                </a:ln>
                <a:solidFill>
                  <a:srgbClr val="161622"/>
                </a:solidFill>
                <a:effectLst/>
                <a:uLnTx/>
                <a:uFillTx/>
              </a:rPr>
              <a:t>giúp</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chẩn</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đoán</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phân</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biệt</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cung</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cấp</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thông</a:t>
            </a:r>
            <a:r>
              <a:rPr kumimoji="0" lang="en-GB" sz="2400" b="0" i="0" u="none" strike="noStrike" kern="0" cap="none" spc="0" normalizeH="0" baseline="0" noProof="0" dirty="0">
                <a:ln>
                  <a:noFill/>
                </a:ln>
                <a:solidFill>
                  <a:srgbClr val="161622"/>
                </a:solidFill>
                <a:effectLst/>
                <a:uLnTx/>
                <a:uFillTx/>
              </a:rPr>
              <a:t> tin </a:t>
            </a:r>
            <a:r>
              <a:rPr kumimoji="0" lang="en-GB" sz="2400" b="0" i="0" u="none" strike="noStrike" kern="0" cap="none" spc="0" normalizeH="0" baseline="0" noProof="0" dirty="0" err="1">
                <a:ln>
                  <a:noFill/>
                </a:ln>
                <a:solidFill>
                  <a:srgbClr val="161622"/>
                </a:solidFill>
                <a:effectLst/>
                <a:uLnTx/>
                <a:uFillTx/>
              </a:rPr>
              <a:t>bệnh</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đồng</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mắc</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giảm</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thể</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tích</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phổi</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sàng</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lọc</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ung</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thư</a:t>
            </a:r>
            <a:r>
              <a:rPr kumimoji="0" lang="en-GB" sz="2400" b="0" i="0" u="none" strike="noStrike" kern="0" cap="none" spc="0" normalizeH="0" baseline="0" noProof="0" dirty="0">
                <a:ln>
                  <a:noFill/>
                </a:ln>
                <a:solidFill>
                  <a:srgbClr val="161622"/>
                </a:solidFill>
                <a:effectLst/>
                <a:uLnTx/>
                <a:uFillTx/>
              </a:rPr>
              <a:t> </a:t>
            </a:r>
            <a:r>
              <a:rPr kumimoji="0" lang="en-GB" sz="2400" b="0" i="0" u="none" strike="noStrike" kern="0" cap="none" spc="0" normalizeH="0" baseline="0" noProof="0" dirty="0" err="1">
                <a:ln>
                  <a:noFill/>
                </a:ln>
                <a:solidFill>
                  <a:srgbClr val="161622"/>
                </a:solidFill>
                <a:effectLst/>
                <a:uLnTx/>
                <a:uFillTx/>
              </a:rPr>
              <a:t>phổi</a:t>
            </a:r>
            <a:endParaRPr kumimoji="0" lang="en-GB" sz="2400" b="0" i="0" u="none" strike="noStrike" kern="0" cap="none" spc="0" normalizeH="0" baseline="0" noProof="0" dirty="0">
              <a:ln>
                <a:noFill/>
              </a:ln>
              <a:solidFill>
                <a:srgbClr val="161622"/>
              </a:solidFill>
              <a:effectLst/>
              <a:uLnTx/>
              <a:uFillTx/>
            </a:endParaRPr>
          </a:p>
        </p:txBody>
      </p:sp>
      <p:sp>
        <p:nvSpPr>
          <p:cNvPr id="9" name="Title 8">
            <a:extLst>
              <a:ext uri="{FF2B5EF4-FFF2-40B4-BE49-F238E27FC236}">
                <a16:creationId xmlns:a16="http://schemas.microsoft.com/office/drawing/2014/main" id="{93745A73-D233-4279-9926-E362E157153B}"/>
              </a:ext>
            </a:extLst>
          </p:cNvPr>
          <p:cNvSpPr>
            <a:spLocks noGrp="1"/>
          </p:cNvSpPr>
          <p:nvPr>
            <p:ph type="title"/>
          </p:nvPr>
        </p:nvSpPr>
        <p:spPr/>
        <p:txBody>
          <a:bodyPr>
            <a:noAutofit/>
          </a:bodyPr>
          <a:lstStyle/>
          <a:p>
            <a:r>
              <a:rPr lang="vi-VN" sz="3200" dirty="0"/>
              <a:t>TRƯỜNG HỢP NÊN SỬ DỤNG CHỤP CẮT LỚP VI TÍNH</a:t>
            </a:r>
          </a:p>
        </p:txBody>
      </p:sp>
      <p:sp>
        <p:nvSpPr>
          <p:cNvPr id="10" name="Content Placeholder 9">
            <a:extLst>
              <a:ext uri="{FF2B5EF4-FFF2-40B4-BE49-F238E27FC236}">
                <a16:creationId xmlns:a16="http://schemas.microsoft.com/office/drawing/2014/main" id="{9C413043-0692-4EF1-AAD7-2AEDB16E7973}"/>
              </a:ext>
            </a:extLst>
          </p:cNvPr>
          <p:cNvSpPr>
            <a:spLocks noGrp="1"/>
          </p:cNvSpPr>
          <p:nvPr>
            <p:ph idx="1"/>
          </p:nvPr>
        </p:nvSpPr>
        <p:spPr/>
        <p:txBody>
          <a:bodyPr/>
          <a:lstStyle/>
          <a:p>
            <a:endParaRPr lang="vi-VN"/>
          </a:p>
        </p:txBody>
      </p:sp>
      <p:sp>
        <p:nvSpPr>
          <p:cNvPr id="11" name="Text Placeholder 10">
            <a:extLst>
              <a:ext uri="{FF2B5EF4-FFF2-40B4-BE49-F238E27FC236}">
                <a16:creationId xmlns:a16="http://schemas.microsoft.com/office/drawing/2014/main" id="{C8D29E31-4592-4B36-91FA-24E47F4FFF89}"/>
              </a:ext>
            </a:extLst>
          </p:cNvPr>
          <p:cNvSpPr>
            <a:spLocks noGrp="1"/>
          </p:cNvSpPr>
          <p:nvPr>
            <p:ph type="body" sz="quarter" idx="13"/>
          </p:nvPr>
        </p:nvSpPr>
        <p:spPr/>
        <p:txBody>
          <a:bodyPr/>
          <a:lstStyle/>
          <a:p>
            <a:endParaRPr lang="vi-VN"/>
          </a:p>
        </p:txBody>
      </p:sp>
    </p:spTree>
    <p:extLst>
      <p:ext uri="{BB962C8B-B14F-4D97-AF65-F5344CB8AC3E}">
        <p14:creationId xmlns:p14="http://schemas.microsoft.com/office/powerpoint/2010/main" val="4132110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946B38-3206-40AC-BD1A-10ED3F8B2383}"/>
              </a:ext>
            </a:extLst>
          </p:cNvPr>
          <p:cNvSpPr txBox="1"/>
          <p:nvPr/>
        </p:nvSpPr>
        <p:spPr>
          <a:xfrm>
            <a:off x="608715" y="365943"/>
            <a:ext cx="898644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Ipratropium/</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Fenoterol</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trong</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đợt</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cấp</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hen</a:t>
            </a:r>
          </a:p>
        </p:txBody>
      </p:sp>
      <p:sp>
        <p:nvSpPr>
          <p:cNvPr id="7" name="Rectangle 6">
            <a:extLst>
              <a:ext uri="{FF2B5EF4-FFF2-40B4-BE49-F238E27FC236}">
                <a16:creationId xmlns:a16="http://schemas.microsoft.com/office/drawing/2014/main" id="{503ECEC9-9E6F-4689-9B86-31A528799853}"/>
              </a:ext>
            </a:extLst>
          </p:cNvPr>
          <p:cNvSpPr/>
          <p:nvPr/>
        </p:nvSpPr>
        <p:spPr>
          <a:xfrm>
            <a:off x="2743200" y="2903132"/>
            <a:ext cx="3117191" cy="756543"/>
          </a:xfrm>
          <a:prstGeom prst="rect">
            <a:avLst/>
          </a:prstGeom>
          <a:solidFill>
            <a:srgbClr val="2E5B15">
              <a:lumMod val="20000"/>
              <a:lumOff val="80000"/>
            </a:srgbClr>
          </a:solidFill>
          <a:ln w="63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8" name="Rectangle 7">
            <a:extLst>
              <a:ext uri="{FF2B5EF4-FFF2-40B4-BE49-F238E27FC236}">
                <a16:creationId xmlns:a16="http://schemas.microsoft.com/office/drawing/2014/main" id="{6A1837F0-F9E3-4040-A519-D13EEF586D10}"/>
              </a:ext>
            </a:extLst>
          </p:cNvPr>
          <p:cNvSpPr/>
          <p:nvPr/>
        </p:nvSpPr>
        <p:spPr>
          <a:xfrm>
            <a:off x="6395557" y="2931498"/>
            <a:ext cx="3332691" cy="756543"/>
          </a:xfrm>
          <a:prstGeom prst="rect">
            <a:avLst/>
          </a:prstGeom>
          <a:solidFill>
            <a:srgbClr val="2E5B15">
              <a:lumMod val="20000"/>
              <a:lumOff val="80000"/>
            </a:srgbClr>
          </a:solidFill>
          <a:ln w="63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grpSp>
        <p:nvGrpSpPr>
          <p:cNvPr id="13" name="Group 12">
            <a:extLst>
              <a:ext uri="{FF2B5EF4-FFF2-40B4-BE49-F238E27FC236}">
                <a16:creationId xmlns:a16="http://schemas.microsoft.com/office/drawing/2014/main" id="{A55A7879-F7BE-4B2F-B564-8AF3199CB529}"/>
              </a:ext>
            </a:extLst>
          </p:cNvPr>
          <p:cNvGrpSpPr/>
          <p:nvPr/>
        </p:nvGrpSpPr>
        <p:grpSpPr>
          <a:xfrm>
            <a:off x="1724287" y="2473300"/>
            <a:ext cx="1551959" cy="1434979"/>
            <a:chOff x="491147" y="1767507"/>
            <a:chExt cx="1228997" cy="1228997"/>
          </a:xfrm>
        </p:grpSpPr>
        <p:sp>
          <p:nvSpPr>
            <p:cNvPr id="14" name="Oval 13">
              <a:extLst>
                <a:ext uri="{FF2B5EF4-FFF2-40B4-BE49-F238E27FC236}">
                  <a16:creationId xmlns:a16="http://schemas.microsoft.com/office/drawing/2014/main" id="{4103F65A-61AB-4545-A6E4-2239A24B3A74}"/>
                </a:ext>
              </a:extLst>
            </p:cNvPr>
            <p:cNvSpPr/>
            <p:nvPr/>
          </p:nvSpPr>
          <p:spPr>
            <a:xfrm>
              <a:off x="491147" y="1767507"/>
              <a:ext cx="1228997" cy="1228997"/>
            </a:xfrm>
            <a:prstGeom prst="ellipse">
              <a:avLst/>
            </a:prstGeom>
            <a:solidFill>
              <a:srgbClr val="2E5B15">
                <a:lumMod val="20000"/>
                <a:lumOff val="80000"/>
              </a:srgbClr>
            </a:solidFill>
            <a:ln w="63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dirty="0">
                <a:ln>
                  <a:noFill/>
                </a:ln>
                <a:solidFill>
                  <a:prstClr val="black">
                    <a:lumMod val="65000"/>
                    <a:lumOff val="35000"/>
                  </a:prstClr>
                </a:solidFill>
                <a:effectLst/>
                <a:uLnTx/>
                <a:uFillTx/>
                <a:latin typeface="Arial"/>
                <a:cs typeface="+mn-cs"/>
              </a:endParaRPr>
            </a:p>
          </p:txBody>
        </p:sp>
        <p:sp>
          <p:nvSpPr>
            <p:cNvPr id="15" name="Oval 14">
              <a:extLst>
                <a:ext uri="{FF2B5EF4-FFF2-40B4-BE49-F238E27FC236}">
                  <a16:creationId xmlns:a16="http://schemas.microsoft.com/office/drawing/2014/main" id="{D9B66E8D-9098-4F0E-B7D5-4002A4604AF9}"/>
                </a:ext>
              </a:extLst>
            </p:cNvPr>
            <p:cNvSpPr/>
            <p:nvPr/>
          </p:nvSpPr>
          <p:spPr>
            <a:xfrm>
              <a:off x="631371" y="1907731"/>
              <a:ext cx="948548" cy="948548"/>
            </a:xfrm>
            <a:prstGeom prst="ellipse">
              <a:avLst/>
            </a:prstGeom>
            <a:solidFill>
              <a:srgbClr val="4D972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grpSp>
        <p:nvGrpSpPr>
          <p:cNvPr id="16" name="Group 15">
            <a:extLst>
              <a:ext uri="{FF2B5EF4-FFF2-40B4-BE49-F238E27FC236}">
                <a16:creationId xmlns:a16="http://schemas.microsoft.com/office/drawing/2014/main" id="{CC543149-F6BA-4A80-9EE0-A5B5AC8C01C8}"/>
              </a:ext>
            </a:extLst>
          </p:cNvPr>
          <p:cNvGrpSpPr/>
          <p:nvPr/>
        </p:nvGrpSpPr>
        <p:grpSpPr>
          <a:xfrm>
            <a:off x="5361250" y="2429350"/>
            <a:ext cx="1551959" cy="1522884"/>
            <a:chOff x="491147" y="1767507"/>
            <a:chExt cx="1228997" cy="1228997"/>
          </a:xfrm>
        </p:grpSpPr>
        <p:sp>
          <p:nvSpPr>
            <p:cNvPr id="17" name="Oval 16">
              <a:extLst>
                <a:ext uri="{FF2B5EF4-FFF2-40B4-BE49-F238E27FC236}">
                  <a16:creationId xmlns:a16="http://schemas.microsoft.com/office/drawing/2014/main" id="{5F255B11-1963-4C49-9B15-E1DE5250C2DC}"/>
                </a:ext>
              </a:extLst>
            </p:cNvPr>
            <p:cNvSpPr/>
            <p:nvPr/>
          </p:nvSpPr>
          <p:spPr>
            <a:xfrm>
              <a:off x="491147" y="1767507"/>
              <a:ext cx="1228997" cy="1228997"/>
            </a:xfrm>
            <a:prstGeom prst="ellipse">
              <a:avLst/>
            </a:prstGeom>
            <a:solidFill>
              <a:srgbClr val="2E5B15">
                <a:lumMod val="20000"/>
                <a:lumOff val="80000"/>
              </a:srgbClr>
            </a:solidFill>
            <a:ln w="63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dirty="0">
                <a:ln>
                  <a:noFill/>
                </a:ln>
                <a:solidFill>
                  <a:prstClr val="black">
                    <a:lumMod val="65000"/>
                    <a:lumOff val="35000"/>
                  </a:prstClr>
                </a:solidFill>
                <a:effectLst/>
                <a:uLnTx/>
                <a:uFillTx/>
                <a:latin typeface="Arial"/>
                <a:cs typeface="+mn-cs"/>
              </a:endParaRPr>
            </a:p>
          </p:txBody>
        </p:sp>
        <p:sp>
          <p:nvSpPr>
            <p:cNvPr id="18" name="Oval 17">
              <a:extLst>
                <a:ext uri="{FF2B5EF4-FFF2-40B4-BE49-F238E27FC236}">
                  <a16:creationId xmlns:a16="http://schemas.microsoft.com/office/drawing/2014/main" id="{63C33759-D735-46B1-94FC-1E484E93FC2E}"/>
                </a:ext>
              </a:extLst>
            </p:cNvPr>
            <p:cNvSpPr/>
            <p:nvPr/>
          </p:nvSpPr>
          <p:spPr>
            <a:xfrm>
              <a:off x="631371" y="1907731"/>
              <a:ext cx="948548" cy="948548"/>
            </a:xfrm>
            <a:prstGeom prst="ellipse">
              <a:avLst/>
            </a:prstGeom>
            <a:solidFill>
              <a:srgbClr val="90B14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grpSp>
        <p:nvGrpSpPr>
          <p:cNvPr id="19" name="Group 18">
            <a:extLst>
              <a:ext uri="{FF2B5EF4-FFF2-40B4-BE49-F238E27FC236}">
                <a16:creationId xmlns:a16="http://schemas.microsoft.com/office/drawing/2014/main" id="{8E9854B2-575E-4833-AAAD-0DB15AEBFCAF}"/>
              </a:ext>
            </a:extLst>
          </p:cNvPr>
          <p:cNvGrpSpPr/>
          <p:nvPr/>
        </p:nvGrpSpPr>
        <p:grpSpPr>
          <a:xfrm>
            <a:off x="8820766" y="2429350"/>
            <a:ext cx="1551959" cy="1466849"/>
            <a:chOff x="491147" y="1767507"/>
            <a:chExt cx="1228997" cy="1228997"/>
          </a:xfrm>
        </p:grpSpPr>
        <p:sp>
          <p:nvSpPr>
            <p:cNvPr id="20" name="Oval 19">
              <a:extLst>
                <a:ext uri="{FF2B5EF4-FFF2-40B4-BE49-F238E27FC236}">
                  <a16:creationId xmlns:a16="http://schemas.microsoft.com/office/drawing/2014/main" id="{DBCAFEDF-8FA2-4656-BD7C-A7BAD35EA007}"/>
                </a:ext>
              </a:extLst>
            </p:cNvPr>
            <p:cNvSpPr/>
            <p:nvPr/>
          </p:nvSpPr>
          <p:spPr>
            <a:xfrm>
              <a:off x="491147" y="1767507"/>
              <a:ext cx="1228997" cy="1228997"/>
            </a:xfrm>
            <a:prstGeom prst="ellipse">
              <a:avLst/>
            </a:prstGeom>
            <a:solidFill>
              <a:srgbClr val="2E5B15">
                <a:lumMod val="20000"/>
                <a:lumOff val="80000"/>
              </a:srgbClr>
            </a:solidFill>
            <a:ln w="63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dirty="0">
                <a:ln>
                  <a:noFill/>
                </a:ln>
                <a:solidFill>
                  <a:prstClr val="black">
                    <a:lumMod val="65000"/>
                    <a:lumOff val="35000"/>
                  </a:prstClr>
                </a:solidFill>
                <a:effectLst/>
                <a:uLnTx/>
                <a:uFillTx/>
                <a:latin typeface="Arial"/>
                <a:cs typeface="+mn-cs"/>
              </a:endParaRPr>
            </a:p>
          </p:txBody>
        </p:sp>
        <p:sp>
          <p:nvSpPr>
            <p:cNvPr id="21" name="Oval 20">
              <a:extLst>
                <a:ext uri="{FF2B5EF4-FFF2-40B4-BE49-F238E27FC236}">
                  <a16:creationId xmlns:a16="http://schemas.microsoft.com/office/drawing/2014/main" id="{D2CD3302-CF52-4DC0-AAB3-9097280E9DE5}"/>
                </a:ext>
              </a:extLst>
            </p:cNvPr>
            <p:cNvSpPr/>
            <p:nvPr/>
          </p:nvSpPr>
          <p:spPr>
            <a:xfrm>
              <a:off x="631371" y="1907731"/>
              <a:ext cx="948548" cy="948548"/>
            </a:xfrm>
            <a:prstGeom prst="ellipse">
              <a:avLst/>
            </a:prstGeom>
            <a:solidFill>
              <a:srgbClr val="CEDD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sp>
        <p:nvSpPr>
          <p:cNvPr id="35" name="TextBox 34">
            <a:extLst>
              <a:ext uri="{FF2B5EF4-FFF2-40B4-BE49-F238E27FC236}">
                <a16:creationId xmlns:a16="http://schemas.microsoft.com/office/drawing/2014/main" id="{F55A11F4-93B7-4A81-9FBA-28AEEE190F11}"/>
              </a:ext>
            </a:extLst>
          </p:cNvPr>
          <p:cNvSpPr txBox="1"/>
          <p:nvPr/>
        </p:nvSpPr>
        <p:spPr>
          <a:xfrm>
            <a:off x="9086850" y="6539273"/>
            <a:ext cx="31823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rPr>
              <a:t>Rebuck</a:t>
            </a: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 S. et al. Am J Med.1987;82(1): 59-64.</a:t>
            </a:r>
          </a:p>
        </p:txBody>
      </p:sp>
      <p:sp>
        <p:nvSpPr>
          <p:cNvPr id="36" name="TextBox 35">
            <a:extLst>
              <a:ext uri="{FF2B5EF4-FFF2-40B4-BE49-F238E27FC236}">
                <a16:creationId xmlns:a16="http://schemas.microsoft.com/office/drawing/2014/main" id="{0F30F302-9DC0-4B5F-A276-E71877106299}"/>
              </a:ext>
            </a:extLst>
          </p:cNvPr>
          <p:cNvSpPr txBox="1"/>
          <p:nvPr/>
        </p:nvSpPr>
        <p:spPr>
          <a:xfrm>
            <a:off x="1920148" y="2852134"/>
            <a:ext cx="1551960" cy="769441"/>
          </a:xfrm>
          <a:prstGeom prst="rect">
            <a:avLst/>
          </a:prstGeom>
          <a:noFill/>
        </p:spPr>
        <p:txBody>
          <a:bodyPr wrap="square" rtlCol="0">
            <a:spAutoFit/>
          </a:bodyPr>
          <a:lstStyle/>
          <a:p>
            <a:r>
              <a:rPr lang="en-US" sz="4400" b="1" dirty="0">
                <a:solidFill>
                  <a:schemeClr val="bg1"/>
                </a:solidFill>
              </a:rPr>
              <a:t>47</a:t>
            </a:r>
            <a:r>
              <a:rPr lang="en-US" sz="3600" b="1" dirty="0">
                <a:solidFill>
                  <a:schemeClr val="bg1"/>
                </a:solidFill>
              </a:rPr>
              <a:t>% </a:t>
            </a:r>
            <a:r>
              <a:rPr lang="en-US" sz="2400" b="1" baseline="30000" dirty="0">
                <a:solidFill>
                  <a:schemeClr val="bg1">
                    <a:lumMod val="50000"/>
                  </a:schemeClr>
                </a:solidFill>
              </a:rPr>
              <a:t>a</a:t>
            </a:r>
            <a:endParaRPr lang="en-US" sz="2800" b="1" baseline="30000" dirty="0">
              <a:solidFill>
                <a:schemeClr val="bg1">
                  <a:lumMod val="50000"/>
                </a:schemeClr>
              </a:solidFill>
            </a:endParaRPr>
          </a:p>
        </p:txBody>
      </p:sp>
      <p:sp>
        <p:nvSpPr>
          <p:cNvPr id="37" name="TextBox 36">
            <a:extLst>
              <a:ext uri="{FF2B5EF4-FFF2-40B4-BE49-F238E27FC236}">
                <a16:creationId xmlns:a16="http://schemas.microsoft.com/office/drawing/2014/main" id="{068EF7DB-76A1-4A74-829D-4E912CDE42E7}"/>
              </a:ext>
            </a:extLst>
          </p:cNvPr>
          <p:cNvSpPr txBox="1"/>
          <p:nvPr/>
        </p:nvSpPr>
        <p:spPr>
          <a:xfrm>
            <a:off x="5566281" y="2806070"/>
            <a:ext cx="1551958" cy="769441"/>
          </a:xfrm>
          <a:prstGeom prst="rect">
            <a:avLst/>
          </a:prstGeom>
          <a:noFill/>
        </p:spPr>
        <p:txBody>
          <a:bodyPr wrap="square" rtlCol="0">
            <a:spAutoFit/>
          </a:bodyPr>
          <a:lstStyle/>
          <a:p>
            <a:r>
              <a:rPr lang="en-US" sz="4400" b="1" dirty="0">
                <a:solidFill>
                  <a:schemeClr val="bg1"/>
                </a:solidFill>
              </a:rPr>
              <a:t>56</a:t>
            </a:r>
            <a:r>
              <a:rPr lang="en-US" sz="3600" b="1" dirty="0">
                <a:solidFill>
                  <a:schemeClr val="bg1"/>
                </a:solidFill>
              </a:rPr>
              <a:t>% </a:t>
            </a:r>
            <a:r>
              <a:rPr lang="en-US" sz="2800" b="1" baseline="30000" dirty="0">
                <a:solidFill>
                  <a:schemeClr val="bg1">
                    <a:lumMod val="50000"/>
                  </a:schemeClr>
                </a:solidFill>
              </a:rPr>
              <a:t>b</a:t>
            </a:r>
            <a:endParaRPr lang="en-US" sz="2800" b="1" dirty="0">
              <a:solidFill>
                <a:schemeClr val="bg1"/>
              </a:solidFill>
            </a:endParaRPr>
          </a:p>
        </p:txBody>
      </p:sp>
      <p:sp>
        <p:nvSpPr>
          <p:cNvPr id="38" name="TextBox 37">
            <a:extLst>
              <a:ext uri="{FF2B5EF4-FFF2-40B4-BE49-F238E27FC236}">
                <a16:creationId xmlns:a16="http://schemas.microsoft.com/office/drawing/2014/main" id="{BF1569EA-DC2F-4660-9601-6F18C1A0047D}"/>
              </a:ext>
            </a:extLst>
          </p:cNvPr>
          <p:cNvSpPr txBox="1"/>
          <p:nvPr/>
        </p:nvSpPr>
        <p:spPr>
          <a:xfrm>
            <a:off x="8926904" y="2792266"/>
            <a:ext cx="1336510" cy="830997"/>
          </a:xfrm>
          <a:prstGeom prst="rect">
            <a:avLst/>
          </a:prstGeom>
          <a:noFill/>
        </p:spPr>
        <p:txBody>
          <a:bodyPr wrap="square" rtlCol="0">
            <a:spAutoFit/>
          </a:bodyPr>
          <a:lstStyle/>
          <a:p>
            <a:pPr algn="ctr"/>
            <a:r>
              <a:rPr lang="en-US" sz="2400" b="1" dirty="0" err="1">
                <a:solidFill>
                  <a:schemeClr val="accent3">
                    <a:lumMod val="50000"/>
                  </a:schemeClr>
                </a:solidFill>
              </a:rPr>
              <a:t>Tương</a:t>
            </a:r>
            <a:r>
              <a:rPr lang="en-US" sz="2400" b="1" dirty="0">
                <a:solidFill>
                  <a:schemeClr val="accent3">
                    <a:lumMod val="50000"/>
                  </a:schemeClr>
                </a:solidFill>
              </a:rPr>
              <a:t> </a:t>
            </a:r>
            <a:r>
              <a:rPr lang="en-US" sz="2400" b="1" dirty="0" err="1">
                <a:solidFill>
                  <a:schemeClr val="accent3">
                    <a:lumMod val="50000"/>
                  </a:schemeClr>
                </a:solidFill>
              </a:rPr>
              <a:t>đương</a:t>
            </a:r>
            <a:endParaRPr lang="en-US" sz="1400" b="1" dirty="0">
              <a:solidFill>
                <a:schemeClr val="accent3">
                  <a:lumMod val="50000"/>
                </a:schemeClr>
              </a:solidFill>
            </a:endParaRPr>
          </a:p>
        </p:txBody>
      </p:sp>
      <p:sp>
        <p:nvSpPr>
          <p:cNvPr id="39" name="TextBox 38">
            <a:extLst>
              <a:ext uri="{FF2B5EF4-FFF2-40B4-BE49-F238E27FC236}">
                <a16:creationId xmlns:a16="http://schemas.microsoft.com/office/drawing/2014/main" id="{12053F2A-D6F7-4870-A7D3-322C8CEF3C1A}"/>
              </a:ext>
            </a:extLst>
          </p:cNvPr>
          <p:cNvSpPr txBox="1"/>
          <p:nvPr/>
        </p:nvSpPr>
        <p:spPr>
          <a:xfrm>
            <a:off x="1980583" y="1826277"/>
            <a:ext cx="1300131" cy="523220"/>
          </a:xfrm>
          <a:prstGeom prst="rect">
            <a:avLst/>
          </a:prstGeom>
          <a:noFill/>
        </p:spPr>
        <p:txBody>
          <a:bodyPr wrap="square" rtlCol="0">
            <a:spAutoFit/>
          </a:bodyPr>
          <a:lstStyle/>
          <a:p>
            <a:r>
              <a:rPr lang="en-US" sz="2800" b="1" dirty="0"/>
              <a:t>FEV1</a:t>
            </a:r>
          </a:p>
        </p:txBody>
      </p:sp>
      <p:sp>
        <p:nvSpPr>
          <p:cNvPr id="40" name="TextBox 39">
            <a:extLst>
              <a:ext uri="{FF2B5EF4-FFF2-40B4-BE49-F238E27FC236}">
                <a16:creationId xmlns:a16="http://schemas.microsoft.com/office/drawing/2014/main" id="{A9EBF71A-A8B3-4408-857A-3ED5EA6AE041}"/>
              </a:ext>
            </a:extLst>
          </p:cNvPr>
          <p:cNvSpPr txBox="1"/>
          <p:nvPr/>
        </p:nvSpPr>
        <p:spPr>
          <a:xfrm>
            <a:off x="5487163" y="1783411"/>
            <a:ext cx="1300131" cy="523220"/>
          </a:xfrm>
          <a:prstGeom prst="rect">
            <a:avLst/>
          </a:prstGeom>
          <a:noFill/>
        </p:spPr>
        <p:txBody>
          <a:bodyPr wrap="square" rtlCol="0">
            <a:spAutoFit/>
          </a:bodyPr>
          <a:lstStyle/>
          <a:p>
            <a:pPr algn="ctr"/>
            <a:r>
              <a:rPr lang="en-US" sz="2800" b="1" dirty="0"/>
              <a:t>PEFR</a:t>
            </a:r>
          </a:p>
        </p:txBody>
      </p:sp>
      <p:sp>
        <p:nvSpPr>
          <p:cNvPr id="41" name="TextBox 40">
            <a:extLst>
              <a:ext uri="{FF2B5EF4-FFF2-40B4-BE49-F238E27FC236}">
                <a16:creationId xmlns:a16="http://schemas.microsoft.com/office/drawing/2014/main" id="{E20B1FC4-04EE-44D8-926C-28CB5D58B7A7}"/>
              </a:ext>
            </a:extLst>
          </p:cNvPr>
          <p:cNvSpPr txBox="1"/>
          <p:nvPr/>
        </p:nvSpPr>
        <p:spPr>
          <a:xfrm>
            <a:off x="8313553" y="1763977"/>
            <a:ext cx="2563211" cy="523220"/>
          </a:xfrm>
          <a:prstGeom prst="rect">
            <a:avLst/>
          </a:prstGeom>
          <a:noFill/>
        </p:spPr>
        <p:txBody>
          <a:bodyPr wrap="square" rtlCol="0">
            <a:spAutoFit/>
          </a:bodyPr>
          <a:lstStyle/>
          <a:p>
            <a:r>
              <a:rPr lang="en-US" sz="2800" b="1" dirty="0" err="1"/>
              <a:t>Tác</a:t>
            </a:r>
            <a:r>
              <a:rPr lang="en-US" sz="2800" b="1" dirty="0"/>
              <a:t> </a:t>
            </a:r>
            <a:r>
              <a:rPr lang="en-US" sz="2800" b="1" dirty="0" err="1"/>
              <a:t>dụng</a:t>
            </a:r>
            <a:r>
              <a:rPr lang="en-US" sz="2800" b="1" dirty="0"/>
              <a:t> </a:t>
            </a:r>
            <a:r>
              <a:rPr lang="en-US" sz="2800" b="1" dirty="0" err="1"/>
              <a:t>phụ</a:t>
            </a:r>
            <a:endParaRPr lang="en-US" sz="2800" b="1" dirty="0"/>
          </a:p>
        </p:txBody>
      </p:sp>
      <p:sp>
        <p:nvSpPr>
          <p:cNvPr id="42" name="TextBox 41">
            <a:extLst>
              <a:ext uri="{FF2B5EF4-FFF2-40B4-BE49-F238E27FC236}">
                <a16:creationId xmlns:a16="http://schemas.microsoft.com/office/drawing/2014/main" id="{7E4C7B01-3A7E-4C2F-B4D8-8CC3496368A5}"/>
              </a:ext>
            </a:extLst>
          </p:cNvPr>
          <p:cNvSpPr txBox="1"/>
          <p:nvPr/>
        </p:nvSpPr>
        <p:spPr>
          <a:xfrm>
            <a:off x="1980584" y="5712167"/>
            <a:ext cx="8582642" cy="800219"/>
          </a:xfrm>
          <a:prstGeom prst="rect">
            <a:avLst/>
          </a:prstGeom>
          <a:noFill/>
        </p:spPr>
        <p:txBody>
          <a:bodyPr wrap="square" rtlCol="0">
            <a:spAutoFit/>
          </a:bodyPr>
          <a:lstStyle/>
          <a:p>
            <a:r>
              <a:rPr lang="en-US" sz="1600" dirty="0" err="1"/>
              <a:t>Nghiên</a:t>
            </a:r>
            <a:r>
              <a:rPr lang="en-US" sz="1600" dirty="0"/>
              <a:t> </a:t>
            </a:r>
            <a:r>
              <a:rPr lang="en-US" sz="1600" dirty="0" err="1"/>
              <a:t>cứu</a:t>
            </a:r>
            <a:r>
              <a:rPr lang="en-US" sz="1600" dirty="0"/>
              <a:t> </a:t>
            </a:r>
            <a:r>
              <a:rPr lang="en-US" sz="1600" dirty="0" err="1"/>
              <a:t>ngẫu</a:t>
            </a:r>
            <a:r>
              <a:rPr lang="en-US" sz="1600" dirty="0"/>
              <a:t> </a:t>
            </a:r>
            <a:r>
              <a:rPr lang="en-US" sz="1600" dirty="0" err="1"/>
              <a:t>nhiên</a:t>
            </a:r>
            <a:r>
              <a:rPr lang="en-US" sz="1600" dirty="0"/>
              <a:t> </a:t>
            </a:r>
            <a:r>
              <a:rPr lang="en-US" sz="1600" dirty="0" err="1"/>
              <a:t>mù</a:t>
            </a:r>
            <a:r>
              <a:rPr lang="en-US" sz="1600" dirty="0"/>
              <a:t> </a:t>
            </a:r>
            <a:r>
              <a:rPr lang="en-US" sz="1600" dirty="0" err="1"/>
              <a:t>đôi</a:t>
            </a:r>
            <a:r>
              <a:rPr lang="en-US" sz="1600" dirty="0"/>
              <a:t>, 148 </a:t>
            </a:r>
            <a:r>
              <a:rPr lang="en-US" sz="1600" dirty="0" err="1"/>
              <a:t>bệnh</a:t>
            </a:r>
            <a:r>
              <a:rPr lang="en-US" sz="1600" dirty="0"/>
              <a:t> </a:t>
            </a:r>
            <a:r>
              <a:rPr lang="en-US" sz="1600" dirty="0" err="1"/>
              <a:t>nhân</a:t>
            </a:r>
            <a:r>
              <a:rPr lang="en-US" sz="1600" dirty="0"/>
              <a:t> </a:t>
            </a:r>
            <a:r>
              <a:rPr lang="en-US" sz="1600" dirty="0" err="1"/>
              <a:t>đợt</a:t>
            </a:r>
            <a:r>
              <a:rPr lang="en-US" sz="1600" dirty="0"/>
              <a:t> </a:t>
            </a:r>
            <a:r>
              <a:rPr lang="en-US" sz="1600" dirty="0" err="1"/>
              <a:t>cấp</a:t>
            </a:r>
            <a:r>
              <a:rPr lang="en-US" sz="1600" dirty="0"/>
              <a:t> hen</a:t>
            </a:r>
          </a:p>
          <a:p>
            <a:r>
              <a:rPr lang="en-US" sz="1600" baseline="30000" dirty="0" err="1"/>
              <a:t>a,b</a:t>
            </a:r>
            <a:r>
              <a:rPr lang="en-US" sz="1600" dirty="0"/>
              <a:t>: </a:t>
            </a:r>
            <a:r>
              <a:rPr lang="en-US" sz="1600" dirty="0" err="1"/>
              <a:t>kết</a:t>
            </a:r>
            <a:r>
              <a:rPr lang="en-US" sz="1600" dirty="0"/>
              <a:t> </a:t>
            </a:r>
            <a:r>
              <a:rPr lang="en-US" sz="1600" dirty="0" err="1"/>
              <a:t>quả</a:t>
            </a:r>
            <a:r>
              <a:rPr lang="en-US" sz="1600" dirty="0"/>
              <a:t> ở </a:t>
            </a:r>
            <a:r>
              <a:rPr lang="en-US" sz="1600" dirty="0" err="1"/>
              <a:t>thời</a:t>
            </a:r>
            <a:r>
              <a:rPr lang="en-US" sz="1600" dirty="0"/>
              <a:t> </a:t>
            </a:r>
            <a:r>
              <a:rPr lang="en-US" sz="1600" dirty="0" err="1"/>
              <a:t>điểm</a:t>
            </a:r>
            <a:r>
              <a:rPr lang="en-US" sz="1600" dirty="0"/>
              <a:t> 90 </a:t>
            </a:r>
            <a:r>
              <a:rPr lang="en-US" sz="1600" dirty="0" err="1"/>
              <a:t>phút</a:t>
            </a:r>
            <a:r>
              <a:rPr lang="en-US" sz="1600" dirty="0"/>
              <a:t> so </a:t>
            </a:r>
            <a:r>
              <a:rPr lang="en-US" sz="1600" dirty="0" err="1"/>
              <a:t>với</a:t>
            </a:r>
            <a:r>
              <a:rPr lang="en-US" sz="1600" dirty="0"/>
              <a:t> </a:t>
            </a:r>
            <a:r>
              <a:rPr lang="en-US" sz="1600" dirty="0" err="1"/>
              <a:t>trước</a:t>
            </a:r>
            <a:r>
              <a:rPr lang="en-US" sz="1600" dirty="0"/>
              <a:t> </a:t>
            </a:r>
            <a:r>
              <a:rPr lang="en-US" sz="1600" dirty="0" err="1"/>
              <a:t>khi</a:t>
            </a:r>
            <a:r>
              <a:rPr lang="en-US" sz="1600" dirty="0"/>
              <a:t> </a:t>
            </a:r>
            <a:r>
              <a:rPr lang="en-US" sz="1600" dirty="0" err="1"/>
              <a:t>điều</a:t>
            </a:r>
            <a:r>
              <a:rPr lang="en-US" sz="1600" dirty="0"/>
              <a:t> </a:t>
            </a:r>
            <a:r>
              <a:rPr lang="en-US" sz="1600" dirty="0" err="1"/>
              <a:t>trị</a:t>
            </a:r>
            <a:r>
              <a:rPr lang="en-US" sz="1600" dirty="0"/>
              <a:t>  </a:t>
            </a:r>
          </a:p>
          <a:p>
            <a:r>
              <a:rPr lang="en-US" sz="1400" dirty="0"/>
              <a:t>FEV1: </a:t>
            </a:r>
            <a:r>
              <a:rPr lang="en-US" sz="1400" dirty="0" err="1"/>
              <a:t>Thể</a:t>
            </a:r>
            <a:r>
              <a:rPr lang="en-US" sz="1400" dirty="0"/>
              <a:t> </a:t>
            </a:r>
            <a:r>
              <a:rPr lang="en-US" sz="1400" dirty="0" err="1"/>
              <a:t>tích</a:t>
            </a:r>
            <a:r>
              <a:rPr lang="en-US" sz="1400" dirty="0"/>
              <a:t> </a:t>
            </a:r>
            <a:r>
              <a:rPr lang="en-US" sz="1400" dirty="0" err="1"/>
              <a:t>thở</a:t>
            </a:r>
            <a:r>
              <a:rPr lang="en-US" sz="1400" dirty="0"/>
              <a:t> ra </a:t>
            </a:r>
            <a:r>
              <a:rPr lang="en-US" sz="1400" dirty="0" err="1"/>
              <a:t>gắng</a:t>
            </a:r>
            <a:r>
              <a:rPr lang="en-US" sz="1400" dirty="0"/>
              <a:t> </a:t>
            </a:r>
            <a:r>
              <a:rPr lang="en-US" sz="1400" dirty="0" err="1"/>
              <a:t>sức</a:t>
            </a:r>
            <a:r>
              <a:rPr lang="en-US" sz="1400" dirty="0"/>
              <a:t> 1 </a:t>
            </a:r>
            <a:r>
              <a:rPr lang="en-US" sz="1400" dirty="0" err="1"/>
              <a:t>giây</a:t>
            </a:r>
            <a:r>
              <a:rPr lang="en-US" sz="1400" dirty="0"/>
              <a:t> </a:t>
            </a:r>
            <a:r>
              <a:rPr lang="en-US" sz="1400" dirty="0" err="1"/>
              <a:t>đầu</a:t>
            </a:r>
            <a:r>
              <a:rPr lang="en-US" sz="1400" dirty="0"/>
              <a:t> </a:t>
            </a:r>
            <a:r>
              <a:rPr lang="en-US" sz="1400" dirty="0" err="1"/>
              <a:t>tiên</a:t>
            </a:r>
            <a:r>
              <a:rPr lang="en-US" sz="1400" dirty="0"/>
              <a:t>		PEFR: </a:t>
            </a:r>
            <a:r>
              <a:rPr lang="en-US" sz="1400" dirty="0" err="1"/>
              <a:t>Lưu</a:t>
            </a:r>
            <a:r>
              <a:rPr lang="en-US" sz="1400" dirty="0"/>
              <a:t> </a:t>
            </a:r>
            <a:r>
              <a:rPr lang="en-US" sz="1400" dirty="0" err="1"/>
              <a:t>lượng</a:t>
            </a:r>
            <a:r>
              <a:rPr lang="en-US" sz="1400" dirty="0"/>
              <a:t> </a:t>
            </a:r>
            <a:r>
              <a:rPr lang="en-US" sz="1400" dirty="0" err="1"/>
              <a:t>đỉnh</a:t>
            </a:r>
            <a:r>
              <a:rPr lang="en-US" sz="1400" dirty="0"/>
              <a:t> </a:t>
            </a:r>
            <a:r>
              <a:rPr lang="en-US" sz="1400" dirty="0" err="1"/>
              <a:t>thở</a:t>
            </a:r>
            <a:r>
              <a:rPr lang="en-US" sz="1400" dirty="0"/>
              <a:t> ra</a:t>
            </a:r>
          </a:p>
        </p:txBody>
      </p:sp>
      <p:sp>
        <p:nvSpPr>
          <p:cNvPr id="44" name="TextBox 43">
            <a:extLst>
              <a:ext uri="{FF2B5EF4-FFF2-40B4-BE49-F238E27FC236}">
                <a16:creationId xmlns:a16="http://schemas.microsoft.com/office/drawing/2014/main" id="{5B729122-4289-443B-A3AB-1B6A67CC337D}"/>
              </a:ext>
            </a:extLst>
          </p:cNvPr>
          <p:cNvSpPr txBox="1"/>
          <p:nvPr/>
        </p:nvSpPr>
        <p:spPr>
          <a:xfrm>
            <a:off x="1126572" y="4144111"/>
            <a:ext cx="3008152" cy="707886"/>
          </a:xfrm>
          <a:prstGeom prst="rect">
            <a:avLst/>
          </a:prstGeom>
          <a:noFill/>
        </p:spPr>
        <p:txBody>
          <a:bodyPr wrap="square" rtlCol="0">
            <a:spAutoFit/>
          </a:bodyPr>
          <a:lstStyle/>
          <a:p>
            <a:pPr algn="ctr"/>
            <a:r>
              <a:rPr lang="en-US" sz="2000" b="1" dirty="0" err="1">
                <a:solidFill>
                  <a:schemeClr val="accent1">
                    <a:lumMod val="75000"/>
                  </a:schemeClr>
                </a:solidFill>
              </a:rPr>
              <a:t>Cải</a:t>
            </a:r>
            <a:r>
              <a:rPr lang="en-US" sz="2000" b="1" dirty="0">
                <a:solidFill>
                  <a:schemeClr val="accent1">
                    <a:lumMod val="75000"/>
                  </a:schemeClr>
                </a:solidFill>
              </a:rPr>
              <a:t> </a:t>
            </a:r>
            <a:r>
              <a:rPr lang="en-US" sz="2000" b="1" dirty="0" err="1">
                <a:solidFill>
                  <a:schemeClr val="accent1">
                    <a:lumMod val="75000"/>
                  </a:schemeClr>
                </a:solidFill>
              </a:rPr>
              <a:t>thiện</a:t>
            </a:r>
            <a:r>
              <a:rPr lang="en-US" sz="2000" b="1" dirty="0">
                <a:solidFill>
                  <a:schemeClr val="accent1">
                    <a:lumMod val="75000"/>
                  </a:schemeClr>
                </a:solidFill>
              </a:rPr>
              <a:t> FEV1 </a:t>
            </a:r>
            <a:r>
              <a:rPr lang="en-US" sz="2000" b="1" dirty="0" err="1">
                <a:solidFill>
                  <a:schemeClr val="accent1">
                    <a:lumMod val="75000"/>
                  </a:schemeClr>
                </a:solidFill>
              </a:rPr>
              <a:t>tốt</a:t>
            </a:r>
            <a:r>
              <a:rPr lang="en-US" sz="2000" b="1" dirty="0">
                <a:solidFill>
                  <a:schemeClr val="accent1">
                    <a:lumMod val="75000"/>
                  </a:schemeClr>
                </a:solidFill>
              </a:rPr>
              <a:t> </a:t>
            </a:r>
            <a:r>
              <a:rPr lang="en-US" sz="2000" b="1" dirty="0" err="1">
                <a:solidFill>
                  <a:schemeClr val="accent1">
                    <a:lumMod val="75000"/>
                  </a:schemeClr>
                </a:solidFill>
              </a:rPr>
              <a:t>hơn</a:t>
            </a:r>
            <a:r>
              <a:rPr lang="en-US" sz="2000" b="1" dirty="0">
                <a:solidFill>
                  <a:schemeClr val="accent1">
                    <a:lumMod val="75000"/>
                  </a:schemeClr>
                </a:solidFill>
              </a:rPr>
              <a:t> </a:t>
            </a:r>
            <a:r>
              <a:rPr lang="en-US" sz="2000" b="1" dirty="0" err="1">
                <a:solidFill>
                  <a:schemeClr val="accent1">
                    <a:lumMod val="75000"/>
                  </a:schemeClr>
                </a:solidFill>
              </a:rPr>
              <a:t>đơn</a:t>
            </a:r>
            <a:r>
              <a:rPr lang="en-US" sz="2000" b="1" dirty="0">
                <a:solidFill>
                  <a:schemeClr val="accent1">
                    <a:lumMod val="75000"/>
                  </a:schemeClr>
                </a:solidFill>
              </a:rPr>
              <a:t> </a:t>
            </a:r>
            <a:r>
              <a:rPr lang="en-US" sz="2000" b="1" dirty="0" err="1">
                <a:solidFill>
                  <a:schemeClr val="accent1">
                    <a:lumMod val="75000"/>
                  </a:schemeClr>
                </a:solidFill>
              </a:rPr>
              <a:t>trị</a:t>
            </a:r>
            <a:r>
              <a:rPr lang="en-US" sz="2000" b="1" dirty="0">
                <a:solidFill>
                  <a:schemeClr val="accent1">
                    <a:lumMod val="75000"/>
                  </a:schemeClr>
                </a:solidFill>
              </a:rPr>
              <a:t> </a:t>
            </a:r>
            <a:r>
              <a:rPr lang="en-US" sz="2000" dirty="0">
                <a:solidFill>
                  <a:schemeClr val="accent1">
                    <a:lumMod val="75000"/>
                  </a:schemeClr>
                </a:solidFill>
              </a:rPr>
              <a:t>(p&lt;0.05)</a:t>
            </a:r>
          </a:p>
        </p:txBody>
      </p:sp>
      <p:sp>
        <p:nvSpPr>
          <p:cNvPr id="45" name="TextBox 44">
            <a:extLst>
              <a:ext uri="{FF2B5EF4-FFF2-40B4-BE49-F238E27FC236}">
                <a16:creationId xmlns:a16="http://schemas.microsoft.com/office/drawing/2014/main" id="{7EF0142A-F095-4D03-9E3E-46B53C8D1CF1}"/>
              </a:ext>
            </a:extLst>
          </p:cNvPr>
          <p:cNvSpPr txBox="1"/>
          <p:nvPr/>
        </p:nvSpPr>
        <p:spPr>
          <a:xfrm>
            <a:off x="4767829" y="4133457"/>
            <a:ext cx="3008152" cy="707886"/>
          </a:xfrm>
          <a:prstGeom prst="rect">
            <a:avLst/>
          </a:prstGeom>
          <a:noFill/>
        </p:spPr>
        <p:txBody>
          <a:bodyPr wrap="square" rtlCol="0">
            <a:spAutoFit/>
          </a:bodyPr>
          <a:lstStyle/>
          <a:p>
            <a:pPr algn="ctr"/>
            <a:r>
              <a:rPr lang="en-US" sz="2000" b="1" dirty="0" err="1">
                <a:solidFill>
                  <a:schemeClr val="accent1">
                    <a:lumMod val="75000"/>
                  </a:schemeClr>
                </a:solidFill>
              </a:rPr>
              <a:t>Cải</a:t>
            </a:r>
            <a:r>
              <a:rPr lang="en-US" sz="2000" b="1" dirty="0">
                <a:solidFill>
                  <a:schemeClr val="accent1">
                    <a:lumMod val="75000"/>
                  </a:schemeClr>
                </a:solidFill>
              </a:rPr>
              <a:t> </a:t>
            </a:r>
            <a:r>
              <a:rPr lang="en-US" sz="2000" b="1" dirty="0" err="1">
                <a:solidFill>
                  <a:schemeClr val="accent1">
                    <a:lumMod val="75000"/>
                  </a:schemeClr>
                </a:solidFill>
              </a:rPr>
              <a:t>thiện</a:t>
            </a:r>
            <a:r>
              <a:rPr lang="en-US" sz="2000" b="1" dirty="0">
                <a:solidFill>
                  <a:schemeClr val="accent1">
                    <a:lumMod val="75000"/>
                  </a:schemeClr>
                </a:solidFill>
              </a:rPr>
              <a:t> PEFR </a:t>
            </a:r>
            <a:r>
              <a:rPr lang="en-US" sz="2000" b="1" dirty="0" err="1">
                <a:solidFill>
                  <a:schemeClr val="accent1">
                    <a:lumMod val="75000"/>
                  </a:schemeClr>
                </a:solidFill>
              </a:rPr>
              <a:t>tốt</a:t>
            </a:r>
            <a:r>
              <a:rPr lang="en-US" sz="2000" b="1" dirty="0">
                <a:solidFill>
                  <a:schemeClr val="accent1">
                    <a:lumMod val="75000"/>
                  </a:schemeClr>
                </a:solidFill>
              </a:rPr>
              <a:t> </a:t>
            </a:r>
            <a:r>
              <a:rPr lang="en-US" sz="2000" b="1" dirty="0" err="1">
                <a:solidFill>
                  <a:schemeClr val="accent1">
                    <a:lumMod val="75000"/>
                  </a:schemeClr>
                </a:solidFill>
              </a:rPr>
              <a:t>hơn</a:t>
            </a:r>
            <a:r>
              <a:rPr lang="en-US" sz="2000" b="1" dirty="0">
                <a:solidFill>
                  <a:schemeClr val="accent1">
                    <a:lumMod val="75000"/>
                  </a:schemeClr>
                </a:solidFill>
              </a:rPr>
              <a:t> </a:t>
            </a:r>
            <a:r>
              <a:rPr lang="en-US" sz="2000" b="1" dirty="0" err="1">
                <a:solidFill>
                  <a:schemeClr val="accent1">
                    <a:lumMod val="75000"/>
                  </a:schemeClr>
                </a:solidFill>
              </a:rPr>
              <a:t>đơn</a:t>
            </a:r>
            <a:r>
              <a:rPr lang="en-US" sz="2000" b="1" dirty="0">
                <a:solidFill>
                  <a:schemeClr val="accent1">
                    <a:lumMod val="75000"/>
                  </a:schemeClr>
                </a:solidFill>
              </a:rPr>
              <a:t> </a:t>
            </a:r>
            <a:r>
              <a:rPr lang="en-US" sz="2000" b="1" dirty="0" err="1">
                <a:solidFill>
                  <a:schemeClr val="accent1">
                    <a:lumMod val="75000"/>
                  </a:schemeClr>
                </a:solidFill>
              </a:rPr>
              <a:t>trị</a:t>
            </a:r>
            <a:r>
              <a:rPr lang="en-US" sz="2000" b="1" dirty="0">
                <a:solidFill>
                  <a:schemeClr val="accent1">
                    <a:lumMod val="75000"/>
                  </a:schemeClr>
                </a:solidFill>
              </a:rPr>
              <a:t> </a:t>
            </a:r>
            <a:endParaRPr lang="en-US" sz="2000" dirty="0">
              <a:solidFill>
                <a:schemeClr val="accent1">
                  <a:lumMod val="75000"/>
                </a:schemeClr>
              </a:solidFill>
            </a:endParaRPr>
          </a:p>
        </p:txBody>
      </p:sp>
      <p:sp>
        <p:nvSpPr>
          <p:cNvPr id="46" name="TextBox 45">
            <a:extLst>
              <a:ext uri="{FF2B5EF4-FFF2-40B4-BE49-F238E27FC236}">
                <a16:creationId xmlns:a16="http://schemas.microsoft.com/office/drawing/2014/main" id="{42BED882-B5D5-4AEA-9CCC-CD0BA1A19259}"/>
              </a:ext>
            </a:extLst>
          </p:cNvPr>
          <p:cNvSpPr txBox="1"/>
          <p:nvPr/>
        </p:nvSpPr>
        <p:spPr>
          <a:xfrm>
            <a:off x="8057276" y="4144111"/>
            <a:ext cx="3008152" cy="400110"/>
          </a:xfrm>
          <a:prstGeom prst="rect">
            <a:avLst/>
          </a:prstGeom>
          <a:noFill/>
        </p:spPr>
        <p:txBody>
          <a:bodyPr wrap="square" rtlCol="0">
            <a:spAutoFit/>
          </a:bodyPr>
          <a:lstStyle/>
          <a:p>
            <a:pPr algn="ctr"/>
            <a:r>
              <a:rPr lang="en-US" sz="2000" b="1" dirty="0" err="1">
                <a:solidFill>
                  <a:schemeClr val="accent1">
                    <a:lumMod val="75000"/>
                  </a:schemeClr>
                </a:solidFill>
              </a:rPr>
              <a:t>Không</a:t>
            </a:r>
            <a:r>
              <a:rPr lang="en-US" sz="2000" b="1" dirty="0">
                <a:solidFill>
                  <a:schemeClr val="accent1">
                    <a:lumMod val="75000"/>
                  </a:schemeClr>
                </a:solidFill>
              </a:rPr>
              <a:t> </a:t>
            </a:r>
            <a:r>
              <a:rPr lang="en-US" sz="2000" b="1" dirty="0" err="1">
                <a:solidFill>
                  <a:schemeClr val="accent1">
                    <a:lumMod val="75000"/>
                  </a:schemeClr>
                </a:solidFill>
              </a:rPr>
              <a:t>tăng</a:t>
            </a:r>
            <a:r>
              <a:rPr lang="en-US" sz="2000" b="1" dirty="0">
                <a:solidFill>
                  <a:schemeClr val="accent1">
                    <a:lumMod val="75000"/>
                  </a:schemeClr>
                </a:solidFill>
              </a:rPr>
              <a:t> TDP</a:t>
            </a:r>
            <a:endParaRPr lang="en-US" sz="2000" dirty="0">
              <a:solidFill>
                <a:schemeClr val="accent1">
                  <a:lumMod val="75000"/>
                </a:schemeClr>
              </a:solidFill>
            </a:endParaRPr>
          </a:p>
        </p:txBody>
      </p:sp>
    </p:spTree>
    <p:extLst>
      <p:ext uri="{BB962C8B-B14F-4D97-AF65-F5344CB8AC3E}">
        <p14:creationId xmlns:p14="http://schemas.microsoft.com/office/powerpoint/2010/main" val="273101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011784-27DA-4115-BDAD-CBCC437F92F1}"/>
              </a:ext>
            </a:extLst>
          </p:cNvPr>
          <p:cNvSpPr txBox="1"/>
          <p:nvPr/>
        </p:nvSpPr>
        <p:spPr>
          <a:xfrm>
            <a:off x="898726" y="129329"/>
            <a:ext cx="8193025"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Hiệu</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quả</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Ipratropium/Salbutamol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trong</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đợt</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cấp</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hen</a:t>
            </a:r>
          </a:p>
        </p:txBody>
      </p:sp>
      <p:sp>
        <p:nvSpPr>
          <p:cNvPr id="5" name="TextBox 4">
            <a:extLst>
              <a:ext uri="{FF2B5EF4-FFF2-40B4-BE49-F238E27FC236}">
                <a16:creationId xmlns:a16="http://schemas.microsoft.com/office/drawing/2014/main" id="{CFE2416F-B84F-4ED4-8229-25EF97C90618}"/>
              </a:ext>
            </a:extLst>
          </p:cNvPr>
          <p:cNvSpPr txBox="1"/>
          <p:nvPr/>
        </p:nvSpPr>
        <p:spPr>
          <a:xfrm>
            <a:off x="7870132" y="6613105"/>
            <a:ext cx="4607964" cy="246221"/>
          </a:xfrm>
          <a:prstGeom prst="rect">
            <a:avLst/>
          </a:prstGeom>
          <a:noFill/>
        </p:spPr>
        <p:txBody>
          <a:bodyPr wrap="square">
            <a:spAutoFit/>
          </a:bodyPr>
          <a:lstStyle/>
          <a:p>
            <a:pPr>
              <a:defRPr/>
            </a:pPr>
            <a:r>
              <a:rPr lang="en-US" sz="1000" dirty="0">
                <a:solidFill>
                  <a:schemeClr val="bg1">
                    <a:lumMod val="50000"/>
                  </a:schemeClr>
                </a:solidFill>
                <a:latin typeface="+mj-lt"/>
              </a:rPr>
              <a:t>Rodrigo, G. J. </a:t>
            </a:r>
            <a:r>
              <a:rPr lang="en-US" sz="1000" i="1" dirty="0">
                <a:solidFill>
                  <a:schemeClr val="bg1">
                    <a:lumMod val="50000"/>
                  </a:schemeClr>
                </a:solidFill>
                <a:latin typeface="+mj-lt"/>
              </a:rPr>
              <a:t>et al.</a:t>
            </a:r>
            <a:r>
              <a:rPr lang="en-US" sz="1000" dirty="0">
                <a:solidFill>
                  <a:schemeClr val="bg1">
                    <a:lumMod val="50000"/>
                  </a:schemeClr>
                </a:solidFill>
                <a:latin typeface="+mj-lt"/>
              </a:rPr>
              <a:t> (2000). Am J </a:t>
            </a:r>
            <a:r>
              <a:rPr lang="en-US" sz="1000" dirty="0" err="1">
                <a:solidFill>
                  <a:schemeClr val="bg1">
                    <a:lumMod val="50000"/>
                  </a:schemeClr>
                </a:solidFill>
                <a:latin typeface="+mj-lt"/>
              </a:rPr>
              <a:t>Respir</a:t>
            </a:r>
            <a:r>
              <a:rPr lang="en-US" sz="1000" dirty="0">
                <a:solidFill>
                  <a:schemeClr val="bg1">
                    <a:lumMod val="50000"/>
                  </a:schemeClr>
                </a:solidFill>
                <a:latin typeface="+mj-lt"/>
              </a:rPr>
              <a:t> </a:t>
            </a:r>
            <a:r>
              <a:rPr lang="en-US" sz="1000" dirty="0" err="1">
                <a:solidFill>
                  <a:schemeClr val="bg1">
                    <a:lumMod val="50000"/>
                  </a:schemeClr>
                </a:solidFill>
                <a:latin typeface="+mj-lt"/>
              </a:rPr>
              <a:t>Crit</a:t>
            </a:r>
            <a:r>
              <a:rPr lang="en-US" sz="1000" dirty="0">
                <a:solidFill>
                  <a:schemeClr val="bg1">
                    <a:lumMod val="50000"/>
                  </a:schemeClr>
                </a:solidFill>
                <a:latin typeface="+mj-lt"/>
              </a:rPr>
              <a:t> Care Med </a:t>
            </a:r>
            <a:r>
              <a:rPr lang="en-US" sz="1000" b="1" dirty="0">
                <a:solidFill>
                  <a:schemeClr val="bg1">
                    <a:lumMod val="50000"/>
                  </a:schemeClr>
                </a:solidFill>
                <a:latin typeface="+mj-lt"/>
              </a:rPr>
              <a:t>161</a:t>
            </a:r>
            <a:r>
              <a:rPr lang="en-US" sz="1000" dirty="0">
                <a:solidFill>
                  <a:schemeClr val="bg1">
                    <a:lumMod val="50000"/>
                  </a:schemeClr>
                </a:solidFill>
                <a:latin typeface="+mj-lt"/>
              </a:rPr>
              <a:t>(6): 1862-1868.</a:t>
            </a:r>
          </a:p>
        </p:txBody>
      </p:sp>
      <p:grpSp>
        <p:nvGrpSpPr>
          <p:cNvPr id="23" name="Group 22">
            <a:extLst>
              <a:ext uri="{FF2B5EF4-FFF2-40B4-BE49-F238E27FC236}">
                <a16:creationId xmlns:a16="http://schemas.microsoft.com/office/drawing/2014/main" id="{7AFAE75E-9F2C-4AF5-B647-E246F726BCA2}"/>
              </a:ext>
            </a:extLst>
          </p:cNvPr>
          <p:cNvGrpSpPr/>
          <p:nvPr/>
        </p:nvGrpSpPr>
        <p:grpSpPr>
          <a:xfrm>
            <a:off x="1559126" y="1771478"/>
            <a:ext cx="6450467" cy="3716952"/>
            <a:chOff x="2619375" y="2044989"/>
            <a:chExt cx="6450467" cy="3716952"/>
          </a:xfrm>
        </p:grpSpPr>
        <p:cxnSp>
          <p:nvCxnSpPr>
            <p:cNvPr id="9" name="Straight Connector 8">
              <a:extLst>
                <a:ext uri="{FF2B5EF4-FFF2-40B4-BE49-F238E27FC236}">
                  <a16:creationId xmlns:a16="http://schemas.microsoft.com/office/drawing/2014/main" id="{3D6C8195-C072-4253-91CE-EAF3F81327A3}"/>
                </a:ext>
              </a:extLst>
            </p:cNvPr>
            <p:cNvCxnSpPr/>
            <p:nvPr/>
          </p:nvCxnSpPr>
          <p:spPr>
            <a:xfrm>
              <a:off x="2619375" y="3863181"/>
              <a:ext cx="644842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A6E1316-73BB-468B-8826-30CC0EBFEBE9}"/>
                </a:ext>
              </a:extLst>
            </p:cNvPr>
            <p:cNvSpPr/>
            <p:nvPr/>
          </p:nvSpPr>
          <p:spPr>
            <a:xfrm>
              <a:off x="3695700" y="3095445"/>
              <a:ext cx="981074" cy="767736"/>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AB03AC-A788-4EEA-BD5E-7649F5F2BEC1}"/>
                </a:ext>
              </a:extLst>
            </p:cNvPr>
            <p:cNvSpPr/>
            <p:nvPr/>
          </p:nvSpPr>
          <p:spPr>
            <a:xfrm>
              <a:off x="5665479" y="2044989"/>
              <a:ext cx="981075" cy="1821764"/>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95741F-8053-4EF5-868E-E0817AD42A29}"/>
                </a:ext>
              </a:extLst>
            </p:cNvPr>
            <p:cNvSpPr/>
            <p:nvPr/>
          </p:nvSpPr>
          <p:spPr>
            <a:xfrm>
              <a:off x="7515228" y="3859610"/>
              <a:ext cx="981075" cy="1902331"/>
            </a:xfrm>
            <a:prstGeom prst="rect">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alf Frame 12">
              <a:extLst>
                <a:ext uri="{FF2B5EF4-FFF2-40B4-BE49-F238E27FC236}">
                  <a16:creationId xmlns:a16="http://schemas.microsoft.com/office/drawing/2014/main" id="{949956B2-55FC-4627-8F36-6CBADA56749D}"/>
                </a:ext>
              </a:extLst>
            </p:cNvPr>
            <p:cNvSpPr/>
            <p:nvPr/>
          </p:nvSpPr>
          <p:spPr>
            <a:xfrm rot="2538235">
              <a:off x="3982529" y="3230411"/>
              <a:ext cx="436435" cy="397179"/>
            </a:xfrm>
            <a:prstGeom prst="halfFrame">
              <a:avLst>
                <a:gd name="adj1" fmla="val 21365"/>
                <a:gd name="adj2" fmla="val 213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a:extLst>
                <a:ext uri="{FF2B5EF4-FFF2-40B4-BE49-F238E27FC236}">
                  <a16:creationId xmlns:a16="http://schemas.microsoft.com/office/drawing/2014/main" id="{40DCBCB7-22F9-4045-ABEF-BF9FC97E6050}"/>
                </a:ext>
              </a:extLst>
            </p:cNvPr>
            <p:cNvSpPr/>
            <p:nvPr/>
          </p:nvSpPr>
          <p:spPr>
            <a:xfrm rot="2538235">
              <a:off x="5956339" y="2238971"/>
              <a:ext cx="436435" cy="397179"/>
            </a:xfrm>
            <a:prstGeom prst="halfFrame">
              <a:avLst>
                <a:gd name="adj1" fmla="val 21365"/>
                <a:gd name="adj2" fmla="val 213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alf Frame 14">
              <a:extLst>
                <a:ext uri="{FF2B5EF4-FFF2-40B4-BE49-F238E27FC236}">
                  <a16:creationId xmlns:a16="http://schemas.microsoft.com/office/drawing/2014/main" id="{70E85FC3-FD3A-4AAC-9F8A-1B0383A28459}"/>
                </a:ext>
              </a:extLst>
            </p:cNvPr>
            <p:cNvSpPr/>
            <p:nvPr/>
          </p:nvSpPr>
          <p:spPr>
            <a:xfrm rot="13289299">
              <a:off x="7787548" y="5183612"/>
              <a:ext cx="436435" cy="397179"/>
            </a:xfrm>
            <a:prstGeom prst="halfFrame">
              <a:avLst>
                <a:gd name="adj1" fmla="val 21365"/>
                <a:gd name="adj2" fmla="val 213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8D833D60-DE44-431D-B305-DB4E29295048}"/>
                </a:ext>
              </a:extLst>
            </p:cNvPr>
            <p:cNvSpPr txBox="1"/>
            <p:nvPr/>
          </p:nvSpPr>
          <p:spPr>
            <a:xfrm>
              <a:off x="3778967" y="3441024"/>
              <a:ext cx="928106" cy="400110"/>
            </a:xfrm>
            <a:prstGeom prst="rect">
              <a:avLst/>
            </a:prstGeom>
            <a:noFill/>
          </p:spPr>
          <p:txBody>
            <a:bodyPr wrap="square" rtlCol="0">
              <a:spAutoFit/>
            </a:bodyPr>
            <a:lstStyle/>
            <a:p>
              <a:pPr algn="ctr"/>
              <a:r>
                <a:rPr lang="en-US" sz="2000" b="1" dirty="0">
                  <a:solidFill>
                    <a:srgbClr val="FFFF00"/>
                  </a:solidFill>
                </a:rPr>
                <a:t>21%</a:t>
              </a:r>
            </a:p>
          </p:txBody>
        </p:sp>
        <p:sp>
          <p:nvSpPr>
            <p:cNvPr id="17" name="TextBox 16">
              <a:extLst>
                <a:ext uri="{FF2B5EF4-FFF2-40B4-BE49-F238E27FC236}">
                  <a16:creationId xmlns:a16="http://schemas.microsoft.com/office/drawing/2014/main" id="{4C51E0E3-5F75-4CD1-A351-2B531858352A}"/>
                </a:ext>
              </a:extLst>
            </p:cNvPr>
            <p:cNvSpPr txBox="1"/>
            <p:nvPr/>
          </p:nvSpPr>
          <p:spPr>
            <a:xfrm>
              <a:off x="5710503" y="2501979"/>
              <a:ext cx="928106" cy="400110"/>
            </a:xfrm>
            <a:prstGeom prst="rect">
              <a:avLst/>
            </a:prstGeom>
            <a:noFill/>
          </p:spPr>
          <p:txBody>
            <a:bodyPr wrap="square" rtlCol="0">
              <a:spAutoFit/>
            </a:bodyPr>
            <a:lstStyle/>
            <a:p>
              <a:pPr algn="ctr"/>
              <a:r>
                <a:rPr lang="en-US" sz="2000" b="1" dirty="0">
                  <a:solidFill>
                    <a:srgbClr val="FFFF00"/>
                  </a:solidFill>
                </a:rPr>
                <a:t>48%</a:t>
              </a:r>
            </a:p>
          </p:txBody>
        </p:sp>
        <p:sp>
          <p:nvSpPr>
            <p:cNvPr id="18" name="TextBox 17">
              <a:extLst>
                <a:ext uri="{FF2B5EF4-FFF2-40B4-BE49-F238E27FC236}">
                  <a16:creationId xmlns:a16="http://schemas.microsoft.com/office/drawing/2014/main" id="{09901CBD-5E9D-4E07-A2FB-22A8F04A326A}"/>
                </a:ext>
              </a:extLst>
            </p:cNvPr>
            <p:cNvSpPr txBox="1"/>
            <p:nvPr/>
          </p:nvSpPr>
          <p:spPr>
            <a:xfrm>
              <a:off x="7541712" y="4894023"/>
              <a:ext cx="928106" cy="400110"/>
            </a:xfrm>
            <a:prstGeom prst="rect">
              <a:avLst/>
            </a:prstGeom>
            <a:noFill/>
          </p:spPr>
          <p:txBody>
            <a:bodyPr wrap="square" rtlCol="0">
              <a:spAutoFit/>
            </a:bodyPr>
            <a:lstStyle/>
            <a:p>
              <a:pPr algn="ctr"/>
              <a:r>
                <a:rPr lang="en-US" sz="2000" b="1" dirty="0"/>
                <a:t>- 49%</a:t>
              </a:r>
            </a:p>
          </p:txBody>
        </p:sp>
        <p:sp>
          <p:nvSpPr>
            <p:cNvPr id="19" name="TextBox 18">
              <a:extLst>
                <a:ext uri="{FF2B5EF4-FFF2-40B4-BE49-F238E27FC236}">
                  <a16:creationId xmlns:a16="http://schemas.microsoft.com/office/drawing/2014/main" id="{B8B3D870-06D9-431B-AD32-2C31996D2F96}"/>
                </a:ext>
              </a:extLst>
            </p:cNvPr>
            <p:cNvSpPr txBox="1"/>
            <p:nvPr/>
          </p:nvSpPr>
          <p:spPr>
            <a:xfrm>
              <a:off x="3543067" y="4028729"/>
              <a:ext cx="1360968" cy="830997"/>
            </a:xfrm>
            <a:prstGeom prst="rect">
              <a:avLst/>
            </a:prstGeom>
            <a:noFill/>
          </p:spPr>
          <p:txBody>
            <a:bodyPr wrap="square" rtlCol="0">
              <a:spAutoFit/>
            </a:bodyPr>
            <a:lstStyle/>
            <a:p>
              <a:pPr algn="ctr"/>
              <a:r>
                <a:rPr lang="en-US" sz="2800" b="1" dirty="0">
                  <a:solidFill>
                    <a:schemeClr val="accent1"/>
                  </a:solidFill>
                </a:rPr>
                <a:t>PEF</a:t>
              </a:r>
            </a:p>
            <a:p>
              <a:pPr algn="ctr"/>
              <a:r>
                <a:rPr lang="en-US" sz="2000" dirty="0"/>
                <a:t>(p=0.02)</a:t>
              </a:r>
            </a:p>
          </p:txBody>
        </p:sp>
        <p:sp>
          <p:nvSpPr>
            <p:cNvPr id="20" name="TextBox 19">
              <a:extLst>
                <a:ext uri="{FF2B5EF4-FFF2-40B4-BE49-F238E27FC236}">
                  <a16:creationId xmlns:a16="http://schemas.microsoft.com/office/drawing/2014/main" id="{EA3C730D-0560-4FB7-B198-E37867B9C0AB}"/>
                </a:ext>
              </a:extLst>
            </p:cNvPr>
            <p:cNvSpPr txBox="1"/>
            <p:nvPr/>
          </p:nvSpPr>
          <p:spPr>
            <a:xfrm>
              <a:off x="5475532" y="4051274"/>
              <a:ext cx="1360968" cy="830997"/>
            </a:xfrm>
            <a:prstGeom prst="rect">
              <a:avLst/>
            </a:prstGeom>
            <a:noFill/>
          </p:spPr>
          <p:txBody>
            <a:bodyPr wrap="square" rtlCol="0">
              <a:spAutoFit/>
            </a:bodyPr>
            <a:lstStyle/>
            <a:p>
              <a:pPr algn="ctr"/>
              <a:r>
                <a:rPr lang="en-US" sz="2800" b="1" dirty="0">
                  <a:solidFill>
                    <a:schemeClr val="accent1"/>
                  </a:solidFill>
                </a:rPr>
                <a:t>FEV1</a:t>
              </a:r>
            </a:p>
            <a:p>
              <a:pPr algn="ctr"/>
              <a:r>
                <a:rPr lang="en-US" sz="2000" dirty="0"/>
                <a:t>(p=0.001)</a:t>
              </a:r>
            </a:p>
          </p:txBody>
        </p:sp>
        <p:sp>
          <p:nvSpPr>
            <p:cNvPr id="21" name="TextBox 20">
              <a:extLst>
                <a:ext uri="{FF2B5EF4-FFF2-40B4-BE49-F238E27FC236}">
                  <a16:creationId xmlns:a16="http://schemas.microsoft.com/office/drawing/2014/main" id="{8DC0F7C1-4FA6-400B-9FD7-ADF901507B52}"/>
                </a:ext>
              </a:extLst>
            </p:cNvPr>
            <p:cNvSpPr txBox="1"/>
            <p:nvPr/>
          </p:nvSpPr>
          <p:spPr>
            <a:xfrm>
              <a:off x="6995942" y="2976303"/>
              <a:ext cx="2073900" cy="830997"/>
            </a:xfrm>
            <a:prstGeom prst="rect">
              <a:avLst/>
            </a:prstGeom>
            <a:noFill/>
          </p:spPr>
          <p:txBody>
            <a:bodyPr wrap="square" rtlCol="0">
              <a:spAutoFit/>
            </a:bodyPr>
            <a:lstStyle/>
            <a:p>
              <a:pPr algn="ctr"/>
              <a:r>
                <a:rPr lang="en-US" sz="2800" b="1" dirty="0" err="1">
                  <a:solidFill>
                    <a:schemeClr val="accent1"/>
                  </a:solidFill>
                </a:rPr>
                <a:t>Nhập</a:t>
              </a:r>
              <a:r>
                <a:rPr lang="en-US" sz="2800" b="1" dirty="0">
                  <a:solidFill>
                    <a:schemeClr val="accent1"/>
                  </a:solidFill>
                </a:rPr>
                <a:t> </a:t>
              </a:r>
              <a:r>
                <a:rPr lang="en-US" sz="2800" b="1" dirty="0" err="1">
                  <a:solidFill>
                    <a:schemeClr val="accent1"/>
                  </a:solidFill>
                </a:rPr>
                <a:t>viện</a:t>
              </a:r>
              <a:r>
                <a:rPr lang="en-US" sz="2800" b="1" dirty="0">
                  <a:solidFill>
                    <a:schemeClr val="accent1"/>
                  </a:solidFill>
                </a:rPr>
                <a:t> </a:t>
              </a:r>
            </a:p>
            <a:p>
              <a:pPr algn="ctr"/>
              <a:r>
                <a:rPr lang="en-US" sz="2000" dirty="0"/>
                <a:t>(p=0.01)</a:t>
              </a:r>
            </a:p>
          </p:txBody>
        </p:sp>
      </p:grpSp>
      <p:sp>
        <p:nvSpPr>
          <p:cNvPr id="22" name="TextBox 21">
            <a:extLst>
              <a:ext uri="{FF2B5EF4-FFF2-40B4-BE49-F238E27FC236}">
                <a16:creationId xmlns:a16="http://schemas.microsoft.com/office/drawing/2014/main" id="{88792164-C7D5-4756-B1A3-DE1FD55C9465}"/>
              </a:ext>
            </a:extLst>
          </p:cNvPr>
          <p:cNvSpPr txBox="1"/>
          <p:nvPr/>
        </p:nvSpPr>
        <p:spPr>
          <a:xfrm>
            <a:off x="2495178" y="5663314"/>
            <a:ext cx="8193024" cy="954107"/>
          </a:xfrm>
          <a:prstGeom prst="rect">
            <a:avLst/>
          </a:prstGeom>
          <a:noFill/>
        </p:spPr>
        <p:txBody>
          <a:bodyPr wrap="square" rtlCol="0">
            <a:spAutoFit/>
          </a:bodyPr>
          <a:lstStyle/>
          <a:p>
            <a:r>
              <a:rPr lang="en-US" dirty="0" err="1"/>
              <a:t>Giá</a:t>
            </a:r>
            <a:r>
              <a:rPr lang="en-US" dirty="0"/>
              <a:t> </a:t>
            </a:r>
            <a:r>
              <a:rPr lang="en-US" dirty="0" err="1"/>
              <a:t>trị</a:t>
            </a:r>
            <a:r>
              <a:rPr lang="en-US" dirty="0"/>
              <a:t> p so </a:t>
            </a:r>
            <a:r>
              <a:rPr lang="en-US" dirty="0" err="1"/>
              <a:t>sánh</a:t>
            </a:r>
            <a:r>
              <a:rPr lang="en-US" dirty="0"/>
              <a:t> Ipratropium/Salbutamol vs Salbutamol</a:t>
            </a:r>
          </a:p>
          <a:p>
            <a:pPr>
              <a:spcBef>
                <a:spcPts val="1200"/>
              </a:spcBef>
            </a:pPr>
            <a:r>
              <a:rPr lang="en-US" sz="1400" dirty="0" err="1"/>
              <a:t>Nghiên</a:t>
            </a:r>
            <a:r>
              <a:rPr lang="en-US" sz="1400" dirty="0"/>
              <a:t> </a:t>
            </a:r>
            <a:r>
              <a:rPr lang="en-US" sz="1400" dirty="0" err="1"/>
              <a:t>cứu</a:t>
            </a:r>
            <a:r>
              <a:rPr lang="en-US" sz="1400" dirty="0"/>
              <a:t> </a:t>
            </a:r>
            <a:r>
              <a:rPr lang="en-US" sz="1400" dirty="0" err="1"/>
              <a:t>ngẫu</a:t>
            </a:r>
            <a:r>
              <a:rPr lang="en-US" sz="1400" dirty="0"/>
              <a:t> </a:t>
            </a:r>
            <a:r>
              <a:rPr lang="en-US" sz="1400" dirty="0" err="1"/>
              <a:t>nhiên</a:t>
            </a:r>
            <a:r>
              <a:rPr lang="en-US" sz="1400" dirty="0"/>
              <a:t>, </a:t>
            </a:r>
            <a:r>
              <a:rPr lang="en-US" sz="1400" dirty="0" err="1"/>
              <a:t>mù</a:t>
            </a:r>
            <a:r>
              <a:rPr lang="en-US" sz="1400" dirty="0"/>
              <a:t> </a:t>
            </a:r>
            <a:r>
              <a:rPr lang="en-US" sz="1400" dirty="0" err="1"/>
              <a:t>đôi</a:t>
            </a:r>
            <a:r>
              <a:rPr lang="en-US" sz="1400" dirty="0"/>
              <a:t>, </a:t>
            </a:r>
            <a:r>
              <a:rPr lang="en-US" sz="1400" dirty="0" err="1"/>
              <a:t>phân</a:t>
            </a:r>
            <a:r>
              <a:rPr lang="en-US" sz="1400" dirty="0"/>
              <a:t> </a:t>
            </a:r>
            <a:r>
              <a:rPr lang="en-US" sz="1400" dirty="0" err="1"/>
              <a:t>nhóm</a:t>
            </a:r>
            <a:r>
              <a:rPr lang="en-US" sz="1400" dirty="0"/>
              <a:t> song </a:t>
            </a:r>
            <a:r>
              <a:rPr lang="en-US" sz="1400" dirty="0" err="1"/>
              <a:t>song</a:t>
            </a:r>
            <a:r>
              <a:rPr lang="en-US" sz="1400" dirty="0"/>
              <a:t> </a:t>
            </a:r>
            <a:r>
              <a:rPr lang="en-US" sz="1400" dirty="0" err="1"/>
              <a:t>gồm</a:t>
            </a:r>
            <a:r>
              <a:rPr lang="en-US" sz="1400" dirty="0"/>
              <a:t> 195 BN </a:t>
            </a:r>
            <a:r>
              <a:rPr lang="en-US" sz="1400" dirty="0" err="1"/>
              <a:t>đợt</a:t>
            </a:r>
            <a:r>
              <a:rPr lang="en-US" sz="1400" dirty="0"/>
              <a:t> </a:t>
            </a:r>
            <a:r>
              <a:rPr lang="en-US" sz="1400" dirty="0" err="1"/>
              <a:t>cấp</a:t>
            </a:r>
            <a:r>
              <a:rPr lang="en-US" sz="1400" dirty="0"/>
              <a:t> hen;</a:t>
            </a:r>
          </a:p>
          <a:p>
            <a:r>
              <a:rPr lang="en-US" sz="1400" dirty="0"/>
              <a:t>PEF: </a:t>
            </a:r>
            <a:r>
              <a:rPr lang="en-US" sz="1400" dirty="0" err="1"/>
              <a:t>lưu</a:t>
            </a:r>
            <a:r>
              <a:rPr lang="en-US" sz="1400" dirty="0"/>
              <a:t> </a:t>
            </a:r>
            <a:r>
              <a:rPr lang="en-US" sz="1400" dirty="0" err="1"/>
              <a:t>lượng</a:t>
            </a:r>
            <a:r>
              <a:rPr lang="en-US" sz="1400" dirty="0"/>
              <a:t> </a:t>
            </a:r>
            <a:r>
              <a:rPr lang="en-US" sz="1400" dirty="0" err="1"/>
              <a:t>đỉnh</a:t>
            </a:r>
            <a:r>
              <a:rPr lang="en-US" sz="1400" dirty="0"/>
              <a:t> </a:t>
            </a:r>
            <a:r>
              <a:rPr lang="en-US" sz="1400" dirty="0" err="1"/>
              <a:t>thở</a:t>
            </a:r>
            <a:r>
              <a:rPr lang="en-US" sz="1400" dirty="0"/>
              <a:t> ra</a:t>
            </a:r>
          </a:p>
        </p:txBody>
      </p:sp>
      <p:sp>
        <p:nvSpPr>
          <p:cNvPr id="24" name="TextBox 23">
            <a:extLst>
              <a:ext uri="{FF2B5EF4-FFF2-40B4-BE49-F238E27FC236}">
                <a16:creationId xmlns:a16="http://schemas.microsoft.com/office/drawing/2014/main" id="{81D93C1F-C4FE-4D92-83CC-7044AF0D2DE1}"/>
              </a:ext>
            </a:extLst>
          </p:cNvPr>
          <p:cNvSpPr txBox="1"/>
          <p:nvPr/>
        </p:nvSpPr>
        <p:spPr>
          <a:xfrm>
            <a:off x="8537793" y="3337567"/>
            <a:ext cx="3272642" cy="584775"/>
          </a:xfrm>
          <a:prstGeom prst="rect">
            <a:avLst/>
          </a:prstGeom>
          <a:noFill/>
        </p:spPr>
        <p:txBody>
          <a:bodyPr wrap="square" rtlCol="0">
            <a:spAutoFit/>
          </a:bodyPr>
          <a:lstStyle/>
          <a:p>
            <a:pPr algn="ctr"/>
            <a:r>
              <a:rPr lang="en-US" sz="3200" b="1" dirty="0">
                <a:solidFill>
                  <a:srgbClr val="FFC000"/>
                </a:solidFill>
              </a:rPr>
              <a:t>vs Salbutamol</a:t>
            </a:r>
          </a:p>
        </p:txBody>
      </p:sp>
    </p:spTree>
    <p:extLst>
      <p:ext uri="{BB962C8B-B14F-4D97-AF65-F5344CB8AC3E}">
        <p14:creationId xmlns:p14="http://schemas.microsoft.com/office/powerpoint/2010/main" val="188773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9C3C4689-998E-45D0-9A90-4E8E49CF596C}"/>
              </a:ext>
            </a:extLst>
          </p:cNvPr>
          <p:cNvSpPr txBox="1">
            <a:spLocks/>
          </p:cNvSpPr>
          <p:nvPr/>
        </p:nvSpPr>
        <p:spPr>
          <a:xfrm>
            <a:off x="1037046" y="29845"/>
            <a:ext cx="87523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err="1">
                <a:solidFill>
                  <a:srgbClr val="00B050"/>
                </a:solidFill>
                <a:cs typeface="Arial" panose="020B0604020202020204" pitchFamily="34" charset="0"/>
              </a:rPr>
              <a:t>Khuyến</a:t>
            </a:r>
            <a:r>
              <a:rPr lang="en-US" sz="3200" b="1" dirty="0">
                <a:solidFill>
                  <a:srgbClr val="00B050"/>
                </a:solidFill>
                <a:cs typeface="Arial" panose="020B0604020202020204" pitchFamily="34" charset="0"/>
              </a:rPr>
              <a:t> </a:t>
            </a:r>
            <a:r>
              <a:rPr lang="en-US" sz="3200" b="1" dirty="0" err="1">
                <a:solidFill>
                  <a:srgbClr val="00B050"/>
                </a:solidFill>
                <a:cs typeface="Arial" panose="020B0604020202020204" pitchFamily="34" charset="0"/>
              </a:rPr>
              <a:t>cáo</a:t>
            </a:r>
            <a:r>
              <a:rPr lang="en-US" sz="3200" b="1" dirty="0">
                <a:solidFill>
                  <a:srgbClr val="00B050"/>
                </a:solidFill>
                <a:cs typeface="Arial" panose="020B0604020202020204" pitchFamily="34" charset="0"/>
              </a:rPr>
              <a:t> </a:t>
            </a:r>
            <a:r>
              <a:rPr lang="en-US" sz="3200" b="1" dirty="0" err="1">
                <a:solidFill>
                  <a:srgbClr val="00B050"/>
                </a:solidFill>
                <a:cs typeface="Arial" panose="020B0604020202020204" pitchFamily="34" charset="0"/>
              </a:rPr>
              <a:t>phối</a:t>
            </a:r>
            <a:r>
              <a:rPr lang="en-US" sz="3200" b="1" dirty="0">
                <a:solidFill>
                  <a:srgbClr val="00B050"/>
                </a:solidFill>
                <a:cs typeface="Arial" panose="020B0604020202020204" pitchFamily="34" charset="0"/>
              </a:rPr>
              <a:t> </a:t>
            </a:r>
            <a:r>
              <a:rPr lang="en-US" sz="3200" b="1" dirty="0" err="1">
                <a:solidFill>
                  <a:srgbClr val="00B050"/>
                </a:solidFill>
                <a:cs typeface="Arial" panose="020B0604020202020204" pitchFamily="34" charset="0"/>
              </a:rPr>
              <a:t>hợp</a:t>
            </a:r>
            <a:r>
              <a:rPr lang="en-US" sz="3200" b="1" dirty="0">
                <a:solidFill>
                  <a:srgbClr val="00B050"/>
                </a:solidFill>
                <a:cs typeface="Arial" panose="020B0604020202020204" pitchFamily="34" charset="0"/>
              </a:rPr>
              <a:t> Ipratropium </a:t>
            </a:r>
            <a:r>
              <a:rPr lang="en-US" sz="3200" b="1" dirty="0" err="1">
                <a:solidFill>
                  <a:srgbClr val="00B050"/>
                </a:solidFill>
                <a:cs typeface="Arial" panose="020B0604020202020204" pitchFamily="34" charset="0"/>
              </a:rPr>
              <a:t>và</a:t>
            </a:r>
            <a:r>
              <a:rPr lang="en-US" sz="3200" b="1" dirty="0">
                <a:solidFill>
                  <a:srgbClr val="00B050"/>
                </a:solidFill>
                <a:cs typeface="Arial" panose="020B0604020202020204" pitchFamily="34" charset="0"/>
              </a:rPr>
              <a:t> SABA </a:t>
            </a:r>
            <a:r>
              <a:rPr lang="en-US" sz="3200" b="1" dirty="0" err="1">
                <a:solidFill>
                  <a:srgbClr val="00B050"/>
                </a:solidFill>
                <a:cs typeface="Arial" panose="020B0604020202020204" pitchFamily="34" charset="0"/>
              </a:rPr>
              <a:t>trong</a:t>
            </a:r>
            <a:r>
              <a:rPr lang="en-US" sz="3200" b="1" dirty="0">
                <a:solidFill>
                  <a:srgbClr val="00B050"/>
                </a:solidFill>
                <a:cs typeface="Arial" panose="020B0604020202020204" pitchFamily="34" charset="0"/>
              </a:rPr>
              <a:t> </a:t>
            </a:r>
            <a:r>
              <a:rPr lang="en-US" sz="3200" b="1" dirty="0" err="1">
                <a:solidFill>
                  <a:srgbClr val="00B050"/>
                </a:solidFill>
                <a:cs typeface="Arial" panose="020B0604020202020204" pitchFamily="34" charset="0"/>
              </a:rPr>
              <a:t>đợt</a:t>
            </a:r>
            <a:r>
              <a:rPr lang="en-US" sz="3200" b="1" dirty="0">
                <a:solidFill>
                  <a:srgbClr val="00B050"/>
                </a:solidFill>
                <a:cs typeface="Arial" panose="020B0604020202020204" pitchFamily="34" charset="0"/>
              </a:rPr>
              <a:t> </a:t>
            </a:r>
            <a:r>
              <a:rPr lang="en-US" sz="3200" b="1" dirty="0" err="1">
                <a:solidFill>
                  <a:srgbClr val="00B050"/>
                </a:solidFill>
                <a:cs typeface="Arial" panose="020B0604020202020204" pitchFamily="34" charset="0"/>
              </a:rPr>
              <a:t>cấp</a:t>
            </a:r>
            <a:r>
              <a:rPr lang="en-US" sz="3200" b="1" dirty="0">
                <a:solidFill>
                  <a:srgbClr val="00B050"/>
                </a:solidFill>
                <a:cs typeface="Arial" panose="020B0604020202020204" pitchFamily="34" charset="0"/>
              </a:rPr>
              <a:t> hen</a:t>
            </a:r>
          </a:p>
        </p:txBody>
      </p:sp>
      <p:sp>
        <p:nvSpPr>
          <p:cNvPr id="5" name="Content Placeholder 3">
            <a:extLst>
              <a:ext uri="{FF2B5EF4-FFF2-40B4-BE49-F238E27FC236}">
                <a16:creationId xmlns:a16="http://schemas.microsoft.com/office/drawing/2014/main" id="{7D5C5683-97E4-4A79-9D3F-A910654A2D14}"/>
              </a:ext>
            </a:extLst>
          </p:cNvPr>
          <p:cNvSpPr txBox="1">
            <a:spLocks/>
          </p:cNvSpPr>
          <p:nvPr/>
        </p:nvSpPr>
        <p:spPr>
          <a:xfrm>
            <a:off x="945006" y="2119312"/>
            <a:ext cx="6260466"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solidFill>
                  <a:srgbClr val="00B050"/>
                </a:solidFill>
                <a:cs typeface="Arial" panose="020B0604020202020204" pitchFamily="34" charset="0"/>
              </a:rPr>
              <a:t>GINA 2022: </a:t>
            </a:r>
            <a:r>
              <a:rPr lang="vi-VN" dirty="0">
                <a:solidFill>
                  <a:prstClr val="black"/>
                </a:solidFill>
                <a:cs typeface="Arial" panose="020B0604020202020204" pitchFamily="34" charset="0"/>
              </a:rPr>
              <a:t>Đối với người lớn và trẻ em bị cơn kịch phát </a:t>
            </a:r>
            <a:r>
              <a:rPr lang="en-US" dirty="0" err="1">
                <a:solidFill>
                  <a:prstClr val="black"/>
                </a:solidFill>
                <a:cs typeface="Arial" panose="020B0604020202020204" pitchFamily="34" charset="0"/>
              </a:rPr>
              <a:t>mức</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độ</a:t>
            </a:r>
            <a:r>
              <a:rPr lang="en-US" dirty="0">
                <a:solidFill>
                  <a:prstClr val="black"/>
                </a:solidFill>
                <a:cs typeface="Arial" panose="020B0604020202020204" pitchFamily="34" charset="0"/>
              </a:rPr>
              <a:t> </a:t>
            </a:r>
            <a:r>
              <a:rPr lang="vi-VN" dirty="0">
                <a:solidFill>
                  <a:prstClr val="black"/>
                </a:solidFill>
                <a:cs typeface="Arial" panose="020B0604020202020204" pitchFamily="34" charset="0"/>
              </a:rPr>
              <a:t>trung bình-nặng, điều trị cấp cứu với </a:t>
            </a:r>
            <a:r>
              <a:rPr lang="vi-VN" b="1" dirty="0">
                <a:solidFill>
                  <a:prstClr val="black"/>
                </a:solidFill>
                <a:cs typeface="Arial" panose="020B0604020202020204" pitchFamily="34" charset="0"/>
              </a:rPr>
              <a:t>SABA và</a:t>
            </a:r>
            <a:r>
              <a:rPr lang="en-US" b="1" dirty="0">
                <a:solidFill>
                  <a:prstClr val="black"/>
                </a:solidFill>
                <a:cs typeface="Arial" panose="020B0604020202020204" pitchFamily="34" charset="0"/>
              </a:rPr>
              <a:t> </a:t>
            </a:r>
            <a:r>
              <a:rPr lang="vi-VN" b="1" dirty="0">
                <a:solidFill>
                  <a:prstClr val="black"/>
                </a:solidFill>
                <a:cs typeface="Arial" panose="020B0604020202020204" pitchFamily="34" charset="0"/>
              </a:rPr>
              <a:t>ipratropium</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a:t>
            </a:r>
            <a:r>
              <a:rPr lang="vi-VN" dirty="0">
                <a:solidFill>
                  <a:prstClr val="black"/>
                </a:solidFill>
                <a:cs typeface="Arial" panose="020B0604020202020204" pitchFamily="34" charset="0"/>
              </a:rPr>
              <a:t> </a:t>
            </a:r>
            <a:r>
              <a:rPr lang="en-US" dirty="0" err="1">
                <a:solidFill>
                  <a:prstClr val="black"/>
                </a:solidFill>
                <a:cs typeface="Arial" panose="020B0604020202020204" pitchFamily="34" charset="0"/>
              </a:rPr>
              <a:t>kháng</a:t>
            </a:r>
            <a:r>
              <a:rPr lang="en-US" dirty="0">
                <a:solidFill>
                  <a:prstClr val="black"/>
                </a:solidFill>
                <a:cs typeface="Arial" panose="020B0604020202020204" pitchFamily="34" charset="0"/>
              </a:rPr>
              <a:t> cholinergic </a:t>
            </a:r>
            <a:r>
              <a:rPr lang="en-US" dirty="0" err="1">
                <a:solidFill>
                  <a:prstClr val="black"/>
                </a:solidFill>
                <a:cs typeface="Arial" panose="020B0604020202020204" pitchFamily="34" charset="0"/>
              </a:rPr>
              <a:t>tác</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dụng</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nhanh</a:t>
            </a:r>
            <a:r>
              <a:rPr lang="vi-VN" dirty="0">
                <a:solidFill>
                  <a:prstClr val="black"/>
                </a:solidFill>
                <a:cs typeface="Arial" panose="020B0604020202020204" pitchFamily="34" charset="0"/>
              </a:rPr>
              <a:t>, </a:t>
            </a:r>
            <a:r>
              <a:rPr lang="en-US" b="1" dirty="0" err="1">
                <a:solidFill>
                  <a:prstClr val="black"/>
                </a:solidFill>
                <a:cs typeface="Arial" panose="020B0604020202020204" pitchFamily="34" charset="0"/>
              </a:rPr>
              <a:t>giúp</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giảm</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nguy</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cơ</a:t>
            </a:r>
            <a:r>
              <a:rPr lang="en-US" b="1" dirty="0">
                <a:solidFill>
                  <a:prstClr val="black"/>
                </a:solidFill>
                <a:cs typeface="Arial" panose="020B0604020202020204" pitchFamily="34" charset="0"/>
              </a:rPr>
              <a:t> </a:t>
            </a:r>
            <a:r>
              <a:rPr lang="vi-VN" b="1" dirty="0">
                <a:solidFill>
                  <a:prstClr val="black"/>
                </a:solidFill>
                <a:cs typeface="Arial" panose="020B0604020202020204" pitchFamily="34" charset="0"/>
              </a:rPr>
              <a:t>nhập viện và cải thiện PEF và FEV</a:t>
            </a:r>
            <a:r>
              <a:rPr lang="en-US" b="1" baseline="-25000" dirty="0">
                <a:solidFill>
                  <a:prstClr val="black"/>
                </a:solidFill>
                <a:cs typeface="Arial" panose="020B0604020202020204" pitchFamily="34" charset="0"/>
              </a:rPr>
              <a:t>1</a:t>
            </a:r>
            <a:r>
              <a:rPr lang="vi-VN"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tốt</a:t>
            </a:r>
            <a:r>
              <a:rPr lang="vi-VN" b="1" dirty="0">
                <a:solidFill>
                  <a:prstClr val="black"/>
                </a:solidFill>
                <a:cs typeface="Arial" panose="020B0604020202020204" pitchFamily="34" charset="0"/>
              </a:rPr>
              <a:t> hơn so với</a:t>
            </a:r>
            <a:r>
              <a:rPr lang="en-US" b="1" dirty="0">
                <a:solidFill>
                  <a:prstClr val="black"/>
                </a:solidFill>
                <a:cs typeface="Arial" panose="020B0604020202020204" pitchFamily="34" charset="0"/>
              </a:rPr>
              <a:t> SABA </a:t>
            </a:r>
            <a:r>
              <a:rPr lang="en-US" b="1" dirty="0" err="1">
                <a:solidFill>
                  <a:prstClr val="black"/>
                </a:solidFill>
                <a:cs typeface="Arial" panose="020B0604020202020204" pitchFamily="34" charset="0"/>
              </a:rPr>
              <a:t>đơn</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trị</a:t>
            </a:r>
            <a:endParaRPr lang="en-US" b="1" dirty="0">
              <a:solidFill>
                <a:prstClr val="black"/>
              </a:solidFill>
              <a:cs typeface="Arial" panose="020B0604020202020204" pitchFamily="34" charset="0"/>
            </a:endParaRPr>
          </a:p>
        </p:txBody>
      </p:sp>
      <p:sp>
        <p:nvSpPr>
          <p:cNvPr id="6" name="TextBox 5">
            <a:extLst>
              <a:ext uri="{FF2B5EF4-FFF2-40B4-BE49-F238E27FC236}">
                <a16:creationId xmlns:a16="http://schemas.microsoft.com/office/drawing/2014/main" id="{91C5AAEF-9E57-4896-B0E2-5662E4ECD1BC}"/>
              </a:ext>
            </a:extLst>
          </p:cNvPr>
          <p:cNvSpPr txBox="1"/>
          <p:nvPr/>
        </p:nvSpPr>
        <p:spPr>
          <a:xfrm>
            <a:off x="5848540" y="6645275"/>
            <a:ext cx="5882574" cy="416104"/>
          </a:xfrm>
          <a:prstGeom prst="rect">
            <a:avLst/>
          </a:prstGeom>
          <a:noFill/>
        </p:spPr>
        <p:txBody>
          <a:bodyPr wrap="square" lIns="0" tIns="0" rIns="0" bIns="0" rtlCol="0" anchor="t" anchorCtr="0">
            <a:noAutofit/>
          </a:bodyPr>
          <a:lstStyle/>
          <a:p>
            <a:r>
              <a:rPr lang="en-US" sz="900" dirty="0">
                <a:solidFill>
                  <a:schemeClr val="bg1">
                    <a:lumMod val="50000"/>
                  </a:schemeClr>
                </a:solidFill>
                <a:cs typeface="Arial" panose="020B0604020202020204" pitchFamily="34" charset="0"/>
              </a:rPr>
              <a:t>Global strategy for asthma management and prevention in: Global Initiative for Asthma (GINA). 2022, page 136</a:t>
            </a:r>
          </a:p>
          <a:p>
            <a:pPr marL="228600" indent="-228600">
              <a:buFontTx/>
              <a:buAutoNum type="arabicPeriod"/>
            </a:pPr>
            <a:endParaRPr lang="en-US" sz="900" dirty="0">
              <a:solidFill>
                <a:schemeClr val="bg1">
                  <a:lumMod val="50000"/>
                </a:schemeClr>
              </a:solidFill>
              <a:cs typeface="Arial" panose="020B0604020202020204" pitchFamily="34" charset="0"/>
            </a:endParaRPr>
          </a:p>
          <a:p>
            <a:endParaRPr lang="en-US" sz="900" dirty="0" err="1">
              <a:solidFill>
                <a:schemeClr val="bg1">
                  <a:lumMod val="50000"/>
                </a:schemeClr>
              </a:solidFill>
              <a:cs typeface="Arial" panose="020B0604020202020204" pitchFamily="34" charset="0"/>
            </a:endParaRPr>
          </a:p>
        </p:txBody>
      </p:sp>
      <p:pic>
        <p:nvPicPr>
          <p:cNvPr id="7" name="Picture 6">
            <a:extLst>
              <a:ext uri="{FF2B5EF4-FFF2-40B4-BE49-F238E27FC236}">
                <a16:creationId xmlns:a16="http://schemas.microsoft.com/office/drawing/2014/main" id="{EBC151E4-C916-4F8C-9762-1BF9804F64B1}"/>
              </a:ext>
            </a:extLst>
          </p:cNvPr>
          <p:cNvPicPr>
            <a:picLocks noChangeAspect="1"/>
          </p:cNvPicPr>
          <p:nvPr/>
        </p:nvPicPr>
        <p:blipFill rotWithShape="1">
          <a:blip r:embed="rId2"/>
          <a:srcRect l="36485" t="18032" r="34609" b="15972"/>
          <a:stretch/>
        </p:blipFill>
        <p:spPr>
          <a:xfrm>
            <a:off x="8027288" y="1794320"/>
            <a:ext cx="3524251" cy="4525963"/>
          </a:xfrm>
          <a:prstGeom prst="rect">
            <a:avLst/>
          </a:prstGeom>
        </p:spPr>
      </p:pic>
    </p:spTree>
    <p:extLst>
      <p:ext uri="{BB962C8B-B14F-4D97-AF65-F5344CB8AC3E}">
        <p14:creationId xmlns:p14="http://schemas.microsoft.com/office/powerpoint/2010/main" val="55813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1A9CD23-1340-492A-9493-3CA3179C63A3}"/>
              </a:ext>
            </a:extLst>
          </p:cNvPr>
          <p:cNvSpPr/>
          <p:nvPr/>
        </p:nvSpPr>
        <p:spPr>
          <a:xfrm>
            <a:off x="864957" y="4490548"/>
            <a:ext cx="10462086" cy="1833771"/>
          </a:xfrm>
          <a:prstGeom prst="roundRect">
            <a:avLst>
              <a:gd name="adj" fmla="val 9775"/>
            </a:avLst>
          </a:prstGeom>
          <a:solidFill>
            <a:srgbClr val="549E39">
              <a:lumMod val="20000"/>
              <a:lumOff val="80000"/>
            </a:srgbClr>
          </a:solidFill>
          <a:ln w="12700" cap="flat" cmpd="sng" algn="ctr">
            <a:noFill/>
            <a:prstDash val="solid"/>
            <a:miter lim="800000"/>
          </a:ln>
          <a:effectLst/>
        </p:spPr>
        <p:txBody>
          <a:bodyPr anchor="ctr"/>
          <a:lstStyle/>
          <a:p>
            <a:pPr marL="342900" marR="0" lvl="0" indent="-342900" algn="just" defTabSz="9144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Điều</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trị SABA + Ipratropium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giúp</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giãn</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phế quản tốt hơn so với SABA đơn trị,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cải</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thiện nhanh hơn, rút ngắn thời gian nằm viện.</a:t>
            </a:r>
          </a:p>
          <a:p>
            <a:pPr marL="342900" marR="0" lvl="0" indent="-342900" algn="just" defTabSz="9144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Điều</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trị SABA + Ipratropium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nên</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dùng trong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cơn</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hen cấp nặng, đe doạ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tính</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mạng</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hoặc</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cơn</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h</a:t>
            </a:r>
            <a:r>
              <a:rPr kumimoji="0" lang="en-US" sz="2400" b="1" i="0" u="none" strike="noStrike" kern="0" cap="none" spc="0" normalizeH="0" baseline="0" noProof="0" dirty="0" err="1">
                <a:ln>
                  <a:noFill/>
                </a:ln>
                <a:solidFill>
                  <a:prstClr val="black"/>
                </a:solidFill>
                <a:effectLst/>
                <a:uLnTx/>
                <a:uFillTx/>
                <a:cs typeface="Arial" panose="020B0604020202020204" pitchFamily="34" charset="0"/>
                <a:sym typeface="Wingdings" panose="05000000000000000000" pitchFamily="2" charset="2"/>
              </a:rPr>
              <a:t>en</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 đáp ứng kém với đồng vận beta</a:t>
            </a:r>
            <a:r>
              <a:rPr kumimoji="0" lang="en-US" sz="2400" b="1" i="0" u="none" strike="noStrike" kern="0" cap="none" spc="0" normalizeH="0" baseline="-25000" noProof="0" dirty="0">
                <a:ln>
                  <a:noFill/>
                </a:ln>
                <a:solidFill>
                  <a:prstClr val="black"/>
                </a:solidFill>
                <a:effectLst/>
                <a:uLnTx/>
                <a:uFillTx/>
                <a:cs typeface="Arial" panose="020B0604020202020204" pitchFamily="34" charset="0"/>
                <a:sym typeface="Wingdings" panose="05000000000000000000" pitchFamily="2" charset="2"/>
              </a:rPr>
              <a:t>2</a:t>
            </a:r>
            <a:r>
              <a:rPr kumimoji="0" lang="en-US" sz="2400" b="1" i="0" u="none" strike="noStrike" kern="0" cap="none" spc="0" normalizeH="0" baseline="0" noProof="0" dirty="0">
                <a:ln>
                  <a:noFill/>
                </a:ln>
                <a:solidFill>
                  <a:prstClr val="black"/>
                </a:solidFill>
                <a:effectLst/>
                <a:uLnTx/>
                <a:uFillTx/>
                <a:cs typeface="Arial" panose="020B0604020202020204" pitchFamily="34" charset="0"/>
                <a:sym typeface="Wingdings" panose="05000000000000000000" pitchFamily="2" charset="2"/>
              </a:rPr>
              <a:t>.</a:t>
            </a:r>
          </a:p>
        </p:txBody>
      </p:sp>
      <p:sp>
        <p:nvSpPr>
          <p:cNvPr id="5" name="TextBox 4">
            <a:extLst>
              <a:ext uri="{FF2B5EF4-FFF2-40B4-BE49-F238E27FC236}">
                <a16:creationId xmlns:a16="http://schemas.microsoft.com/office/drawing/2014/main" id="{D84D52C5-D4F6-4EFB-9741-CD672F1C76DF}"/>
              </a:ext>
            </a:extLst>
          </p:cNvPr>
          <p:cNvSpPr txBox="1"/>
          <p:nvPr/>
        </p:nvSpPr>
        <p:spPr>
          <a:xfrm>
            <a:off x="4326113" y="6612162"/>
            <a:ext cx="7560083" cy="400110"/>
          </a:xfrm>
          <a:prstGeom prst="rect">
            <a:avLst/>
          </a:prstGeom>
          <a:noFill/>
        </p:spPr>
        <p:txBody>
          <a:bodyPr wrap="none" rtlCol="0">
            <a:spAutoFit/>
          </a:bodyPr>
          <a:lstStyle/>
          <a:p>
            <a:pPr>
              <a:defRPr/>
            </a:pPr>
            <a:r>
              <a:rPr lang="en-US" sz="1000" kern="0" dirty="0">
                <a:solidFill>
                  <a:schemeClr val="bg1">
                    <a:lumMod val="50000"/>
                  </a:schemeClr>
                </a:solidFill>
                <a:cs typeface="Arial" panose="020B0604020202020204" pitchFamily="34" charset="0"/>
              </a:rPr>
              <a:t>British Thoracic Society, Scottish Intercollegiate Guidelines Network. British guideline on the management of asthma; 2019, page 96</a:t>
            </a:r>
          </a:p>
          <a:p>
            <a:pPr>
              <a:defRPr/>
            </a:pPr>
            <a:endParaRPr lang="en-US" sz="1000" kern="0" dirty="0">
              <a:solidFill>
                <a:schemeClr val="bg1">
                  <a:lumMod val="50000"/>
                </a:schemeClr>
              </a:solidFill>
              <a:cs typeface="Arial" panose="020B0604020202020204" pitchFamily="34" charset="0"/>
            </a:endParaRPr>
          </a:p>
        </p:txBody>
      </p:sp>
      <p:sp>
        <p:nvSpPr>
          <p:cNvPr id="6" name="Title 7">
            <a:extLst>
              <a:ext uri="{FF2B5EF4-FFF2-40B4-BE49-F238E27FC236}">
                <a16:creationId xmlns:a16="http://schemas.microsoft.com/office/drawing/2014/main" id="{D44B7AC9-067B-451B-8D47-874A05F9719B}"/>
              </a:ext>
            </a:extLst>
          </p:cNvPr>
          <p:cNvSpPr txBox="1">
            <a:spLocks/>
          </p:cNvSpPr>
          <p:nvPr/>
        </p:nvSpPr>
        <p:spPr>
          <a:xfrm>
            <a:off x="-1953299" y="330481"/>
            <a:ext cx="12558823" cy="7029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solidFill>
                  <a:srgbClr val="00B050"/>
                </a:solidFill>
                <a:cs typeface="Arial" panose="020B0604020202020204" pitchFamily="34" charset="0"/>
              </a:rPr>
              <a:t>Hướng dẫn </a:t>
            </a:r>
            <a:r>
              <a:rPr lang="en-US" sz="3200" b="1" dirty="0" err="1">
                <a:solidFill>
                  <a:srgbClr val="00B050"/>
                </a:solidFill>
                <a:cs typeface="Arial" panose="020B0604020202020204" pitchFamily="34" charset="0"/>
              </a:rPr>
              <a:t>của</a:t>
            </a:r>
            <a:r>
              <a:rPr lang="en-US" sz="3200" b="1" dirty="0">
                <a:solidFill>
                  <a:srgbClr val="00B050"/>
                </a:solidFill>
                <a:cs typeface="Arial" panose="020B0604020202020204" pitchFamily="34" charset="0"/>
              </a:rPr>
              <a:t> Hội </a:t>
            </a:r>
            <a:r>
              <a:rPr lang="en-US" sz="3200" b="1" dirty="0" err="1">
                <a:solidFill>
                  <a:srgbClr val="00B050"/>
                </a:solidFill>
                <a:cs typeface="Arial" panose="020B0604020202020204" pitchFamily="34" charset="0"/>
              </a:rPr>
              <a:t>lồng</a:t>
            </a:r>
            <a:r>
              <a:rPr lang="en-US" sz="3200" b="1" dirty="0">
                <a:solidFill>
                  <a:srgbClr val="00B050"/>
                </a:solidFill>
                <a:cs typeface="Arial" panose="020B0604020202020204" pitchFamily="34" charset="0"/>
              </a:rPr>
              <a:t> </a:t>
            </a:r>
            <a:r>
              <a:rPr lang="en-US" sz="3200" b="1" dirty="0" err="1">
                <a:solidFill>
                  <a:srgbClr val="00B050"/>
                </a:solidFill>
                <a:cs typeface="Arial" panose="020B0604020202020204" pitchFamily="34" charset="0"/>
              </a:rPr>
              <a:t>ngực</a:t>
            </a:r>
            <a:r>
              <a:rPr lang="en-US" sz="3200" b="1" dirty="0">
                <a:solidFill>
                  <a:srgbClr val="00B050"/>
                </a:solidFill>
                <a:cs typeface="Arial" panose="020B0604020202020204" pitchFamily="34" charset="0"/>
              </a:rPr>
              <a:t> Anh</a:t>
            </a:r>
            <a:r>
              <a:rPr lang="vi-VN" sz="3200" b="1" dirty="0">
                <a:solidFill>
                  <a:srgbClr val="00B050"/>
                </a:solidFill>
                <a:cs typeface="Arial" panose="020B0604020202020204" pitchFamily="34" charset="0"/>
              </a:rPr>
              <a:t> 2019</a:t>
            </a:r>
            <a:endParaRPr lang="en-US" sz="3200" b="1" dirty="0">
              <a:solidFill>
                <a:srgbClr val="00B050"/>
              </a:solidFill>
              <a:cs typeface="Arial" panose="020B0604020202020204" pitchFamily="34" charset="0"/>
            </a:endParaRPr>
          </a:p>
        </p:txBody>
      </p:sp>
      <p:sp>
        <p:nvSpPr>
          <p:cNvPr id="7" name="Rounded Rectangle 8">
            <a:extLst>
              <a:ext uri="{FF2B5EF4-FFF2-40B4-BE49-F238E27FC236}">
                <a16:creationId xmlns:a16="http://schemas.microsoft.com/office/drawing/2014/main" id="{73B9D1E8-4148-41D0-8364-307769BB93D9}"/>
              </a:ext>
            </a:extLst>
          </p:cNvPr>
          <p:cNvSpPr/>
          <p:nvPr/>
        </p:nvSpPr>
        <p:spPr>
          <a:xfrm>
            <a:off x="1725278" y="1915672"/>
            <a:ext cx="6216351" cy="2287033"/>
          </a:xfrm>
          <a:prstGeom prst="roundRect">
            <a:avLst/>
          </a:prstGeom>
          <a:noFill/>
          <a:ln w="38100" cap="flat" cmpd="sng" algn="ctr">
            <a:solidFill>
              <a:srgbClr val="0066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endParaRPr>
          </a:p>
        </p:txBody>
      </p:sp>
      <p:pic>
        <p:nvPicPr>
          <p:cNvPr id="8" name="Picture 7">
            <a:extLst>
              <a:ext uri="{FF2B5EF4-FFF2-40B4-BE49-F238E27FC236}">
                <a16:creationId xmlns:a16="http://schemas.microsoft.com/office/drawing/2014/main" id="{A741D563-98F8-48A2-95FE-F3914097D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951" y="2031545"/>
            <a:ext cx="5897881" cy="2039112"/>
          </a:xfrm>
          <a:prstGeom prst="rect">
            <a:avLst/>
          </a:prstGeom>
        </p:spPr>
      </p:pic>
      <p:pic>
        <p:nvPicPr>
          <p:cNvPr id="9" name="Picture 8">
            <a:extLst>
              <a:ext uri="{FF2B5EF4-FFF2-40B4-BE49-F238E27FC236}">
                <a16:creationId xmlns:a16="http://schemas.microsoft.com/office/drawing/2014/main" id="{B4FE54A1-4818-45AF-BE37-E14B6210E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361" y="1630791"/>
            <a:ext cx="1969687" cy="2597548"/>
          </a:xfrm>
          <a:prstGeom prst="rect">
            <a:avLst/>
          </a:prstGeom>
        </p:spPr>
      </p:pic>
    </p:spTree>
    <p:extLst>
      <p:ext uri="{BB962C8B-B14F-4D97-AF65-F5344CB8AC3E}">
        <p14:creationId xmlns:p14="http://schemas.microsoft.com/office/powerpoint/2010/main" val="261847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055AD-0EA2-4B63-B549-AC4C0C2442BF}"/>
              </a:ext>
            </a:extLst>
          </p:cNvPr>
          <p:cNvSpPr txBox="1">
            <a:spLocks/>
          </p:cNvSpPr>
          <p:nvPr/>
        </p:nvSpPr>
        <p:spPr>
          <a:xfrm>
            <a:off x="0" y="59791"/>
            <a:ext cx="12192000" cy="1252728"/>
          </a:xfrm>
          <a:prstGeom prst="rect">
            <a:avLst/>
          </a:prstGeom>
        </p:spPr>
        <p:txBody>
          <a:bodyPr vert="horz" lIns="91440" rIns="45720" rtlCol="0" anchor="ctr">
            <a:noAutofit/>
          </a:bodyPr>
          <a:lstStyle>
            <a:lvl1pPr algn="l" rtl="0" eaLnBrk="1" latinLnBrk="0" hangingPunct="1">
              <a:spcBef>
                <a:spcPct val="0"/>
              </a:spcBef>
              <a:buNone/>
              <a:defRPr kumimoji="0" sz="4500" b="1" kern="1200" cap="none" spc="0">
                <a:ln>
                  <a:noFill/>
                </a:ln>
                <a:solidFill>
                  <a:schemeClr val="bg1"/>
                </a:solidFill>
                <a:effectLst/>
                <a:latin typeface="Arial" panose="020B0604020202020204" pitchFamily="34" charset="0"/>
                <a:ea typeface="+mj-ea"/>
                <a:cs typeface="Arial" panose="020B0604020202020204" pitchFamily="34" charset="0"/>
              </a:defRPr>
            </a:lvl1pPr>
            <a:extLst/>
          </a:lstStyle>
          <a:p>
            <a:pPr lvl="0" algn="ctr"/>
            <a:r>
              <a:rPr lang="en-US" sz="3200" dirty="0" err="1">
                <a:solidFill>
                  <a:srgbClr val="FF0000"/>
                </a:solidFill>
                <a:ea typeface="+mn-ea"/>
              </a:rPr>
              <a:t>Viêm</a:t>
            </a:r>
            <a:r>
              <a:rPr lang="en-US" sz="3200" dirty="0">
                <a:solidFill>
                  <a:srgbClr val="FF0000"/>
                </a:solidFill>
                <a:ea typeface="+mn-ea"/>
              </a:rPr>
              <a:t> </a:t>
            </a:r>
            <a:r>
              <a:rPr lang="en-US" sz="3200" dirty="0" err="1">
                <a:solidFill>
                  <a:srgbClr val="FF0000"/>
                </a:solidFill>
                <a:ea typeface="+mn-ea"/>
              </a:rPr>
              <a:t>phế</a:t>
            </a:r>
            <a:r>
              <a:rPr lang="en-US" sz="3200" dirty="0">
                <a:solidFill>
                  <a:srgbClr val="FF0000"/>
                </a:solidFill>
                <a:ea typeface="+mn-ea"/>
              </a:rPr>
              <a:t> </a:t>
            </a:r>
            <a:r>
              <a:rPr lang="en-US" sz="3200" dirty="0" err="1">
                <a:solidFill>
                  <a:srgbClr val="FF0000"/>
                </a:solidFill>
                <a:ea typeface="+mn-ea"/>
              </a:rPr>
              <a:t>quản</a:t>
            </a:r>
            <a:r>
              <a:rPr lang="en-US" sz="3200" dirty="0">
                <a:solidFill>
                  <a:srgbClr val="FF0000"/>
                </a:solidFill>
                <a:ea typeface="+mn-ea"/>
              </a:rPr>
              <a:t> </a:t>
            </a:r>
            <a:r>
              <a:rPr lang="en-US" sz="3200" dirty="0" err="1">
                <a:solidFill>
                  <a:srgbClr val="FF0000"/>
                </a:solidFill>
                <a:ea typeface="+mn-ea"/>
              </a:rPr>
              <a:t>mạn</a:t>
            </a:r>
            <a:r>
              <a:rPr lang="en-US" sz="3200" dirty="0">
                <a:solidFill>
                  <a:srgbClr val="FF0000"/>
                </a:solidFill>
                <a:ea typeface="+mn-ea"/>
              </a:rPr>
              <a:t> </a:t>
            </a:r>
            <a:r>
              <a:rPr lang="en-US" sz="3200" dirty="0" err="1">
                <a:solidFill>
                  <a:srgbClr val="FF0000"/>
                </a:solidFill>
                <a:ea typeface="+mn-ea"/>
              </a:rPr>
              <a:t>tính</a:t>
            </a:r>
            <a:r>
              <a:rPr lang="en-US" sz="3200" dirty="0">
                <a:solidFill>
                  <a:srgbClr val="FF0000"/>
                </a:solidFill>
                <a:ea typeface="+mn-ea"/>
              </a:rPr>
              <a:t>: </a:t>
            </a:r>
          </a:p>
          <a:p>
            <a:pPr lvl="0" algn="ctr"/>
            <a:r>
              <a:rPr lang="en-US" sz="3200" dirty="0" err="1">
                <a:solidFill>
                  <a:srgbClr val="00B050"/>
                </a:solidFill>
                <a:ea typeface="+mn-ea"/>
              </a:rPr>
              <a:t>Tác</a:t>
            </a:r>
            <a:r>
              <a:rPr lang="en-US" sz="3200" dirty="0">
                <a:solidFill>
                  <a:srgbClr val="00B050"/>
                </a:solidFill>
                <a:ea typeface="+mn-ea"/>
              </a:rPr>
              <a:t> </a:t>
            </a:r>
            <a:r>
              <a:rPr lang="en-US" sz="3200" dirty="0" err="1">
                <a:solidFill>
                  <a:srgbClr val="00B050"/>
                </a:solidFill>
                <a:ea typeface="+mn-ea"/>
              </a:rPr>
              <a:t>dụng</a:t>
            </a:r>
            <a:r>
              <a:rPr lang="en-US" sz="3200" dirty="0">
                <a:solidFill>
                  <a:srgbClr val="00B050"/>
                </a:solidFill>
                <a:ea typeface="+mn-ea"/>
              </a:rPr>
              <a:t> </a:t>
            </a:r>
            <a:r>
              <a:rPr lang="en-US" sz="3200" dirty="0" err="1">
                <a:solidFill>
                  <a:srgbClr val="00B050"/>
                </a:solidFill>
                <a:ea typeface="+mn-ea"/>
              </a:rPr>
              <a:t>của</a:t>
            </a:r>
            <a:r>
              <a:rPr lang="en-US" sz="3200" dirty="0">
                <a:solidFill>
                  <a:srgbClr val="00B050"/>
                </a:solidFill>
                <a:ea typeface="+mn-ea"/>
              </a:rPr>
              <a:t> Ipratropium/Salbutamol </a:t>
            </a:r>
          </a:p>
        </p:txBody>
      </p:sp>
      <p:pic>
        <p:nvPicPr>
          <p:cNvPr id="3" name="Picture 2">
            <a:extLst>
              <a:ext uri="{FF2B5EF4-FFF2-40B4-BE49-F238E27FC236}">
                <a16:creationId xmlns:a16="http://schemas.microsoft.com/office/drawing/2014/main" id="{35845AE0-E1F9-4990-8120-68581EE91E5E}"/>
              </a:ext>
            </a:extLst>
          </p:cNvPr>
          <p:cNvPicPr>
            <a:picLocks noChangeAspect="1"/>
          </p:cNvPicPr>
          <p:nvPr/>
        </p:nvPicPr>
        <p:blipFill rotWithShape="1">
          <a:blip r:embed="rId3"/>
          <a:srcRect l="19297" t="20800" r="21328" b="10556"/>
          <a:stretch/>
        </p:blipFill>
        <p:spPr>
          <a:xfrm>
            <a:off x="657225" y="1312946"/>
            <a:ext cx="7239000" cy="4707636"/>
          </a:xfrm>
          <a:prstGeom prst="rect">
            <a:avLst/>
          </a:prstGeom>
        </p:spPr>
      </p:pic>
      <p:pic>
        <p:nvPicPr>
          <p:cNvPr id="7" name="Picture 6">
            <a:extLst>
              <a:ext uri="{FF2B5EF4-FFF2-40B4-BE49-F238E27FC236}">
                <a16:creationId xmlns:a16="http://schemas.microsoft.com/office/drawing/2014/main" id="{1F56BB8D-8C5D-43FC-8F3E-1ADB0232315A}"/>
              </a:ext>
            </a:extLst>
          </p:cNvPr>
          <p:cNvPicPr>
            <a:picLocks noChangeAspect="1"/>
          </p:cNvPicPr>
          <p:nvPr/>
        </p:nvPicPr>
        <p:blipFill rotWithShape="1">
          <a:blip r:embed="rId4"/>
          <a:srcRect l="20469" t="46528" r="30313" b="33194"/>
          <a:stretch/>
        </p:blipFill>
        <p:spPr>
          <a:xfrm>
            <a:off x="5943600" y="5655261"/>
            <a:ext cx="3152775" cy="730644"/>
          </a:xfrm>
          <a:prstGeom prst="rect">
            <a:avLst/>
          </a:prstGeom>
        </p:spPr>
      </p:pic>
      <p:sp>
        <p:nvSpPr>
          <p:cNvPr id="8" name="Arrow: Up 7">
            <a:extLst>
              <a:ext uri="{FF2B5EF4-FFF2-40B4-BE49-F238E27FC236}">
                <a16:creationId xmlns:a16="http://schemas.microsoft.com/office/drawing/2014/main" id="{459F4E98-FC2D-455C-8F32-0694105C90EE}"/>
              </a:ext>
            </a:extLst>
          </p:cNvPr>
          <p:cNvSpPr/>
          <p:nvPr/>
        </p:nvSpPr>
        <p:spPr>
          <a:xfrm>
            <a:off x="7855744" y="2322887"/>
            <a:ext cx="1885951" cy="17049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3153C1E-FF2F-45A0-A187-EE7428DB6630}"/>
              </a:ext>
            </a:extLst>
          </p:cNvPr>
          <p:cNvSpPr txBox="1"/>
          <p:nvPr/>
        </p:nvSpPr>
        <p:spPr>
          <a:xfrm>
            <a:off x="8074818" y="2674863"/>
            <a:ext cx="1447801" cy="1138773"/>
          </a:xfrm>
          <a:prstGeom prst="rect">
            <a:avLst/>
          </a:prstGeom>
          <a:noFill/>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80 </a:t>
            </a:r>
            <a:r>
              <a:rPr lang="en-US" sz="2400" b="1" dirty="0">
                <a:solidFill>
                  <a:srgbClr val="FFFF00"/>
                </a:solidFill>
                <a:latin typeface="Arial" panose="020B0604020202020204" pitchFamily="34" charset="0"/>
                <a:cs typeface="Arial" panose="020B0604020202020204" pitchFamily="34" charset="0"/>
              </a:rPr>
              <a:t>mL</a:t>
            </a:r>
            <a:endParaRPr lang="en-US" sz="2800" b="1" dirty="0">
              <a:solidFill>
                <a:srgbClr val="FFFF00"/>
              </a:solidFill>
              <a:latin typeface="Arial" panose="020B0604020202020204" pitchFamily="34" charset="0"/>
              <a:cs typeface="Arial" panose="020B0604020202020204" pitchFamily="34" charset="0"/>
            </a:endParaRPr>
          </a:p>
          <a:p>
            <a:pPr algn="ctr"/>
            <a:endParaRPr lang="en-US" sz="2400" b="1" dirty="0">
              <a:solidFill>
                <a:srgbClr val="FFFF00"/>
              </a:solidFill>
              <a:latin typeface="Arial" panose="020B0604020202020204" pitchFamily="34" charset="0"/>
              <a:cs typeface="Arial" panose="020B0604020202020204" pitchFamily="34" charset="0"/>
            </a:endParaRPr>
          </a:p>
          <a:p>
            <a:pPr algn="ctr"/>
            <a:r>
              <a:rPr lang="en-US" sz="1600" b="1" dirty="0">
                <a:solidFill>
                  <a:srgbClr val="FFFF00"/>
                </a:solidFill>
                <a:latin typeface="Arial" panose="020B0604020202020204" pitchFamily="34" charset="0"/>
                <a:cs typeface="Arial" panose="020B0604020202020204" pitchFamily="34" charset="0"/>
              </a:rPr>
              <a:t>(p &lt; 0.05)</a:t>
            </a:r>
          </a:p>
        </p:txBody>
      </p:sp>
      <p:sp>
        <p:nvSpPr>
          <p:cNvPr id="10" name="TextBox 9">
            <a:extLst>
              <a:ext uri="{FF2B5EF4-FFF2-40B4-BE49-F238E27FC236}">
                <a16:creationId xmlns:a16="http://schemas.microsoft.com/office/drawing/2014/main" id="{33182335-F65A-4A1F-A0A8-9C5AD9B0B883}"/>
              </a:ext>
            </a:extLst>
          </p:cNvPr>
          <p:cNvSpPr txBox="1"/>
          <p:nvPr/>
        </p:nvSpPr>
        <p:spPr>
          <a:xfrm>
            <a:off x="9741695" y="2396645"/>
            <a:ext cx="1971675" cy="1631216"/>
          </a:xfrm>
          <a:prstGeom prst="rect">
            <a:avLst/>
          </a:prstGeom>
          <a:solidFill>
            <a:schemeClr val="accent1">
              <a:lumMod val="20000"/>
              <a:lumOff val="80000"/>
            </a:schemeClr>
          </a:solidFill>
        </p:spPr>
        <p:txBody>
          <a:bodyPr wrap="square" rtlCol="0">
            <a:spAutoFit/>
          </a:bodyPr>
          <a:lstStyle/>
          <a:p>
            <a:pPr algn="ctr"/>
            <a:r>
              <a:rPr lang="en-US" sz="2000" b="1" dirty="0" err="1">
                <a:latin typeface="Arial" panose="020B0604020202020204" pitchFamily="34" charset="0"/>
                <a:cs typeface="Arial" panose="020B0604020202020204" pitchFamily="34" charset="0"/>
              </a:rPr>
              <a:t>Iptratropium+Salbutamol</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cải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thiện</a:t>
            </a:r>
            <a:r>
              <a:rPr lang="en-US" sz="2000" b="1" dirty="0">
                <a:latin typeface="Arial" panose="020B0604020202020204" pitchFamily="34" charset="0"/>
                <a:cs typeface="Arial" panose="020B0604020202020204" pitchFamily="34" charset="0"/>
              </a:rPr>
              <a:t> FEV1 </a:t>
            </a:r>
          </a:p>
          <a:p>
            <a:pPr algn="ctr"/>
            <a:r>
              <a:rPr lang="en-US" sz="2000" b="1" dirty="0">
                <a:latin typeface="Arial" panose="020B0604020202020204" pitchFamily="34" charset="0"/>
                <a:cs typeface="Arial" panose="020B0604020202020204" pitchFamily="34" charset="0"/>
              </a:rPr>
              <a:t>so </a:t>
            </a:r>
            <a:r>
              <a:rPr lang="en-US" sz="2000" b="1" dirty="0" err="1">
                <a:latin typeface="Arial" panose="020B0604020202020204" pitchFamily="34" charset="0"/>
                <a:cs typeface="Arial" panose="020B0604020202020204" pitchFamily="34" charset="0"/>
              </a:rPr>
              <a:t>với</a:t>
            </a:r>
            <a:r>
              <a:rPr lang="en-US" sz="2000" b="1" dirty="0">
                <a:latin typeface="Arial" panose="020B0604020202020204" pitchFamily="34" charset="0"/>
                <a:cs typeface="Arial" panose="020B0604020202020204" pitchFamily="34" charset="0"/>
              </a:rPr>
              <a:t> Salbutamol</a:t>
            </a:r>
          </a:p>
        </p:txBody>
      </p:sp>
      <p:sp>
        <p:nvSpPr>
          <p:cNvPr id="11" name="TextBox 10">
            <a:extLst>
              <a:ext uri="{FF2B5EF4-FFF2-40B4-BE49-F238E27FC236}">
                <a16:creationId xmlns:a16="http://schemas.microsoft.com/office/drawing/2014/main" id="{91D8D9A7-81A5-45CC-9F5B-597AA7D69056}"/>
              </a:ext>
            </a:extLst>
          </p:cNvPr>
          <p:cNvSpPr txBox="1"/>
          <p:nvPr/>
        </p:nvSpPr>
        <p:spPr>
          <a:xfrm>
            <a:off x="4810125" y="6438625"/>
            <a:ext cx="7077075" cy="400110"/>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C. S. CHAN, et al. Bronchodilator responses to </a:t>
            </a:r>
            <a:r>
              <a:rPr lang="en-US" sz="1000" dirty="0" err="1">
                <a:solidFill>
                  <a:schemeClr val="bg1"/>
                </a:solidFill>
                <a:latin typeface="Arial" panose="020B0604020202020204" pitchFamily="34" charset="0"/>
                <a:cs typeface="Arial" panose="020B0604020202020204" pitchFamily="34" charset="0"/>
              </a:rPr>
              <a:t>nebulised</a:t>
            </a:r>
            <a:r>
              <a:rPr lang="en-US" sz="1000" dirty="0">
                <a:solidFill>
                  <a:schemeClr val="bg1"/>
                </a:solidFill>
                <a:latin typeface="Arial" panose="020B0604020202020204" pitchFamily="34" charset="0"/>
                <a:cs typeface="Arial" panose="020B0604020202020204" pitchFamily="34" charset="0"/>
              </a:rPr>
              <a:t> ipratropium and salbutamol singly and in combination in chronic bronchitis. </a:t>
            </a:r>
            <a:r>
              <a:rPr lang="fr-FR" sz="1000" dirty="0">
                <a:solidFill>
                  <a:schemeClr val="bg1"/>
                </a:solidFill>
                <a:latin typeface="Arial" panose="020B0604020202020204" pitchFamily="34" charset="0"/>
                <a:cs typeface="Arial" panose="020B0604020202020204" pitchFamily="34" charset="0"/>
              </a:rPr>
              <a:t>Br. J. clin. </a:t>
            </a:r>
            <a:r>
              <a:rPr lang="fr-FR" sz="1000" dirty="0" err="1">
                <a:solidFill>
                  <a:schemeClr val="bg1"/>
                </a:solidFill>
                <a:latin typeface="Arial" panose="020B0604020202020204" pitchFamily="34" charset="0"/>
                <a:cs typeface="Arial" panose="020B0604020202020204" pitchFamily="34" charset="0"/>
              </a:rPr>
              <a:t>Pharmac</a:t>
            </a:r>
            <a:r>
              <a:rPr lang="fr-FR" sz="1000" dirty="0">
                <a:solidFill>
                  <a:schemeClr val="bg1"/>
                </a:solidFill>
                <a:latin typeface="Arial" panose="020B0604020202020204" pitchFamily="34" charset="0"/>
                <a:cs typeface="Arial" panose="020B0604020202020204" pitchFamily="34" charset="0"/>
              </a:rPr>
              <a:t>. (1984), 17, 103-105</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5839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6EA58D-1DE9-40B4-9C03-EFAC35350DC7}"/>
              </a:ext>
            </a:extLst>
          </p:cNvPr>
          <p:cNvSpPr txBox="1"/>
          <p:nvPr/>
        </p:nvSpPr>
        <p:spPr>
          <a:xfrm>
            <a:off x="834958" y="350698"/>
            <a:ext cx="10522084" cy="584775"/>
          </a:xfrm>
          <a:prstGeom prst="rect">
            <a:avLst/>
          </a:prstGeom>
          <a:noFill/>
        </p:spPr>
        <p:txBody>
          <a:bodyPr wrap="square" rtlCol="0">
            <a:spAutoFit/>
          </a:bodyPr>
          <a:lstStyle/>
          <a:p>
            <a:pPr algn="ctr"/>
            <a:r>
              <a:rPr lang="en-US" sz="3200" b="1" dirty="0">
                <a:solidFill>
                  <a:srgbClr val="00B050"/>
                </a:solidFill>
                <a:latin typeface="Arial" panose="020B0604020202020204" pitchFamily="34" charset="0"/>
                <a:cs typeface="Arial" panose="020B0604020202020204" pitchFamily="34" charset="0"/>
              </a:rPr>
              <a:t>Ipratropium/Salbutamol </a:t>
            </a:r>
            <a:r>
              <a:rPr lang="en-US" sz="3200" b="1" dirty="0" err="1">
                <a:solidFill>
                  <a:srgbClr val="00B050"/>
                </a:solidFill>
                <a:latin typeface="Arial" panose="020B0604020202020204" pitchFamily="34" charset="0"/>
                <a:cs typeface="Arial" panose="020B0604020202020204" pitchFamily="34" charset="0"/>
              </a:rPr>
              <a:t>giúp</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giảm</a:t>
            </a:r>
            <a:r>
              <a:rPr lang="en-US" sz="3200" b="1" dirty="0">
                <a:solidFill>
                  <a:srgbClr val="00B050"/>
                </a:solidFill>
                <a:latin typeface="Arial" panose="020B0604020202020204" pitchFamily="34" charset="0"/>
                <a:cs typeface="Arial" panose="020B0604020202020204" pitchFamily="34" charset="0"/>
              </a:rPr>
              <a:t> chi </a:t>
            </a:r>
            <a:r>
              <a:rPr lang="en-US" sz="3200" b="1" dirty="0" err="1">
                <a:solidFill>
                  <a:srgbClr val="00B050"/>
                </a:solidFill>
                <a:latin typeface="Arial" panose="020B0604020202020204" pitchFamily="34" charset="0"/>
                <a:cs typeface="Arial" panose="020B0604020202020204" pitchFamily="34" charset="0"/>
              </a:rPr>
              <a:t>phí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điều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trị</a:t>
            </a:r>
            <a:r>
              <a:rPr lang="en-US" sz="3200" b="1" dirty="0">
                <a:solidFill>
                  <a:srgbClr val="00B050"/>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92F05E07-7E41-4F84-B49C-F855AE536A33}"/>
              </a:ext>
            </a:extLst>
          </p:cNvPr>
          <p:cNvSpPr txBox="1"/>
          <p:nvPr/>
        </p:nvSpPr>
        <p:spPr>
          <a:xfrm>
            <a:off x="8724900" y="6556254"/>
            <a:ext cx="3467100" cy="261610"/>
          </a:xfrm>
          <a:prstGeom prst="rect">
            <a:avLst/>
          </a:prstGeom>
          <a:noFill/>
        </p:spPr>
        <p:txBody>
          <a:bodyPr wrap="square" rtlCol="0">
            <a:spAutoFit/>
          </a:bodyPr>
          <a:lstStyle/>
          <a:p>
            <a:r>
              <a:rPr lang="en-US" sz="1100" dirty="0">
                <a:solidFill>
                  <a:schemeClr val="bg1"/>
                </a:solidFill>
                <a:latin typeface="Arial"/>
              </a:rPr>
              <a:t>Friedman et al. CHEST 1999; 115:635–641 </a:t>
            </a:r>
          </a:p>
        </p:txBody>
      </p:sp>
      <p:graphicFrame>
        <p:nvGraphicFramePr>
          <p:cNvPr id="11" name="Chart 2">
            <a:extLst>
              <a:ext uri="{FF2B5EF4-FFF2-40B4-BE49-F238E27FC236}">
                <a16:creationId xmlns:a16="http://schemas.microsoft.com/office/drawing/2014/main" id="{558DC0D1-C641-4F08-8AA5-9A413FBCA7A3}"/>
              </a:ext>
            </a:extLst>
          </p:cNvPr>
          <p:cNvGraphicFramePr/>
          <p:nvPr/>
        </p:nvGraphicFramePr>
        <p:xfrm>
          <a:off x="4748211" y="2304980"/>
          <a:ext cx="1651862" cy="1426329"/>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a:extLst>
              <a:ext uri="{FF2B5EF4-FFF2-40B4-BE49-F238E27FC236}">
                <a16:creationId xmlns:a16="http://schemas.microsoft.com/office/drawing/2014/main" id="{860B4262-9FF5-4777-BD68-EA350AAFABD5}"/>
              </a:ext>
            </a:extLst>
          </p:cNvPr>
          <p:cNvSpPr/>
          <p:nvPr/>
        </p:nvSpPr>
        <p:spPr>
          <a:xfrm>
            <a:off x="5125070" y="2636655"/>
            <a:ext cx="862297" cy="808151"/>
          </a:xfrm>
          <a:prstGeom prst="ellipse">
            <a:avLst/>
          </a:prstGeom>
          <a:noFill/>
          <a:ln w="38100" cap="flat" cmpd="sng" algn="ctr">
            <a:solidFill>
              <a:schemeClr val="accent1">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75000"/>
                  <a:lumOff val="25000"/>
                </a:prstClr>
              </a:solidFill>
              <a:effectLst/>
              <a:uLnTx/>
              <a:uFillTx/>
              <a:latin typeface="Arial"/>
              <a:cs typeface="+mn-cs"/>
            </a:endParaRPr>
          </a:p>
        </p:txBody>
      </p:sp>
      <p:graphicFrame>
        <p:nvGraphicFramePr>
          <p:cNvPr id="14" name="Chart 13">
            <a:extLst>
              <a:ext uri="{FF2B5EF4-FFF2-40B4-BE49-F238E27FC236}">
                <a16:creationId xmlns:a16="http://schemas.microsoft.com/office/drawing/2014/main" id="{438CA2A7-689F-45B6-A794-F2D5C21C55D3}"/>
              </a:ext>
            </a:extLst>
          </p:cNvPr>
          <p:cNvGraphicFramePr/>
          <p:nvPr/>
        </p:nvGraphicFramePr>
        <p:xfrm>
          <a:off x="1996593" y="2304980"/>
          <a:ext cx="1651863" cy="1554345"/>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DDF3C842-1588-4616-9371-91DD2051777E}"/>
              </a:ext>
            </a:extLst>
          </p:cNvPr>
          <p:cNvSpPr/>
          <p:nvPr/>
        </p:nvSpPr>
        <p:spPr>
          <a:xfrm>
            <a:off x="2370114" y="2683188"/>
            <a:ext cx="847309" cy="807315"/>
          </a:xfrm>
          <a:prstGeom prst="ellipse">
            <a:avLst/>
          </a:prstGeom>
          <a:noFill/>
          <a:ln w="38100" cap="flat" cmpd="sng" algn="ctr">
            <a:solidFill>
              <a:schemeClr val="accent1">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75000"/>
                  <a:lumOff val="25000"/>
                </a:prstClr>
              </a:solidFill>
              <a:effectLst/>
              <a:uLnTx/>
              <a:uFillTx/>
              <a:latin typeface="Arial"/>
              <a:cs typeface="+mn-cs"/>
            </a:endParaRPr>
          </a:p>
        </p:txBody>
      </p:sp>
      <p:sp>
        <p:nvSpPr>
          <p:cNvPr id="16" name="TextBox 15">
            <a:extLst>
              <a:ext uri="{FF2B5EF4-FFF2-40B4-BE49-F238E27FC236}">
                <a16:creationId xmlns:a16="http://schemas.microsoft.com/office/drawing/2014/main" id="{726C9C7B-491A-48DB-8C03-FBFEC2EB99DF}"/>
              </a:ext>
            </a:extLst>
          </p:cNvPr>
          <p:cNvSpPr txBox="1"/>
          <p:nvPr/>
        </p:nvSpPr>
        <p:spPr>
          <a:xfrm>
            <a:off x="2361282" y="2862880"/>
            <a:ext cx="880358" cy="461665"/>
          </a:xfrm>
          <a:prstGeom prst="rect">
            <a:avLst/>
          </a:prstGeom>
          <a:noFill/>
        </p:spPr>
        <p:txBody>
          <a:bodyPr wrap="square" rtlCol="0" anchor="ctr">
            <a:spAutoFit/>
          </a:bodyPr>
          <a:lstStyle/>
          <a:p>
            <a:pPr algn="ctr"/>
            <a:r>
              <a:rPr lang="en-US" altLang="ko-KR" sz="2400" b="1" dirty="0">
                <a:solidFill>
                  <a:prstClr val="black">
                    <a:lumMod val="75000"/>
                    <a:lumOff val="25000"/>
                  </a:prstClr>
                </a:solidFill>
                <a:latin typeface="Arial"/>
                <a:cs typeface="Arial" pitchFamily="34" charset="0"/>
              </a:rPr>
              <a:t>269</a:t>
            </a:r>
            <a:r>
              <a:rPr lang="en-US" dirty="0">
                <a:latin typeface="Arial" panose="020B0604020202020204" pitchFamily="34" charset="0"/>
                <a:cs typeface="Arial" panose="020B0604020202020204" pitchFamily="34" charset="0"/>
              </a:rPr>
              <a:t>$</a:t>
            </a:r>
            <a:endParaRPr lang="ko-KR" altLang="en-US" sz="16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8A8C4E9-A1D5-4A57-BF7B-445B437A9C3A}"/>
              </a:ext>
            </a:extLst>
          </p:cNvPr>
          <p:cNvSpPr txBox="1"/>
          <p:nvPr/>
        </p:nvSpPr>
        <p:spPr>
          <a:xfrm>
            <a:off x="5125070" y="2809898"/>
            <a:ext cx="916181" cy="461665"/>
          </a:xfrm>
          <a:prstGeom prst="rect">
            <a:avLst/>
          </a:prstGeom>
          <a:noFill/>
        </p:spPr>
        <p:txBody>
          <a:bodyPr wrap="square" rtlCol="0" anchor="ctr">
            <a:spAutoFit/>
          </a:bodyPr>
          <a:lstStyle/>
          <a:p>
            <a:pPr algn="ctr"/>
            <a:r>
              <a:rPr lang="en-US" sz="2400" b="1" dirty="0">
                <a:solidFill>
                  <a:prstClr val="black">
                    <a:lumMod val="75000"/>
                    <a:lumOff val="25000"/>
                  </a:prstClr>
                </a:solidFill>
                <a:latin typeface="Arial"/>
                <a:cs typeface="Arial" pitchFamily="34" charset="0"/>
              </a:rPr>
              <a:t>156</a:t>
            </a:r>
            <a:r>
              <a:rPr lang="en-US" dirty="0">
                <a:latin typeface="Arial" panose="020B0604020202020204" pitchFamily="34" charset="0"/>
                <a:cs typeface="Arial" panose="020B0604020202020204" pitchFamily="34" charset="0"/>
              </a:rPr>
              <a:t>$</a:t>
            </a:r>
            <a:endParaRPr lang="ko-KR" altLang="en-US" b="1" dirty="0">
              <a:solidFill>
                <a:prstClr val="black">
                  <a:lumMod val="75000"/>
                  <a:lumOff val="25000"/>
                </a:prstClr>
              </a:solidFill>
              <a:latin typeface="Arial"/>
              <a:cs typeface="Arial" pitchFamily="34" charset="0"/>
            </a:endParaRPr>
          </a:p>
        </p:txBody>
      </p:sp>
      <p:sp>
        <p:nvSpPr>
          <p:cNvPr id="20" name="TextBox 19">
            <a:extLst>
              <a:ext uri="{FF2B5EF4-FFF2-40B4-BE49-F238E27FC236}">
                <a16:creationId xmlns:a16="http://schemas.microsoft.com/office/drawing/2014/main" id="{E8CD6FEE-1CF5-4720-8799-E476E3C4DFA4}"/>
              </a:ext>
            </a:extLst>
          </p:cNvPr>
          <p:cNvSpPr txBox="1"/>
          <p:nvPr/>
        </p:nvSpPr>
        <p:spPr>
          <a:xfrm>
            <a:off x="4596068" y="3997931"/>
            <a:ext cx="2268000" cy="519351"/>
          </a:xfrm>
          <a:prstGeom prst="roundRect">
            <a:avLst>
              <a:gd name="adj" fmla="val 50000"/>
            </a:avLst>
          </a:prstGeom>
          <a:solidFill>
            <a:schemeClr val="accent1">
              <a:lumMod val="40000"/>
              <a:lumOff val="60000"/>
            </a:schemeClr>
          </a:solidFill>
          <a:ln w="254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a:ln>
                  <a:noFill/>
                </a:ln>
                <a:solidFill>
                  <a:schemeClr val="bg1">
                    <a:lumMod val="50000"/>
                  </a:schemeClr>
                </a:solidFill>
                <a:effectLst/>
                <a:uLnTx/>
                <a:uFillTx/>
                <a:latin typeface="Arial"/>
                <a:cs typeface="Arial" pitchFamily="34" charset="0"/>
              </a:rPr>
              <a:t>Ipratropium</a:t>
            </a:r>
            <a:endParaRPr kumimoji="0" lang="ko-KR" altLang="en-US" b="1" i="0" u="none" strike="noStrike" kern="0" cap="none" spc="0" normalizeH="0" baseline="0" noProof="0" dirty="0">
              <a:ln>
                <a:noFill/>
              </a:ln>
              <a:solidFill>
                <a:schemeClr val="bg1">
                  <a:lumMod val="50000"/>
                </a:schemeClr>
              </a:solidFill>
              <a:effectLst/>
              <a:uLnTx/>
              <a:uFillTx/>
              <a:latin typeface="Arial"/>
              <a:cs typeface="Arial" pitchFamily="34" charset="0"/>
            </a:endParaRPr>
          </a:p>
        </p:txBody>
      </p:sp>
      <p:sp>
        <p:nvSpPr>
          <p:cNvPr id="23" name="TextBox 22">
            <a:extLst>
              <a:ext uri="{FF2B5EF4-FFF2-40B4-BE49-F238E27FC236}">
                <a16:creationId xmlns:a16="http://schemas.microsoft.com/office/drawing/2014/main" id="{873480DF-BD8B-4697-95AC-EF9E26C1FC63}"/>
              </a:ext>
            </a:extLst>
          </p:cNvPr>
          <p:cNvSpPr txBox="1"/>
          <p:nvPr/>
        </p:nvSpPr>
        <p:spPr>
          <a:xfrm>
            <a:off x="1688524" y="4018434"/>
            <a:ext cx="2268000" cy="519351"/>
          </a:xfrm>
          <a:prstGeom prst="roundRect">
            <a:avLst>
              <a:gd name="adj" fmla="val 50000"/>
            </a:avLst>
          </a:prstGeom>
          <a:solidFill>
            <a:schemeClr val="accent1">
              <a:lumMod val="20000"/>
              <a:lumOff val="80000"/>
            </a:schemeClr>
          </a:solidFill>
          <a:ln w="254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a:ln>
                  <a:noFill/>
                </a:ln>
                <a:solidFill>
                  <a:schemeClr val="bg1">
                    <a:lumMod val="50000"/>
                  </a:schemeClr>
                </a:solidFill>
                <a:effectLst/>
                <a:uLnTx/>
                <a:uFillTx/>
                <a:latin typeface="Arial"/>
                <a:cs typeface="Arial" pitchFamily="34" charset="0"/>
              </a:rPr>
              <a:t>Salbutamol</a:t>
            </a:r>
            <a:endParaRPr kumimoji="0" lang="ko-KR" altLang="en-US" b="1" i="0" u="none" strike="noStrike" kern="0" cap="none" spc="0" normalizeH="0" baseline="0" noProof="0" dirty="0">
              <a:ln>
                <a:noFill/>
              </a:ln>
              <a:solidFill>
                <a:schemeClr val="bg1">
                  <a:lumMod val="50000"/>
                </a:schemeClr>
              </a:solidFill>
              <a:effectLst/>
              <a:uLnTx/>
              <a:uFillTx/>
              <a:latin typeface="Arial"/>
              <a:cs typeface="Arial" pitchFamily="34" charset="0"/>
            </a:endParaRPr>
          </a:p>
        </p:txBody>
      </p:sp>
      <p:sp>
        <p:nvSpPr>
          <p:cNvPr id="26" name="TextBox 25">
            <a:extLst>
              <a:ext uri="{FF2B5EF4-FFF2-40B4-BE49-F238E27FC236}">
                <a16:creationId xmlns:a16="http://schemas.microsoft.com/office/drawing/2014/main" id="{467157BD-B5AA-4C63-8E5C-5622F6F76E70}"/>
              </a:ext>
            </a:extLst>
          </p:cNvPr>
          <p:cNvSpPr txBox="1"/>
          <p:nvPr/>
        </p:nvSpPr>
        <p:spPr>
          <a:xfrm>
            <a:off x="7377608" y="3980127"/>
            <a:ext cx="3162444" cy="519351"/>
          </a:xfrm>
          <a:prstGeom prst="roundRect">
            <a:avLst>
              <a:gd name="adj" fmla="val 50000"/>
            </a:avLst>
          </a:prstGeom>
          <a:solidFill>
            <a:schemeClr val="accent1">
              <a:lumMod val="60000"/>
              <a:lumOff val="40000"/>
            </a:schemeClr>
          </a:solidFill>
          <a:ln w="254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a:ln>
                  <a:noFill/>
                </a:ln>
                <a:effectLst/>
                <a:uLnTx/>
                <a:uFillTx/>
                <a:latin typeface="Arial"/>
                <a:cs typeface="Arial" pitchFamily="34" charset="0"/>
              </a:rPr>
              <a:t>Ipratropium/Salbutamol</a:t>
            </a:r>
            <a:endParaRPr kumimoji="0" lang="ko-KR" altLang="en-US" b="1" i="0" u="none" strike="noStrike" kern="0" cap="none" spc="0" normalizeH="0" baseline="0" noProof="0" dirty="0">
              <a:ln>
                <a:noFill/>
              </a:ln>
              <a:effectLst/>
              <a:uLnTx/>
              <a:uFillTx/>
              <a:latin typeface="Arial"/>
              <a:cs typeface="Arial" pitchFamily="34" charset="0"/>
            </a:endParaRPr>
          </a:p>
        </p:txBody>
      </p:sp>
      <p:graphicFrame>
        <p:nvGraphicFramePr>
          <p:cNvPr id="28" name="Chart 2">
            <a:extLst>
              <a:ext uri="{FF2B5EF4-FFF2-40B4-BE49-F238E27FC236}">
                <a16:creationId xmlns:a16="http://schemas.microsoft.com/office/drawing/2014/main" id="{B65BAAAE-50CA-4B38-8FBC-3FFB7101CBFF}"/>
              </a:ext>
            </a:extLst>
          </p:cNvPr>
          <p:cNvGraphicFramePr/>
          <p:nvPr/>
        </p:nvGraphicFramePr>
        <p:xfrm>
          <a:off x="8011491" y="2337422"/>
          <a:ext cx="1651861" cy="1556614"/>
        </p:xfrm>
        <a:graphic>
          <a:graphicData uri="http://schemas.openxmlformats.org/drawingml/2006/chart">
            <c:chart xmlns:c="http://schemas.openxmlformats.org/drawingml/2006/chart" xmlns:r="http://schemas.openxmlformats.org/officeDocument/2006/relationships" r:id="rId4"/>
          </a:graphicData>
        </a:graphic>
      </p:graphicFrame>
      <p:sp>
        <p:nvSpPr>
          <p:cNvPr id="30" name="Oval 29">
            <a:extLst>
              <a:ext uri="{FF2B5EF4-FFF2-40B4-BE49-F238E27FC236}">
                <a16:creationId xmlns:a16="http://schemas.microsoft.com/office/drawing/2014/main" id="{4115958E-A5FA-45DD-AA3D-C4473B9F2F00}"/>
              </a:ext>
            </a:extLst>
          </p:cNvPr>
          <p:cNvSpPr/>
          <p:nvPr/>
        </p:nvSpPr>
        <p:spPr>
          <a:xfrm>
            <a:off x="8229600" y="2683189"/>
            <a:ext cx="924413" cy="889250"/>
          </a:xfrm>
          <a:prstGeom prst="ellipse">
            <a:avLst/>
          </a:prstGeom>
          <a:noFill/>
          <a:ln w="381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75000"/>
                  <a:lumOff val="25000"/>
                </a:prstClr>
              </a:solidFill>
              <a:effectLst/>
              <a:uLnTx/>
              <a:uFillTx/>
              <a:latin typeface="Arial"/>
              <a:cs typeface="+mn-cs"/>
            </a:endParaRPr>
          </a:p>
        </p:txBody>
      </p:sp>
      <p:sp>
        <p:nvSpPr>
          <p:cNvPr id="31" name="TextBox 30">
            <a:extLst>
              <a:ext uri="{FF2B5EF4-FFF2-40B4-BE49-F238E27FC236}">
                <a16:creationId xmlns:a16="http://schemas.microsoft.com/office/drawing/2014/main" id="{60244F7C-DD2B-49BE-BA1D-3CBC2C0DCB2F}"/>
              </a:ext>
            </a:extLst>
          </p:cNvPr>
          <p:cNvSpPr txBox="1"/>
          <p:nvPr/>
        </p:nvSpPr>
        <p:spPr>
          <a:xfrm>
            <a:off x="8237832" y="2872761"/>
            <a:ext cx="916181" cy="461665"/>
          </a:xfrm>
          <a:prstGeom prst="rect">
            <a:avLst/>
          </a:prstGeom>
          <a:noFill/>
        </p:spPr>
        <p:txBody>
          <a:bodyPr wrap="square" rtlCol="0" anchor="ctr">
            <a:spAutoFit/>
          </a:bodyPr>
          <a:lstStyle/>
          <a:p>
            <a:pPr algn="ctr"/>
            <a:r>
              <a:rPr lang="en-US" sz="2400" b="1" dirty="0">
                <a:solidFill>
                  <a:prstClr val="black">
                    <a:lumMod val="75000"/>
                    <a:lumOff val="25000"/>
                  </a:prstClr>
                </a:solidFill>
                <a:latin typeface="Arial"/>
                <a:cs typeface="Arial" pitchFamily="34" charset="0"/>
              </a:rPr>
              <a:t>197</a:t>
            </a:r>
            <a:r>
              <a:rPr lang="en-US" dirty="0">
                <a:latin typeface="Arial" panose="020B0604020202020204" pitchFamily="34" charset="0"/>
                <a:cs typeface="Arial" panose="020B0604020202020204" pitchFamily="34" charset="0"/>
              </a:rPr>
              <a:t>$</a:t>
            </a:r>
            <a:endParaRPr lang="ko-KR" altLang="en-US" b="1" dirty="0">
              <a:solidFill>
                <a:prstClr val="black">
                  <a:lumMod val="75000"/>
                  <a:lumOff val="25000"/>
                </a:prstClr>
              </a:solidFill>
              <a:latin typeface="Arial"/>
              <a:cs typeface="Arial" pitchFamily="34" charset="0"/>
            </a:endParaRPr>
          </a:p>
        </p:txBody>
      </p:sp>
      <p:sp>
        <p:nvSpPr>
          <p:cNvPr id="4" name="TextBox 3">
            <a:extLst>
              <a:ext uri="{FF2B5EF4-FFF2-40B4-BE49-F238E27FC236}">
                <a16:creationId xmlns:a16="http://schemas.microsoft.com/office/drawing/2014/main" id="{4D3985C8-E090-4E8F-AA82-3382FE86F048}"/>
              </a:ext>
            </a:extLst>
          </p:cNvPr>
          <p:cNvSpPr txBox="1"/>
          <p:nvPr/>
        </p:nvSpPr>
        <p:spPr>
          <a:xfrm>
            <a:off x="1213104" y="5148041"/>
            <a:ext cx="9942644" cy="369332"/>
          </a:xfrm>
          <a:prstGeom prst="rect">
            <a:avLst/>
          </a:prstGeom>
          <a:noFill/>
        </p:spPr>
        <p:txBody>
          <a:bodyPr wrap="square" rtlCol="0">
            <a:spAutoFit/>
          </a:bodyPr>
          <a:lstStyle/>
          <a:p>
            <a:pPr algn="ct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chi </a:t>
            </a:r>
            <a:r>
              <a:rPr lang="en-US" b="1" dirty="0" err="1">
                <a:latin typeface="Arial" panose="020B0604020202020204" pitchFamily="34" charset="0"/>
                <a:cs typeface="Arial" panose="020B0604020202020204" pitchFamily="34" charset="0"/>
              </a:rPr>
              <a:t>phí</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điều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trị</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trung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bình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mỗi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bệnh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nhân</a:t>
            </a:r>
            <a:r>
              <a:rPr lang="en-US" b="1" dirty="0">
                <a:latin typeface="Arial" panose="020B0604020202020204" pitchFamily="34" charset="0"/>
                <a:cs typeface="Arial" panose="020B0604020202020204" pitchFamily="34" charset="0"/>
              </a:rPr>
              <a:t> COPD </a:t>
            </a:r>
            <a:r>
              <a:rPr lang="en-US" b="1" dirty="0" err="1">
                <a:latin typeface="Arial" panose="020B0604020202020204" pitchFamily="34" charset="0"/>
                <a:cs typeface="Arial" panose="020B0604020202020204" pitchFamily="34" charset="0"/>
              </a:rPr>
              <a:t>trong</a:t>
            </a:r>
            <a:r>
              <a:rPr lang="en-US" b="1" dirty="0">
                <a:latin typeface="Arial" panose="020B0604020202020204" pitchFamily="34" charset="0"/>
                <a:cs typeface="Arial" panose="020B0604020202020204" pitchFamily="34" charset="0"/>
              </a:rPr>
              <a:t> 85 </a:t>
            </a:r>
            <a:r>
              <a:rPr lang="en-US" b="1" dirty="0" err="1">
                <a:latin typeface="Arial" panose="020B0604020202020204" pitchFamily="34" charset="0"/>
                <a:cs typeface="Arial" panose="020B0604020202020204" pitchFamily="34" charset="0"/>
              </a:rPr>
              <a:t>ngày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endParaRPr lang="en-US"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9189DCB-8455-4AD7-A875-3A342537D6AC}"/>
              </a:ext>
            </a:extLst>
          </p:cNvPr>
          <p:cNvSpPr txBox="1"/>
          <p:nvPr/>
        </p:nvSpPr>
        <p:spPr>
          <a:xfrm>
            <a:off x="4307701" y="1380534"/>
            <a:ext cx="3467099" cy="400110"/>
          </a:xfrm>
          <a:prstGeom prst="rect">
            <a:avLst/>
          </a:prstGeom>
          <a:noFill/>
        </p:spPr>
        <p:txBody>
          <a:bodyPr wrap="square" rtlCol="0">
            <a:spAutoFit/>
          </a:bodyPr>
          <a:lstStyle/>
          <a:p>
            <a:pPr eaLnBrk="1" hangingPunct="1">
              <a:spcBef>
                <a:spcPct val="50000"/>
              </a:spcBef>
              <a:buFontTx/>
              <a:buNone/>
            </a:pPr>
            <a:r>
              <a:rPr lang="en-US" altLang="en-US" sz="2000" b="1" dirty="0">
                <a:latin typeface="Arial" panose="020B0604020202020204" pitchFamily="34" charset="0"/>
                <a:cs typeface="Arial" panose="020B0604020202020204" pitchFamily="34" charset="0"/>
              </a:rPr>
              <a:t>RCT, n = 1067 BN COPD</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663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871CB9-52CC-4AC7-AC3A-5B8A7FF780AF}"/>
              </a:ext>
            </a:extLst>
          </p:cNvPr>
          <p:cNvSpPr txBox="1"/>
          <p:nvPr/>
        </p:nvSpPr>
        <p:spPr>
          <a:xfrm>
            <a:off x="388521" y="241322"/>
            <a:ext cx="11357042" cy="1077218"/>
          </a:xfrm>
          <a:prstGeom prst="rect">
            <a:avLst/>
          </a:prstGeom>
          <a:noFill/>
        </p:spPr>
        <p:txBody>
          <a:bodyPr wrap="square" rtlCol="0">
            <a:spAutoFit/>
          </a:bodyPr>
          <a:lstStyle/>
          <a:p>
            <a:pPr algn="ctr"/>
            <a:r>
              <a:rPr lang="en-US" sz="3200" b="1" dirty="0" err="1">
                <a:solidFill>
                  <a:srgbClr val="00B050"/>
                </a:solidFill>
                <a:latin typeface="Arial" panose="020B0604020202020204" pitchFamily="34" charset="0"/>
                <a:cs typeface="Arial" panose="020B0604020202020204" pitchFamily="34" charset="0"/>
              </a:rPr>
              <a:t>Chuyển</a:t>
            </a:r>
            <a:r>
              <a:rPr lang="en-US" sz="3200" b="1" dirty="0">
                <a:solidFill>
                  <a:srgbClr val="00B050"/>
                </a:solidFill>
                <a:latin typeface="Arial" panose="020B0604020202020204" pitchFamily="34" charset="0"/>
                <a:cs typeface="Arial" panose="020B0604020202020204" pitchFamily="34" charset="0"/>
              </a:rPr>
              <a:t> sang Ipratropium/Salbutamol dung </a:t>
            </a:r>
            <a:r>
              <a:rPr lang="en-US" sz="3200" b="1" dirty="0" err="1">
                <a:solidFill>
                  <a:srgbClr val="00B050"/>
                </a:solidFill>
                <a:latin typeface="Arial" panose="020B0604020202020204" pitchFamily="34" charset="0"/>
                <a:cs typeface="Arial" panose="020B0604020202020204" pitchFamily="34" charset="0"/>
              </a:rPr>
              <a:t>dịch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khí</a:t>
            </a:r>
            <a:r>
              <a:rPr lang="en-US" sz="3200" b="1" dirty="0">
                <a:solidFill>
                  <a:srgbClr val="00B050"/>
                </a:solidFill>
                <a:latin typeface="Arial" panose="020B0604020202020204" pitchFamily="34" charset="0"/>
                <a:cs typeface="Arial" panose="020B0604020202020204" pitchFamily="34" charset="0"/>
              </a:rPr>
              <a:t> dung </a:t>
            </a:r>
            <a:r>
              <a:rPr lang="en-US" sz="3200" b="1" dirty="0" err="1">
                <a:solidFill>
                  <a:srgbClr val="00B050"/>
                </a:solidFill>
                <a:latin typeface="Arial" panose="020B0604020202020204" pitchFamily="34" charset="0"/>
                <a:cs typeface="Arial" panose="020B0604020202020204" pitchFamily="34" charset="0"/>
              </a:rPr>
              <a:t>giúp</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giảm</a:t>
            </a:r>
            <a:r>
              <a:rPr lang="en-US" sz="3200" b="1" dirty="0">
                <a:solidFill>
                  <a:srgbClr val="00B050"/>
                </a:solidFill>
                <a:latin typeface="Arial" panose="020B0604020202020204" pitchFamily="34" charset="0"/>
                <a:cs typeface="Arial" panose="020B0604020202020204" pitchFamily="34" charset="0"/>
              </a:rPr>
              <a:t> chi </a:t>
            </a:r>
            <a:r>
              <a:rPr lang="en-US" sz="3200" b="1" dirty="0" err="1">
                <a:solidFill>
                  <a:srgbClr val="00B050"/>
                </a:solidFill>
                <a:latin typeface="Arial" panose="020B0604020202020204" pitchFamily="34" charset="0"/>
                <a:cs typeface="Arial" panose="020B0604020202020204" pitchFamily="34" charset="0"/>
              </a:rPr>
              <a:t>phí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điều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trị</a:t>
            </a:r>
            <a:r>
              <a:rPr lang="en-US" sz="3200" b="1" dirty="0">
                <a:solidFill>
                  <a:srgbClr val="00B050"/>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6D30163-BD87-4D74-8B6D-3009C33FEF61}"/>
              </a:ext>
            </a:extLst>
          </p:cNvPr>
          <p:cNvSpPr txBox="1"/>
          <p:nvPr/>
        </p:nvSpPr>
        <p:spPr>
          <a:xfrm>
            <a:off x="4273294" y="6507302"/>
            <a:ext cx="7918704" cy="246221"/>
          </a:xfrm>
          <a:prstGeom prst="rect">
            <a:avLst/>
          </a:prstGeom>
          <a:noFill/>
        </p:spPr>
        <p:txBody>
          <a:bodyPr wrap="square" rtlCol="0">
            <a:spAutoFit/>
          </a:bodyPr>
          <a:lstStyle/>
          <a:p>
            <a:r>
              <a:rPr lang="en-US" sz="1000" b="0" i="1" dirty="0">
                <a:solidFill>
                  <a:schemeClr val="bg1"/>
                </a:solidFill>
                <a:effectLst/>
                <a:latin typeface="Arial" panose="020B0604020202020204" pitchFamily="34" charset="0"/>
                <a:cs typeface="Arial" panose="020B0604020202020204" pitchFamily="34" charset="0"/>
              </a:rPr>
              <a:t>American Journal of Health-System Pharmacy</a:t>
            </a:r>
            <a:r>
              <a:rPr lang="en-US" sz="1000" b="0" i="0" dirty="0">
                <a:solidFill>
                  <a:schemeClr val="bg1"/>
                </a:solidFill>
                <a:effectLst/>
                <a:latin typeface="Arial" panose="020B0604020202020204" pitchFamily="34" charset="0"/>
                <a:cs typeface="Arial" panose="020B0604020202020204" pitchFamily="34" charset="0"/>
              </a:rPr>
              <a:t>, Volume 73, Issue 3, 1 February 2016, Pages 121–125, </a:t>
            </a:r>
            <a:r>
              <a:rPr lang="en-US" sz="1000" b="0" i="0" u="none" strike="noStrike" dirty="0">
                <a:solidFill>
                  <a:schemeClr val="bg1"/>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https://doi.org/10.2146/ajhp150154</a:t>
            </a:r>
            <a:endParaRPr lang="en-US" sz="1000" dirty="0">
              <a:solidFill>
                <a:schemeClr val="bg1"/>
              </a:solidFill>
              <a:latin typeface="Arial" panose="020B0604020202020204" pitchFamily="34" charset="0"/>
              <a:cs typeface="Arial" panose="020B0604020202020204" pitchFamily="34" charset="0"/>
            </a:endParaRPr>
          </a:p>
        </p:txBody>
      </p:sp>
      <p:sp>
        <p:nvSpPr>
          <p:cNvPr id="9" name="Arrow: Down 8">
            <a:extLst>
              <a:ext uri="{FF2B5EF4-FFF2-40B4-BE49-F238E27FC236}">
                <a16:creationId xmlns:a16="http://schemas.microsoft.com/office/drawing/2014/main" id="{8DA0AEDB-AB93-4EA7-BD52-DB649EE41AE2}"/>
              </a:ext>
            </a:extLst>
          </p:cNvPr>
          <p:cNvSpPr/>
          <p:nvPr/>
        </p:nvSpPr>
        <p:spPr>
          <a:xfrm>
            <a:off x="642937" y="4116083"/>
            <a:ext cx="3395663" cy="1809150"/>
          </a:xfrm>
          <a:prstGeom prst="downArrow">
            <a:avLst/>
          </a:prstGeom>
          <a:gradFill>
            <a:gsLst>
              <a:gs pos="0">
                <a:srgbClr val="76BD22">
                  <a:lumMod val="5000"/>
                  <a:lumOff val="95000"/>
                </a:srgbClr>
              </a:gs>
              <a:gs pos="74000">
                <a:srgbClr val="76BD22">
                  <a:lumMod val="45000"/>
                  <a:lumOff val="55000"/>
                </a:srgbClr>
              </a:gs>
              <a:gs pos="83000">
                <a:srgbClr val="76BD22">
                  <a:lumMod val="45000"/>
                  <a:lumOff val="55000"/>
                </a:srgbClr>
              </a:gs>
              <a:gs pos="100000">
                <a:srgbClr val="76BD22">
                  <a:lumMod val="30000"/>
                  <a:lumOff val="70000"/>
                </a:srgbClr>
              </a:gs>
            </a:gsLst>
            <a:lin ang="5400000" scaled="1"/>
          </a:gradFill>
          <a:ln w="158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endParaRPr kumimoji="0" lang="en-US" sz="1800" b="0" i="0" u="none" strike="noStrike" kern="0" cap="none" spc="0" normalizeH="0" baseline="0" noProof="0" err="1">
              <a:ln>
                <a:noFill/>
              </a:ln>
              <a:solidFill>
                <a:srgbClr val="4B5870"/>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A0FF59C3-955C-4491-91B5-D3B088FA8B79}"/>
              </a:ext>
            </a:extLst>
          </p:cNvPr>
          <p:cNvSpPr/>
          <p:nvPr/>
        </p:nvSpPr>
        <p:spPr>
          <a:xfrm>
            <a:off x="878681" y="2153333"/>
            <a:ext cx="2857500" cy="1981200"/>
          </a:xfrm>
          <a:prstGeom prst="roundRect">
            <a:avLst/>
          </a:prstGeom>
          <a:solidFill>
            <a:srgbClr val="FFFFFF"/>
          </a:solidFill>
          <a:ln w="28575" cap="flat" cmpd="sng" algn="ctr">
            <a:solidFill>
              <a:srgbClr val="67CFE3"/>
            </a:solidFill>
            <a:prstDash val="solid"/>
            <a:miter lim="800000"/>
          </a:ln>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endParaRPr kumimoji="0" lang="en-US" sz="1800" b="0" i="0" u="none" strike="noStrike" kern="0" cap="none" spc="0" normalizeH="0" baseline="0" noProof="0" err="1">
              <a:ln>
                <a:noFill/>
              </a:ln>
              <a:solidFill>
                <a:srgbClr val="4B5870"/>
              </a:solidFill>
              <a:effectLst>
                <a:glow rad="228600">
                  <a:srgbClr val="FFDD00">
                    <a:satMod val="175000"/>
                    <a:alpha val="40000"/>
                  </a:srgbClr>
                </a:glow>
              </a:effectLst>
              <a:uLnTx/>
              <a:uFillTx/>
              <a:latin typeface="Calibri"/>
              <a:ea typeface="+mn-ea"/>
              <a:cs typeface="+mn-cs"/>
            </a:endParaRPr>
          </a:p>
        </p:txBody>
      </p:sp>
      <p:sp>
        <p:nvSpPr>
          <p:cNvPr id="11" name="TextBox 10">
            <a:extLst>
              <a:ext uri="{FF2B5EF4-FFF2-40B4-BE49-F238E27FC236}">
                <a16:creationId xmlns:a16="http://schemas.microsoft.com/office/drawing/2014/main" id="{7A2699EE-9508-42AF-AE4F-2F8782B2DB49}"/>
              </a:ext>
            </a:extLst>
          </p:cNvPr>
          <p:cNvSpPr txBox="1"/>
          <p:nvPr/>
        </p:nvSpPr>
        <p:spPr>
          <a:xfrm>
            <a:off x="1040606" y="2305732"/>
            <a:ext cx="2533650" cy="1514475"/>
          </a:xfrm>
          <a:prstGeom prst="rect">
            <a:avLst/>
          </a:prstGeom>
          <a:noFill/>
        </p:spPr>
        <p:txBody>
          <a:bodyPr wrap="square" lIns="0" tIns="0" rIns="0" bIns="0"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Arial"/>
              </a:rPr>
              <a:t>Giảm</a:t>
            </a:r>
            <a:endParaRPr kumimoji="0" lang="en-US" sz="3200" b="1" i="0" u="none" strike="noStrike" kern="0" cap="none" spc="0" normalizeH="0" baseline="0" noProof="0" dirty="0">
              <a:ln>
                <a:noFill/>
              </a:ln>
              <a:solidFill>
                <a:srgbClr val="0070C0"/>
              </a:solidFill>
              <a:effectLst/>
              <a:uLnTx/>
              <a:uFillTx/>
              <a:latin typeface="Arial"/>
            </a:endParaRPr>
          </a:p>
          <a:p>
            <a:pPr marL="0" marR="0" lvl="0" indent="0" algn="ctr" defTabSz="914400" eaLnBrk="1" fontAlgn="auto" latinLnBrk="0" hangingPunct="1">
              <a:lnSpc>
                <a:spcPct val="100000"/>
              </a:lnSpc>
              <a:spcBef>
                <a:spcPts val="1200"/>
              </a:spcBef>
              <a:spcAft>
                <a:spcPts val="0"/>
              </a:spcAft>
              <a:buClrTx/>
              <a:buSzTx/>
              <a:buFontTx/>
              <a:buNone/>
              <a:tabLst/>
              <a:defRPr/>
            </a:pPr>
            <a:r>
              <a:rPr kumimoji="0" lang="en-US" sz="4800" b="1" i="0" u="none" strike="noStrike" kern="0" cap="none" spc="0" normalizeH="0" baseline="0" noProof="0" dirty="0">
                <a:ln>
                  <a:noFill/>
                </a:ln>
                <a:solidFill>
                  <a:srgbClr val="00B050"/>
                </a:solidFill>
                <a:effectLst/>
                <a:uLnTx/>
                <a:uFillTx/>
                <a:latin typeface="Arial"/>
              </a:rPr>
              <a:t>99.359 </a:t>
            </a:r>
            <a:r>
              <a:rPr lang="en-US" sz="4800" b="1" kern="0" dirty="0">
                <a:solidFill>
                  <a:srgbClr val="00B050"/>
                </a:solidFill>
                <a:latin typeface="Arial"/>
              </a:rPr>
              <a:t>$</a:t>
            </a:r>
            <a:r>
              <a:rPr kumimoji="0" lang="en-US" sz="4800" b="1" i="0" u="none" strike="noStrike" kern="0" cap="none" spc="0" normalizeH="0" baseline="0" noProof="0" dirty="0">
                <a:ln>
                  <a:noFill/>
                </a:ln>
                <a:solidFill>
                  <a:srgbClr val="00B050"/>
                </a:solidFill>
                <a:effectLst/>
                <a:uLnTx/>
                <a:uFillTx/>
                <a:latin typeface="Arial"/>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B5870"/>
              </a:solidFill>
              <a:effectLst/>
              <a:uLnTx/>
              <a:uFillTx/>
            </a:endParaRPr>
          </a:p>
        </p:txBody>
      </p:sp>
      <p:sp>
        <p:nvSpPr>
          <p:cNvPr id="12" name="TextBox 11">
            <a:extLst>
              <a:ext uri="{FF2B5EF4-FFF2-40B4-BE49-F238E27FC236}">
                <a16:creationId xmlns:a16="http://schemas.microsoft.com/office/drawing/2014/main" id="{D97D0F60-7A06-4B0D-95F4-503433B0BD07}"/>
              </a:ext>
            </a:extLst>
          </p:cNvPr>
          <p:cNvSpPr txBox="1"/>
          <p:nvPr/>
        </p:nvSpPr>
        <p:spPr>
          <a:xfrm>
            <a:off x="1327544" y="4189140"/>
            <a:ext cx="2026447" cy="1181100"/>
          </a:xfrm>
          <a:prstGeom prst="rect">
            <a:avLst/>
          </a:prstGeom>
          <a:noFill/>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000000"/>
                </a:solidFill>
                <a:latin typeface="Arial" panose="020B0604020202020204" pitchFamily="34" charset="0"/>
                <a:cs typeface="Arial" panose="020B0604020202020204" pitchFamily="34" charset="0"/>
              </a:rPr>
              <a:t>Chi </a:t>
            </a:r>
            <a:r>
              <a:rPr lang="en-US" b="1" kern="0" dirty="0" err="1">
                <a:solidFill>
                  <a:srgbClr val="000000"/>
                </a:solidFill>
                <a:latin typeface="Arial" panose="020B0604020202020204" pitchFamily="34" charset="0"/>
                <a:cs typeface="Arial" panose="020B0604020202020204" pitchFamily="34" charset="0"/>
              </a:rPr>
              <a:t>phí</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thuốc</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trong</a:t>
            </a:r>
            <a:r>
              <a:rPr lang="en-US" b="1" kern="0" dirty="0">
                <a:solidFill>
                  <a:srgbClr val="000000"/>
                </a:solidFill>
                <a:latin typeface="Arial" panose="020B0604020202020204" pitchFamily="34" charset="0"/>
                <a:cs typeface="Arial" panose="020B0604020202020204" pitchFamily="34" charset="0"/>
              </a:rPr>
              <a:t> 3 </a:t>
            </a:r>
            <a:r>
              <a:rPr lang="en-US" b="1" kern="0" dirty="0" err="1">
                <a:solidFill>
                  <a:srgbClr val="000000"/>
                </a:solidFill>
                <a:latin typeface="Arial" panose="020B0604020202020204" pitchFamily="34" charset="0"/>
                <a:cs typeface="Arial" panose="020B0604020202020204" pitchFamily="34" charset="0"/>
              </a:rPr>
              <a:t>tháng</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37C61543-5431-4EB6-9E2B-4C9A345D46C0}"/>
              </a:ext>
            </a:extLst>
          </p:cNvPr>
          <p:cNvSpPr/>
          <p:nvPr/>
        </p:nvSpPr>
        <p:spPr>
          <a:xfrm>
            <a:off x="4355522" y="4080449"/>
            <a:ext cx="3395663" cy="1809150"/>
          </a:xfrm>
          <a:prstGeom prst="downArrow">
            <a:avLst/>
          </a:prstGeom>
          <a:gradFill>
            <a:gsLst>
              <a:gs pos="0">
                <a:srgbClr val="76BD22">
                  <a:lumMod val="5000"/>
                  <a:lumOff val="95000"/>
                </a:srgbClr>
              </a:gs>
              <a:gs pos="74000">
                <a:srgbClr val="76BD22">
                  <a:lumMod val="45000"/>
                  <a:lumOff val="55000"/>
                </a:srgbClr>
              </a:gs>
              <a:gs pos="83000">
                <a:srgbClr val="76BD22">
                  <a:lumMod val="45000"/>
                  <a:lumOff val="55000"/>
                </a:srgbClr>
              </a:gs>
              <a:gs pos="100000">
                <a:srgbClr val="76BD22">
                  <a:lumMod val="30000"/>
                  <a:lumOff val="70000"/>
                </a:srgbClr>
              </a:gs>
            </a:gsLst>
            <a:lin ang="5400000" scaled="1"/>
          </a:gradFill>
          <a:ln w="158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endParaRPr kumimoji="0" lang="en-US" sz="1800" b="0" i="0" u="none" strike="noStrike" kern="0" cap="none" spc="0" normalizeH="0" baseline="0" noProof="0" err="1">
              <a:ln>
                <a:noFill/>
              </a:ln>
              <a:solidFill>
                <a:srgbClr val="4B5870"/>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4F68AD37-D253-46C4-AAA6-2437201F7BB9}"/>
              </a:ext>
            </a:extLst>
          </p:cNvPr>
          <p:cNvSpPr/>
          <p:nvPr/>
        </p:nvSpPr>
        <p:spPr>
          <a:xfrm>
            <a:off x="4591266" y="2117699"/>
            <a:ext cx="2857500" cy="1981200"/>
          </a:xfrm>
          <a:prstGeom prst="roundRect">
            <a:avLst/>
          </a:prstGeom>
          <a:solidFill>
            <a:srgbClr val="FFFFFF"/>
          </a:solidFill>
          <a:ln w="28575" cap="flat" cmpd="sng" algn="ctr">
            <a:solidFill>
              <a:srgbClr val="67CFE3"/>
            </a:solidFill>
            <a:prstDash val="solid"/>
            <a:miter lim="800000"/>
          </a:ln>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endParaRPr kumimoji="0" lang="en-US" sz="1800" b="0" i="0" u="none" strike="noStrike" kern="0" cap="none" spc="0" normalizeH="0" baseline="0" noProof="0" err="1">
              <a:ln>
                <a:noFill/>
              </a:ln>
              <a:solidFill>
                <a:srgbClr val="4B5870"/>
              </a:solidFill>
              <a:effectLst>
                <a:glow rad="228600">
                  <a:srgbClr val="FFDD00">
                    <a:satMod val="175000"/>
                    <a:alpha val="40000"/>
                  </a:srgbClr>
                </a:glow>
              </a:effectLst>
              <a:uLnTx/>
              <a:uFillTx/>
              <a:latin typeface="Calibri"/>
              <a:ea typeface="+mn-ea"/>
              <a:cs typeface="+mn-cs"/>
            </a:endParaRPr>
          </a:p>
        </p:txBody>
      </p:sp>
      <p:sp>
        <p:nvSpPr>
          <p:cNvPr id="15" name="TextBox 14">
            <a:extLst>
              <a:ext uri="{FF2B5EF4-FFF2-40B4-BE49-F238E27FC236}">
                <a16:creationId xmlns:a16="http://schemas.microsoft.com/office/drawing/2014/main" id="{6699749B-9E0A-4864-BFE3-18003AFEB092}"/>
              </a:ext>
            </a:extLst>
          </p:cNvPr>
          <p:cNvSpPr txBox="1"/>
          <p:nvPr/>
        </p:nvSpPr>
        <p:spPr>
          <a:xfrm>
            <a:off x="4578507" y="2274993"/>
            <a:ext cx="2848828" cy="1514475"/>
          </a:xfrm>
          <a:prstGeom prst="rect">
            <a:avLst/>
          </a:prstGeom>
          <a:noFill/>
        </p:spPr>
        <p:txBody>
          <a:bodyPr wrap="square" lIns="0" tIns="0" rIns="0" bIns="0"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Arial"/>
              </a:rPr>
              <a:t>Giảm</a:t>
            </a:r>
            <a:endParaRPr kumimoji="0" lang="en-US" sz="3200" b="1" i="0" u="none" strike="noStrike" kern="0" cap="none" spc="0" normalizeH="0" baseline="0" noProof="0" dirty="0">
              <a:ln>
                <a:noFill/>
              </a:ln>
              <a:solidFill>
                <a:srgbClr val="0070C0"/>
              </a:solidFill>
              <a:effectLst/>
              <a:uLnTx/>
              <a:uFillTx/>
              <a:latin typeface="Arial"/>
            </a:endParaRPr>
          </a:p>
          <a:p>
            <a:pPr marL="0" marR="0" lvl="0" indent="0" algn="ctr" defTabSz="914400" eaLnBrk="1" fontAlgn="auto" latinLnBrk="0" hangingPunct="1">
              <a:lnSpc>
                <a:spcPct val="100000"/>
              </a:lnSpc>
              <a:spcBef>
                <a:spcPts val="1200"/>
              </a:spcBef>
              <a:spcAft>
                <a:spcPts val="0"/>
              </a:spcAft>
              <a:buClrTx/>
              <a:buSzTx/>
              <a:buFontTx/>
              <a:buNone/>
              <a:tabLst/>
              <a:defRPr/>
            </a:pPr>
            <a:r>
              <a:rPr kumimoji="0" lang="en-US" sz="4800" b="1" i="0" u="none" strike="noStrike" kern="0" cap="none" spc="0" normalizeH="0" baseline="0" noProof="0" dirty="0">
                <a:ln>
                  <a:noFill/>
                </a:ln>
                <a:solidFill>
                  <a:srgbClr val="00B050"/>
                </a:solidFill>
                <a:effectLst/>
                <a:uLnTx/>
                <a:uFillTx/>
                <a:latin typeface="Arial"/>
              </a:rPr>
              <a:t>146.806 </a:t>
            </a:r>
            <a:r>
              <a:rPr lang="en-US" sz="4800" b="1" kern="0" dirty="0">
                <a:solidFill>
                  <a:srgbClr val="00B050"/>
                </a:solidFill>
                <a:latin typeface="Arial"/>
              </a:rPr>
              <a:t>$</a:t>
            </a:r>
            <a:r>
              <a:rPr kumimoji="0" lang="en-US" sz="4800" b="1" i="0" u="none" strike="noStrike" kern="0" cap="none" spc="0" normalizeH="0" baseline="0" noProof="0" dirty="0">
                <a:ln>
                  <a:noFill/>
                </a:ln>
                <a:solidFill>
                  <a:srgbClr val="00B050"/>
                </a:solidFill>
                <a:effectLst/>
                <a:uLnTx/>
                <a:uFillTx/>
                <a:latin typeface="Arial"/>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B5870"/>
              </a:solidFill>
              <a:effectLst/>
              <a:uLnTx/>
              <a:uFillTx/>
            </a:endParaRPr>
          </a:p>
        </p:txBody>
      </p:sp>
      <p:sp>
        <p:nvSpPr>
          <p:cNvPr id="16" name="TextBox 15">
            <a:extLst>
              <a:ext uri="{FF2B5EF4-FFF2-40B4-BE49-F238E27FC236}">
                <a16:creationId xmlns:a16="http://schemas.microsoft.com/office/drawing/2014/main" id="{1A07E3D3-452F-4647-B8D5-B717BE59CCCB}"/>
              </a:ext>
            </a:extLst>
          </p:cNvPr>
          <p:cNvSpPr txBox="1"/>
          <p:nvPr/>
        </p:nvSpPr>
        <p:spPr>
          <a:xfrm>
            <a:off x="5053819" y="4368591"/>
            <a:ext cx="2026447" cy="1181100"/>
          </a:xfrm>
          <a:prstGeom prst="rect">
            <a:avLst/>
          </a:prstGeom>
          <a:noFill/>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000000"/>
                </a:solidFill>
                <a:latin typeface="Arial" panose="020B0604020202020204" pitchFamily="34" charset="0"/>
                <a:cs typeface="Arial" panose="020B0604020202020204" pitchFamily="34" charset="0"/>
              </a:rPr>
              <a:t>Chi </a:t>
            </a:r>
            <a:r>
              <a:rPr lang="en-US" b="1" kern="0" dirty="0" err="1">
                <a:solidFill>
                  <a:srgbClr val="000000"/>
                </a:solidFill>
                <a:latin typeface="Arial" panose="020B0604020202020204" pitchFamily="34" charset="0"/>
                <a:cs typeface="Arial" panose="020B0604020202020204" pitchFamily="34" charset="0"/>
              </a:rPr>
              <a:t>phí</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thuốc</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trong</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năm</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đầu</a:t>
            </a:r>
            <a:endParaRPr lang="en-US" b="1" kern="0" dirty="0">
              <a:solidFill>
                <a:srgbClr val="000000"/>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1200"/>
              </a:spcBef>
              <a:spcAft>
                <a:spcPts val="0"/>
              </a:spcAft>
              <a:buClrTx/>
              <a:buSzTx/>
              <a:buFontTx/>
              <a:buNone/>
              <a:tabLst/>
              <a:defRPr/>
            </a:pPr>
            <a:r>
              <a:rPr lang="en-US" sz="1400" kern="0" dirty="0">
                <a:solidFill>
                  <a:srgbClr val="000000"/>
                </a:solidFill>
                <a:latin typeface="Arial" panose="020B0604020202020204" pitchFamily="34" charset="0"/>
                <a:cs typeface="Arial" panose="020B0604020202020204" pitchFamily="34" charset="0"/>
              </a:rPr>
              <a:t>(</a:t>
            </a:r>
            <a:r>
              <a:rPr lang="en-US" sz="1400" kern="0" dirty="0" err="1">
                <a:solidFill>
                  <a:srgbClr val="000000"/>
                </a:solidFill>
                <a:latin typeface="Arial" panose="020B0604020202020204" pitchFamily="34" charset="0"/>
                <a:cs typeface="Arial" panose="020B0604020202020204" pitchFamily="34" charset="0"/>
              </a:rPr>
              <a:t>đã</a:t>
            </a:r>
            <a:r>
              <a:rPr lang="en-US" sz="1400" kern="0" dirty="0">
                <a:solidFill>
                  <a:srgbClr val="000000"/>
                </a:solidFill>
                <a:latin typeface="Arial" panose="020B0604020202020204" pitchFamily="34" charset="0"/>
                <a:cs typeface="Arial" panose="020B0604020202020204" pitchFamily="34" charset="0"/>
              </a:rPr>
              <a:t> bao </a:t>
            </a:r>
            <a:r>
              <a:rPr lang="en-US" sz="1400" kern="0" dirty="0" err="1">
                <a:solidFill>
                  <a:srgbClr val="000000"/>
                </a:solidFill>
                <a:latin typeface="Arial" panose="020B0604020202020204" pitchFamily="34" charset="0"/>
                <a:cs typeface="Arial" panose="020B0604020202020204" pitchFamily="34" charset="0"/>
              </a:rPr>
              <a:t>gồm</a:t>
            </a:r>
            <a:r>
              <a:rPr lang="en-US" sz="1400" kern="0" dirty="0">
                <a:solidFill>
                  <a:srgbClr val="000000"/>
                </a:solidFill>
                <a:latin typeface="Arial" panose="020B0604020202020204" pitchFamily="34" charset="0"/>
                <a:cs typeface="Arial" panose="020B0604020202020204" pitchFamily="34" charset="0"/>
              </a:rPr>
              <a:t> chi </a:t>
            </a:r>
            <a:r>
              <a:rPr lang="en-US" sz="1400" kern="0" dirty="0" err="1">
                <a:solidFill>
                  <a:srgbClr val="000000"/>
                </a:solidFill>
                <a:latin typeface="Arial" panose="020B0604020202020204" pitchFamily="34" charset="0"/>
                <a:cs typeface="Arial" panose="020B0604020202020204" pitchFamily="34" charset="0"/>
              </a:rPr>
              <a:t>phí</a:t>
            </a:r>
            <a:r>
              <a:rPr lang="en-US" sz="1400" kern="0" dirty="0">
                <a:solidFill>
                  <a:srgbClr val="000000"/>
                </a:solidFill>
                <a:latin typeface="Arial" panose="020B0604020202020204" pitchFamily="34" charset="0"/>
                <a:cs typeface="Arial" panose="020B0604020202020204" pitchFamily="34" charset="0"/>
              </a:rPr>
              <a:t> </a:t>
            </a:r>
            <a:r>
              <a:rPr lang="en-US" sz="1400" kern="0" dirty="0" err="1">
                <a:solidFill>
                  <a:srgbClr val="000000"/>
                </a:solidFill>
                <a:latin typeface="Arial" panose="020B0604020202020204" pitchFamily="34" charset="0"/>
                <a:cs typeface="Arial" panose="020B0604020202020204" pitchFamily="34" charset="0"/>
              </a:rPr>
              <a:t>thiết</a:t>
            </a:r>
            <a:r>
              <a:rPr lang="en-US" sz="1400" kern="0" dirty="0">
                <a:solidFill>
                  <a:srgbClr val="000000"/>
                </a:solidFill>
                <a:latin typeface="Arial" panose="020B0604020202020204" pitchFamily="34" charset="0"/>
                <a:cs typeface="Arial" panose="020B0604020202020204" pitchFamily="34" charset="0"/>
              </a:rPr>
              <a:t> </a:t>
            </a:r>
            <a:r>
              <a:rPr lang="en-US" sz="1400" kern="0" dirty="0" err="1">
                <a:solidFill>
                  <a:srgbClr val="000000"/>
                </a:solidFill>
                <a:latin typeface="Arial" panose="020B0604020202020204" pitchFamily="34" charset="0"/>
                <a:cs typeface="Arial" panose="020B0604020202020204" pitchFamily="34" charset="0"/>
              </a:rPr>
              <a:t>bị</a:t>
            </a:r>
            <a:r>
              <a:rPr lang="en-US" sz="1400" kern="0" dirty="0">
                <a:solidFill>
                  <a:srgbClr val="000000"/>
                </a:solidFill>
                <a:latin typeface="Arial" panose="020B0604020202020204" pitchFamily="34" charset="0"/>
                <a:cs typeface="Arial" panose="020B0604020202020204" pitchFamily="34" charset="0"/>
              </a:rPr>
              <a:t> </a:t>
            </a:r>
            <a:r>
              <a:rPr lang="en-US" sz="1400" kern="0" dirty="0" err="1">
                <a:solidFill>
                  <a:srgbClr val="000000"/>
                </a:solidFill>
                <a:latin typeface="Arial" panose="020B0604020202020204" pitchFamily="34" charset="0"/>
                <a:cs typeface="Arial" panose="020B0604020202020204" pitchFamily="34" charset="0"/>
              </a:rPr>
              <a:t>khí</a:t>
            </a:r>
            <a:r>
              <a:rPr lang="en-US" sz="1400" kern="0" dirty="0">
                <a:solidFill>
                  <a:srgbClr val="000000"/>
                </a:solidFill>
                <a:latin typeface="Arial" panose="020B0604020202020204" pitchFamily="34" charset="0"/>
                <a:cs typeface="Arial" panose="020B0604020202020204" pitchFamily="34" charset="0"/>
              </a:rPr>
              <a:t> dung)  </a:t>
            </a: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Arrow: Down 16">
            <a:extLst>
              <a:ext uri="{FF2B5EF4-FFF2-40B4-BE49-F238E27FC236}">
                <a16:creationId xmlns:a16="http://schemas.microsoft.com/office/drawing/2014/main" id="{3BAC62FC-A445-45A2-9002-EC9D2C4BB92D}"/>
              </a:ext>
            </a:extLst>
          </p:cNvPr>
          <p:cNvSpPr/>
          <p:nvPr/>
        </p:nvSpPr>
        <p:spPr>
          <a:xfrm>
            <a:off x="8217273" y="4075281"/>
            <a:ext cx="3395663" cy="1809150"/>
          </a:xfrm>
          <a:prstGeom prst="downArrow">
            <a:avLst/>
          </a:prstGeom>
          <a:gradFill>
            <a:gsLst>
              <a:gs pos="0">
                <a:srgbClr val="76BD22">
                  <a:lumMod val="5000"/>
                  <a:lumOff val="95000"/>
                </a:srgbClr>
              </a:gs>
              <a:gs pos="74000">
                <a:srgbClr val="76BD22">
                  <a:lumMod val="45000"/>
                  <a:lumOff val="55000"/>
                </a:srgbClr>
              </a:gs>
              <a:gs pos="83000">
                <a:srgbClr val="76BD22">
                  <a:lumMod val="45000"/>
                  <a:lumOff val="55000"/>
                </a:srgbClr>
              </a:gs>
              <a:gs pos="100000">
                <a:srgbClr val="76BD22">
                  <a:lumMod val="30000"/>
                  <a:lumOff val="70000"/>
                </a:srgbClr>
              </a:gs>
            </a:gsLst>
            <a:lin ang="5400000" scaled="1"/>
          </a:gradFill>
          <a:ln w="158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endParaRPr kumimoji="0" lang="en-US" sz="1800" b="0" i="0" u="none" strike="noStrike" kern="0" cap="none" spc="0" normalizeH="0" baseline="0" noProof="0" err="1">
              <a:ln>
                <a:noFill/>
              </a:ln>
              <a:solidFill>
                <a:srgbClr val="4B5870"/>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99C54B1F-D7DE-40D3-A7BF-16DD5F32CD49}"/>
              </a:ext>
            </a:extLst>
          </p:cNvPr>
          <p:cNvSpPr/>
          <p:nvPr/>
        </p:nvSpPr>
        <p:spPr>
          <a:xfrm>
            <a:off x="8453017" y="2112531"/>
            <a:ext cx="2857500" cy="1981200"/>
          </a:xfrm>
          <a:prstGeom prst="roundRect">
            <a:avLst/>
          </a:prstGeom>
          <a:solidFill>
            <a:srgbClr val="FFFFFF"/>
          </a:solidFill>
          <a:ln w="28575" cap="flat" cmpd="sng" algn="ctr">
            <a:solidFill>
              <a:srgbClr val="67CFE3"/>
            </a:solidFill>
            <a:prstDash val="solid"/>
            <a:miter lim="800000"/>
          </a:ln>
          <a:effectLst/>
        </p:spPr>
        <p:txBody>
          <a:bodyPr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endParaRPr kumimoji="0" lang="en-US" sz="1800" b="0" i="0" u="none" strike="noStrike" kern="0" cap="none" spc="0" normalizeH="0" baseline="0" noProof="0" err="1">
              <a:ln>
                <a:noFill/>
              </a:ln>
              <a:solidFill>
                <a:srgbClr val="4B5870"/>
              </a:solidFill>
              <a:effectLst>
                <a:glow rad="228600">
                  <a:srgbClr val="FFDD00">
                    <a:satMod val="175000"/>
                    <a:alpha val="40000"/>
                  </a:srgbClr>
                </a:glow>
              </a:effectLst>
              <a:uLnTx/>
              <a:uFillTx/>
              <a:latin typeface="Calibri"/>
              <a:ea typeface="+mn-ea"/>
              <a:cs typeface="+mn-cs"/>
            </a:endParaRPr>
          </a:p>
        </p:txBody>
      </p:sp>
      <p:sp>
        <p:nvSpPr>
          <p:cNvPr id="19" name="TextBox 18">
            <a:extLst>
              <a:ext uri="{FF2B5EF4-FFF2-40B4-BE49-F238E27FC236}">
                <a16:creationId xmlns:a16="http://schemas.microsoft.com/office/drawing/2014/main" id="{5FF13606-7B9A-4276-B6AC-F181D24B4025}"/>
              </a:ext>
            </a:extLst>
          </p:cNvPr>
          <p:cNvSpPr txBox="1"/>
          <p:nvPr/>
        </p:nvSpPr>
        <p:spPr>
          <a:xfrm>
            <a:off x="8453017" y="2236492"/>
            <a:ext cx="2857499" cy="1514475"/>
          </a:xfrm>
          <a:prstGeom prst="rect">
            <a:avLst/>
          </a:prstGeom>
          <a:noFill/>
        </p:spPr>
        <p:txBody>
          <a:bodyPr wrap="square" lIns="0" tIns="0" rIns="0" bIns="0"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Arial"/>
              </a:rPr>
              <a:t>Giảm</a:t>
            </a:r>
            <a:endParaRPr kumimoji="0" lang="en-US" sz="3200" b="1" i="0" u="none" strike="noStrike" kern="0" cap="none" spc="0" normalizeH="0" baseline="0" noProof="0" dirty="0">
              <a:ln>
                <a:noFill/>
              </a:ln>
              <a:solidFill>
                <a:srgbClr val="0070C0"/>
              </a:solidFill>
              <a:effectLst/>
              <a:uLnTx/>
              <a:uFillTx/>
              <a:latin typeface="Arial"/>
            </a:endParaRPr>
          </a:p>
          <a:p>
            <a:pPr marL="0" marR="0" lvl="0" indent="0" algn="ctr" defTabSz="914400" eaLnBrk="1" fontAlgn="auto" latinLnBrk="0" hangingPunct="1">
              <a:lnSpc>
                <a:spcPct val="100000"/>
              </a:lnSpc>
              <a:spcBef>
                <a:spcPts val="1200"/>
              </a:spcBef>
              <a:spcAft>
                <a:spcPts val="0"/>
              </a:spcAft>
              <a:buClrTx/>
              <a:buSzTx/>
              <a:buFontTx/>
              <a:buNone/>
              <a:tabLst/>
              <a:defRPr/>
            </a:pPr>
            <a:r>
              <a:rPr kumimoji="0" lang="en-US" sz="4800" b="1" i="0" u="none" strike="noStrike" kern="0" cap="none" spc="0" normalizeH="0" baseline="0" noProof="0" dirty="0">
                <a:ln>
                  <a:noFill/>
                </a:ln>
                <a:solidFill>
                  <a:srgbClr val="00B050"/>
                </a:solidFill>
                <a:effectLst/>
                <a:uLnTx/>
                <a:uFillTx/>
                <a:latin typeface="Arial"/>
              </a:rPr>
              <a:t>257.936 </a:t>
            </a:r>
            <a:r>
              <a:rPr lang="en-US" sz="4800" b="1" kern="0" dirty="0">
                <a:solidFill>
                  <a:srgbClr val="00B050"/>
                </a:solidFill>
                <a:latin typeface="Arial"/>
              </a:rPr>
              <a:t>$</a:t>
            </a:r>
            <a:r>
              <a:rPr kumimoji="0" lang="en-US" sz="4800" b="1" i="0" u="none" strike="noStrike" kern="0" cap="none" spc="0" normalizeH="0" baseline="0" noProof="0" dirty="0">
                <a:ln>
                  <a:noFill/>
                </a:ln>
                <a:solidFill>
                  <a:srgbClr val="00B050"/>
                </a:solidFill>
                <a:effectLst/>
                <a:uLnTx/>
                <a:uFillTx/>
                <a:latin typeface="Arial"/>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B5870"/>
              </a:solidFill>
              <a:effectLst/>
              <a:uLnTx/>
              <a:uFillTx/>
            </a:endParaRPr>
          </a:p>
        </p:txBody>
      </p:sp>
      <p:sp>
        <p:nvSpPr>
          <p:cNvPr id="21" name="TextBox 20">
            <a:extLst>
              <a:ext uri="{FF2B5EF4-FFF2-40B4-BE49-F238E27FC236}">
                <a16:creationId xmlns:a16="http://schemas.microsoft.com/office/drawing/2014/main" id="{99D4D151-CC24-4579-B0BD-E6A3CFEEE49B}"/>
              </a:ext>
            </a:extLst>
          </p:cNvPr>
          <p:cNvSpPr txBox="1"/>
          <p:nvPr/>
        </p:nvSpPr>
        <p:spPr>
          <a:xfrm>
            <a:off x="8901880" y="4278714"/>
            <a:ext cx="2026447" cy="1181100"/>
          </a:xfrm>
          <a:prstGeom prst="rect">
            <a:avLst/>
          </a:prstGeom>
          <a:noFill/>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000000"/>
                </a:solidFill>
                <a:latin typeface="Arial" panose="020B0604020202020204" pitchFamily="34" charset="0"/>
                <a:cs typeface="Arial" panose="020B0604020202020204" pitchFamily="34" charset="0"/>
              </a:rPr>
              <a:t>Chi </a:t>
            </a:r>
            <a:r>
              <a:rPr lang="en-US" b="1" kern="0" dirty="0" err="1">
                <a:solidFill>
                  <a:srgbClr val="000000"/>
                </a:solidFill>
                <a:latin typeface="Arial" panose="020B0604020202020204" pitchFamily="34" charset="0"/>
                <a:cs typeface="Arial" panose="020B0604020202020204" pitchFamily="34" charset="0"/>
              </a:rPr>
              <a:t>phí</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thuốc</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mỗi</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năm</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tiếp</a:t>
            </a:r>
            <a:r>
              <a:rPr lang="en-US" b="1" kern="0" dirty="0">
                <a:solidFill>
                  <a:srgbClr val="000000"/>
                </a:solidFill>
                <a:latin typeface="Arial" panose="020B0604020202020204" pitchFamily="34" charset="0"/>
                <a:cs typeface="Arial" panose="020B0604020202020204" pitchFamily="34" charset="0"/>
              </a:rPr>
              <a:t> </a:t>
            </a:r>
            <a:r>
              <a:rPr lang="en-US" b="1" kern="0" dirty="0" err="1">
                <a:solidFill>
                  <a:srgbClr val="000000"/>
                </a:solidFill>
                <a:latin typeface="Arial" panose="020B0604020202020204" pitchFamily="34" charset="0"/>
                <a:cs typeface="Arial" panose="020B0604020202020204" pitchFamily="34" charset="0"/>
              </a:rPr>
              <a:t>theo</a:t>
            </a:r>
            <a:endParaRPr lang="en-US" b="1" kern="0" dirty="0">
              <a:solidFill>
                <a:srgbClr val="000000"/>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1200"/>
              </a:spcBef>
              <a:spcAft>
                <a:spcPts val="0"/>
              </a:spcAft>
              <a:buClrTx/>
              <a:buSzTx/>
              <a:buFontTx/>
              <a:buNone/>
              <a:tabLst/>
              <a:defRPr/>
            </a:pPr>
            <a:r>
              <a:rPr lang="en-US" sz="1400" kern="0" dirty="0">
                <a:solidFill>
                  <a:srgbClr val="000000"/>
                </a:solidFill>
                <a:latin typeface="Arial" panose="020B0604020202020204" pitchFamily="34" charset="0"/>
                <a:cs typeface="Arial" panose="020B0604020202020204" pitchFamily="34" charset="0"/>
              </a:rPr>
              <a:t>(</a:t>
            </a:r>
            <a:r>
              <a:rPr lang="en-US" sz="1400" kern="0" dirty="0" err="1">
                <a:solidFill>
                  <a:srgbClr val="000000"/>
                </a:solidFill>
                <a:latin typeface="Arial" panose="020B0604020202020204" pitchFamily="34" charset="0"/>
                <a:cs typeface="Arial" panose="020B0604020202020204" pitchFamily="34" charset="0"/>
              </a:rPr>
              <a:t>đã</a:t>
            </a:r>
            <a:r>
              <a:rPr lang="en-US" sz="1400" kern="0" dirty="0">
                <a:solidFill>
                  <a:srgbClr val="000000"/>
                </a:solidFill>
                <a:latin typeface="Arial" panose="020B0604020202020204" pitchFamily="34" charset="0"/>
                <a:cs typeface="Arial" panose="020B0604020202020204" pitchFamily="34" charset="0"/>
              </a:rPr>
              <a:t> bao </a:t>
            </a:r>
            <a:r>
              <a:rPr lang="en-US" sz="1400" kern="0" dirty="0" err="1">
                <a:solidFill>
                  <a:srgbClr val="000000"/>
                </a:solidFill>
                <a:latin typeface="Arial" panose="020B0604020202020204" pitchFamily="34" charset="0"/>
                <a:cs typeface="Arial" panose="020B0604020202020204" pitchFamily="34" charset="0"/>
              </a:rPr>
              <a:t>gồm</a:t>
            </a:r>
            <a:r>
              <a:rPr lang="en-US" sz="1400" kern="0" dirty="0">
                <a:solidFill>
                  <a:srgbClr val="000000"/>
                </a:solidFill>
                <a:latin typeface="Arial" panose="020B0604020202020204" pitchFamily="34" charset="0"/>
                <a:cs typeface="Arial" panose="020B0604020202020204" pitchFamily="34" charset="0"/>
              </a:rPr>
              <a:t> chi </a:t>
            </a:r>
            <a:r>
              <a:rPr lang="en-US" sz="1400" kern="0" dirty="0" err="1">
                <a:solidFill>
                  <a:srgbClr val="000000"/>
                </a:solidFill>
                <a:latin typeface="Arial" panose="020B0604020202020204" pitchFamily="34" charset="0"/>
                <a:cs typeface="Arial" panose="020B0604020202020204" pitchFamily="34" charset="0"/>
              </a:rPr>
              <a:t>phí</a:t>
            </a:r>
            <a:r>
              <a:rPr lang="en-US" sz="1400" kern="0" dirty="0">
                <a:solidFill>
                  <a:srgbClr val="000000"/>
                </a:solidFill>
                <a:latin typeface="Arial" panose="020B0604020202020204" pitchFamily="34" charset="0"/>
                <a:cs typeface="Arial" panose="020B0604020202020204" pitchFamily="34" charset="0"/>
              </a:rPr>
              <a:t> </a:t>
            </a:r>
            <a:r>
              <a:rPr lang="en-US" sz="1400" kern="0" dirty="0" err="1">
                <a:solidFill>
                  <a:srgbClr val="000000"/>
                </a:solidFill>
                <a:latin typeface="Arial" panose="020B0604020202020204" pitchFamily="34" charset="0"/>
                <a:cs typeface="Arial" panose="020B0604020202020204" pitchFamily="34" charset="0"/>
              </a:rPr>
              <a:t>thiết</a:t>
            </a:r>
            <a:r>
              <a:rPr lang="en-US" sz="1400" kern="0" dirty="0">
                <a:solidFill>
                  <a:srgbClr val="000000"/>
                </a:solidFill>
                <a:latin typeface="Arial" panose="020B0604020202020204" pitchFamily="34" charset="0"/>
                <a:cs typeface="Arial" panose="020B0604020202020204" pitchFamily="34" charset="0"/>
              </a:rPr>
              <a:t> </a:t>
            </a:r>
            <a:r>
              <a:rPr lang="en-US" sz="1400" kern="0" dirty="0" err="1">
                <a:solidFill>
                  <a:srgbClr val="000000"/>
                </a:solidFill>
                <a:latin typeface="Arial" panose="020B0604020202020204" pitchFamily="34" charset="0"/>
                <a:cs typeface="Arial" panose="020B0604020202020204" pitchFamily="34" charset="0"/>
              </a:rPr>
              <a:t>bị</a:t>
            </a:r>
            <a:r>
              <a:rPr lang="en-US" sz="1400" kern="0" dirty="0">
                <a:solidFill>
                  <a:srgbClr val="000000"/>
                </a:solidFill>
                <a:latin typeface="Arial" panose="020B0604020202020204" pitchFamily="34" charset="0"/>
                <a:cs typeface="Arial" panose="020B0604020202020204" pitchFamily="34" charset="0"/>
              </a:rPr>
              <a:t> </a:t>
            </a:r>
            <a:r>
              <a:rPr lang="en-US" sz="1400" kern="0" dirty="0" err="1">
                <a:solidFill>
                  <a:srgbClr val="000000"/>
                </a:solidFill>
                <a:latin typeface="Arial" panose="020B0604020202020204" pitchFamily="34" charset="0"/>
                <a:cs typeface="Arial" panose="020B0604020202020204" pitchFamily="34" charset="0"/>
              </a:rPr>
              <a:t>khí</a:t>
            </a:r>
            <a:r>
              <a:rPr lang="en-US" sz="1400" kern="0" dirty="0">
                <a:solidFill>
                  <a:srgbClr val="000000"/>
                </a:solidFill>
                <a:latin typeface="Arial" panose="020B0604020202020204" pitchFamily="34" charset="0"/>
                <a:cs typeface="Arial" panose="020B0604020202020204" pitchFamily="34" charset="0"/>
              </a:rPr>
              <a:t> dung)  </a:t>
            </a: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CC3A4D-0FFF-4674-AD3F-A3E71D7BA560}"/>
              </a:ext>
            </a:extLst>
          </p:cNvPr>
          <p:cNvSpPr txBox="1"/>
          <p:nvPr/>
        </p:nvSpPr>
        <p:spPr>
          <a:xfrm>
            <a:off x="1164739" y="1487760"/>
            <a:ext cx="1014577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Khi </a:t>
            </a:r>
            <a:r>
              <a:rPr lang="en-US" sz="2400" dirty="0" err="1">
                <a:latin typeface="Arial" panose="020B0604020202020204" pitchFamily="34" charset="0"/>
                <a:cs typeface="Arial" panose="020B0604020202020204" pitchFamily="34" charset="0"/>
              </a:rPr>
              <a:t>chuyển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sang dung </a:t>
            </a:r>
            <a:r>
              <a:rPr lang="en-US" sz="2400" dirty="0" err="1">
                <a:latin typeface="Arial" panose="020B0604020202020204" pitchFamily="34" charset="0"/>
                <a:cs typeface="Arial" panose="020B0604020202020204" pitchFamily="34" charset="0"/>
              </a:rPr>
              <a:t>dịch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dung </a:t>
            </a:r>
          </a:p>
        </p:txBody>
      </p:sp>
      <p:sp>
        <p:nvSpPr>
          <p:cNvPr id="6" name="TextBox 5">
            <a:extLst>
              <a:ext uri="{FF2B5EF4-FFF2-40B4-BE49-F238E27FC236}">
                <a16:creationId xmlns:a16="http://schemas.microsoft.com/office/drawing/2014/main" id="{A785B7BD-1FF5-4FD4-BE2C-76540E6335BB}"/>
              </a:ext>
            </a:extLst>
          </p:cNvPr>
          <p:cNvSpPr txBox="1"/>
          <p:nvPr/>
        </p:nvSpPr>
        <p:spPr>
          <a:xfrm>
            <a:off x="761411" y="5971802"/>
            <a:ext cx="10935367"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Kết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quả</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được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chuyển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đổi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toàn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bộ</a:t>
            </a:r>
            <a:r>
              <a:rPr lang="en-US" sz="1400" dirty="0">
                <a:latin typeface="Arial" panose="020B0604020202020204" pitchFamily="34" charset="0"/>
                <a:cs typeface="Arial" panose="020B0604020202020204" pitchFamily="34" charset="0"/>
              </a:rPr>
              <a:t> 13.667 </a:t>
            </a:r>
            <a:r>
              <a:rPr lang="en-US" sz="1400" dirty="0" err="1">
                <a:latin typeface="Arial" panose="020B0604020202020204" pitchFamily="34" charset="0"/>
                <a:cs typeface="Arial" panose="020B0604020202020204" pitchFamily="34" charset="0"/>
              </a:rPr>
              <a:t>kê</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đơn</a:t>
            </a:r>
            <a:r>
              <a:rPr lang="en-US" sz="1400" dirty="0">
                <a:latin typeface="Arial" panose="020B0604020202020204" pitchFamily="34" charset="0"/>
                <a:cs typeface="Arial" panose="020B0604020202020204" pitchFamily="34" charset="0"/>
              </a:rPr>
              <a:t> MDI ipratropium–albuterol sang </a:t>
            </a:r>
            <a:r>
              <a:rPr lang="en-US" sz="1400" dirty="0" err="1">
                <a:latin typeface="Arial" panose="020B0604020202020204" pitchFamily="34" charset="0"/>
                <a:cs typeface="Arial" panose="020B0604020202020204" pitchFamily="34" charset="0"/>
              </a:rPr>
              <a:t>dạng</a:t>
            </a:r>
            <a:r>
              <a:rPr lang="en-US" sz="1400" dirty="0">
                <a:latin typeface="Arial" panose="020B0604020202020204" pitchFamily="34" charset="0"/>
                <a:cs typeface="Arial" panose="020B0604020202020204" pitchFamily="34" charset="0"/>
              </a:rPr>
              <a:t> dung </a:t>
            </a:r>
            <a:r>
              <a:rPr lang="en-US" sz="1400" dirty="0" err="1">
                <a:latin typeface="Arial" panose="020B0604020202020204" pitchFamily="34" charset="0"/>
                <a:cs typeface="Arial" panose="020B0604020202020204" pitchFamily="34" charset="0"/>
              </a:rPr>
              <a:t>dịch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khí</a:t>
            </a:r>
            <a:r>
              <a:rPr lang="en-US" sz="1400" dirty="0">
                <a:latin typeface="Arial" panose="020B0604020202020204" pitchFamily="34" charset="0"/>
                <a:cs typeface="Arial" panose="020B0604020202020204" pitchFamily="34" charset="0"/>
              </a:rPr>
              <a:t> dung </a:t>
            </a:r>
            <a:r>
              <a:rPr lang="en-US" sz="1400" dirty="0" err="1">
                <a:latin typeface="Arial" panose="020B0604020202020204" pitchFamily="34" charset="0"/>
                <a:cs typeface="Arial" panose="020B0604020202020204" pitchFamily="34" charset="0"/>
              </a:rPr>
              <a:t>từ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năm</a:t>
            </a:r>
            <a:r>
              <a:rPr lang="en-US" sz="1400" dirty="0">
                <a:latin typeface="Arial" panose="020B0604020202020204" pitchFamily="34" charset="0"/>
                <a:cs typeface="Arial" panose="020B0604020202020204" pitchFamily="34" charset="0"/>
              </a:rPr>
              <a:t> 2012 </a:t>
            </a:r>
            <a:r>
              <a:rPr lang="en-US" sz="1400" dirty="0" err="1">
                <a:latin typeface="Arial" panose="020B0604020202020204" pitchFamily="34" charset="0"/>
                <a:cs typeface="Arial" panose="020B0604020202020204" pitchFamily="34" charset="0"/>
              </a:rPr>
              <a:t>đến</a:t>
            </a:r>
            <a:r>
              <a:rPr lang="en-US" sz="1400" dirty="0">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8620831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2B77C806-780D-4D6E-81C2-0FA218998B01}"/>
              </a:ext>
            </a:extLst>
          </p:cNvPr>
          <p:cNvSpPr txBox="1"/>
          <p:nvPr/>
        </p:nvSpPr>
        <p:spPr>
          <a:xfrm>
            <a:off x="2065106" y="208289"/>
            <a:ext cx="8352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Nội</a:t>
            </a:r>
            <a:r>
              <a:rPr kumimoji="0" lang="en-US" sz="3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dung</a:t>
            </a:r>
          </a:p>
        </p:txBody>
      </p:sp>
      <p:graphicFrame>
        <p:nvGraphicFramePr>
          <p:cNvPr id="61" name="Diagram 60">
            <a:extLst>
              <a:ext uri="{FF2B5EF4-FFF2-40B4-BE49-F238E27FC236}">
                <a16:creationId xmlns:a16="http://schemas.microsoft.com/office/drawing/2014/main" id="{D9F758C1-D4F1-460C-9335-874C91D02FDD}"/>
              </a:ext>
            </a:extLst>
          </p:cNvPr>
          <p:cNvGraphicFramePr/>
          <p:nvPr/>
        </p:nvGraphicFramePr>
        <p:xfrm>
          <a:off x="1616503" y="1096479"/>
          <a:ext cx="9250095" cy="506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0430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687CE1-F071-40D7-8979-42F6A6D3D2F4}"/>
              </a:ext>
            </a:extLst>
          </p:cNvPr>
          <p:cNvSpPr txBox="1"/>
          <p:nvPr/>
        </p:nvSpPr>
        <p:spPr>
          <a:xfrm>
            <a:off x="600883" y="1950803"/>
            <a:ext cx="6595445" cy="2400657"/>
          </a:xfrm>
          <a:prstGeom prst="rect">
            <a:avLst/>
          </a:prstGeom>
          <a:noFill/>
        </p:spPr>
        <p:txBody>
          <a:bodyPr wrap="square" rtlCol="0">
            <a:spAutoFit/>
          </a:bodyPr>
          <a:lstStyle/>
          <a:p>
            <a:pPr marL="285750" indent="-285750" defTabSz="457200">
              <a:spcBef>
                <a:spcPts val="1200"/>
              </a:spcBef>
              <a:buFont typeface="Arial" panose="020B0604020202020204" pitchFamily="34" charset="0"/>
              <a:buChar char="•"/>
              <a:defRPr/>
            </a:pPr>
            <a:r>
              <a:rPr lang="en-GB" sz="2400" kern="0" dirty="0" err="1">
                <a:solidFill>
                  <a:prstClr val="black">
                    <a:lumMod val="85000"/>
                    <a:lumOff val="15000"/>
                  </a:prstClr>
                </a:solidFill>
                <a:latin typeface="Arial" panose="020B0604020202020204" pitchFamily="34" charset="0"/>
                <a:cs typeface="Arial" panose="020B0604020202020204" pitchFamily="34" charset="0"/>
              </a:rPr>
              <a:t>Thuốc</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được</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chứa</a:t>
            </a:r>
            <a:r>
              <a:rPr lang="en-GB" sz="2400" kern="0" dirty="0">
                <a:solidFill>
                  <a:prstClr val="black">
                    <a:lumMod val="85000"/>
                    <a:lumOff val="15000"/>
                  </a:prstClr>
                </a:solidFill>
                <a:latin typeface="Arial" panose="020B0604020202020204" pitchFamily="34" charset="0"/>
                <a:cs typeface="Arial" panose="020B0604020202020204" pitchFamily="34" charset="0"/>
              </a:rPr>
              <a:t> ở </a:t>
            </a:r>
            <a:r>
              <a:rPr lang="en-GB" sz="2400" kern="0" dirty="0" err="1">
                <a:solidFill>
                  <a:prstClr val="black">
                    <a:lumMod val="85000"/>
                    <a:lumOff val="15000"/>
                  </a:prstClr>
                </a:solidFill>
                <a:latin typeface="Arial" panose="020B0604020202020204" pitchFamily="34" charset="0"/>
                <a:cs typeface="Arial" panose="020B0604020202020204" pitchFamily="34" charset="0"/>
              </a:rPr>
              <a:t>dạng</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lỏng</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trong</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buồng</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chứa</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áp</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lực</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gồm</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khí</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đẩy</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nén</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lỏng</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và</a:t>
            </a:r>
            <a:r>
              <a:rPr lang="en-GB" sz="2400" kern="0" dirty="0">
                <a:solidFill>
                  <a:prstClr val="black">
                    <a:lumMod val="85000"/>
                    <a:lumOff val="15000"/>
                  </a:prstClr>
                </a:solidFill>
                <a:latin typeface="Arial" panose="020B0604020202020204" pitchFamily="34" charset="0"/>
                <a:cs typeface="Arial" panose="020B0604020202020204" pitchFamily="34" charset="0"/>
              </a:rPr>
              <a:t> </a:t>
            </a:r>
            <a:r>
              <a:rPr lang="en-GB" sz="2400" kern="0" dirty="0" err="1">
                <a:solidFill>
                  <a:prstClr val="black">
                    <a:lumMod val="85000"/>
                    <a:lumOff val="15000"/>
                  </a:prstClr>
                </a:solidFill>
                <a:latin typeface="Arial" panose="020B0604020202020204" pitchFamily="34" charset="0"/>
                <a:cs typeface="Arial" panose="020B0604020202020204" pitchFamily="34" charset="0"/>
              </a:rPr>
              <a:t>thuốc</a:t>
            </a:r>
            <a:r>
              <a:rPr lang="en-GB" sz="2400" kern="0" dirty="0">
                <a:solidFill>
                  <a:prstClr val="black">
                    <a:lumMod val="85000"/>
                    <a:lumOff val="15000"/>
                  </a:prstClr>
                </a:solidFill>
                <a:latin typeface="Arial" panose="020B0604020202020204" pitchFamily="34" charset="0"/>
                <a:cs typeface="Arial" panose="020B0604020202020204" pitchFamily="34" charset="0"/>
              </a:rPr>
              <a:t>)</a:t>
            </a:r>
          </a:p>
          <a:p>
            <a:pPr marL="285750" indent="-285750" defTabSz="457200">
              <a:spcBef>
                <a:spcPts val="1800"/>
              </a:spcBef>
              <a:buFont typeface="Arial" panose="020B0604020202020204" pitchFamily="34" charset="0"/>
              <a:buChar char="•"/>
              <a:defRPr/>
            </a:pPr>
            <a:r>
              <a:rPr lang="vi-VN" sz="2400" b="1" spc="-5" dirty="0">
                <a:solidFill>
                  <a:prstClr val="black">
                    <a:lumMod val="75000"/>
                    <a:lumOff val="25000"/>
                  </a:prstClr>
                </a:solidFill>
                <a:cs typeface="Arial" panose="020B0604020202020204" pitchFamily="34" charset="0"/>
              </a:rPr>
              <a:t>Thuốc</a:t>
            </a:r>
            <a:r>
              <a:rPr lang="vi-VN" sz="2400" b="1" spc="260"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được</a:t>
            </a:r>
            <a:r>
              <a:rPr lang="vi-VN" sz="2400" b="1" spc="270"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đẩy</a:t>
            </a:r>
            <a:r>
              <a:rPr lang="vi-VN" sz="2400" b="1" spc="254" dirty="0">
                <a:solidFill>
                  <a:prstClr val="black">
                    <a:lumMod val="75000"/>
                    <a:lumOff val="25000"/>
                  </a:prstClr>
                </a:solidFill>
                <a:cs typeface="Arial" panose="020B0604020202020204" pitchFamily="34" charset="0"/>
              </a:rPr>
              <a:t> </a:t>
            </a:r>
            <a:r>
              <a:rPr lang="vi-VN" sz="2400" b="1" dirty="0">
                <a:solidFill>
                  <a:prstClr val="black">
                    <a:lumMod val="75000"/>
                    <a:lumOff val="25000"/>
                  </a:prstClr>
                </a:solidFill>
                <a:cs typeface="Arial" panose="020B0604020202020204" pitchFamily="34" charset="0"/>
              </a:rPr>
              <a:t>ra</a:t>
            </a:r>
            <a:r>
              <a:rPr lang="vi-VN" sz="2400" b="1" spc="250"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ngoài</a:t>
            </a:r>
            <a:r>
              <a:rPr lang="vi-VN" sz="2400" b="1" spc="260" dirty="0">
                <a:solidFill>
                  <a:prstClr val="black">
                    <a:lumMod val="75000"/>
                    <a:lumOff val="25000"/>
                  </a:prstClr>
                </a:solidFill>
                <a:cs typeface="Arial" panose="020B0604020202020204" pitchFamily="34" charset="0"/>
              </a:rPr>
              <a:t> </a:t>
            </a:r>
            <a:r>
              <a:rPr lang="vi-VN" sz="2400" b="1" dirty="0">
                <a:solidFill>
                  <a:prstClr val="black">
                    <a:lumMod val="75000"/>
                    <a:lumOff val="25000"/>
                  </a:prstClr>
                </a:solidFill>
                <a:cs typeface="Arial" panose="020B0604020202020204" pitchFamily="34" charset="0"/>
              </a:rPr>
              <a:t>khi</a:t>
            </a:r>
            <a:r>
              <a:rPr lang="vi-VN" sz="2400" b="1" spc="260"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nhấn</a:t>
            </a:r>
            <a:r>
              <a:rPr lang="vi-VN" sz="2400" b="1" spc="265"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bình</a:t>
            </a:r>
            <a:r>
              <a:rPr lang="vi-VN" sz="2400" b="1" spc="260"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xịt,</a:t>
            </a:r>
            <a:r>
              <a:rPr lang="vi-VN" sz="2400" b="1" spc="260"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không</a:t>
            </a:r>
            <a:r>
              <a:rPr lang="vi-VN" sz="2400" b="1" spc="260"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đòi</a:t>
            </a:r>
            <a:r>
              <a:rPr lang="vi-VN" sz="2400" b="1" spc="275"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hỏi lực hít </a:t>
            </a:r>
            <a:r>
              <a:rPr lang="vi-VN" sz="2400" b="1" dirty="0">
                <a:solidFill>
                  <a:prstClr val="black">
                    <a:lumMod val="75000"/>
                    <a:lumOff val="25000"/>
                  </a:prstClr>
                </a:solidFill>
                <a:cs typeface="Arial" panose="020B0604020202020204" pitchFamily="34" charset="0"/>
              </a:rPr>
              <a:t>vào </a:t>
            </a:r>
            <a:r>
              <a:rPr lang="vi-VN" sz="2400" b="1" spc="-5" dirty="0">
                <a:solidFill>
                  <a:prstClr val="black">
                    <a:lumMod val="75000"/>
                    <a:lumOff val="25000"/>
                  </a:prstClr>
                </a:solidFill>
                <a:cs typeface="Arial" panose="020B0604020202020204" pitchFamily="34" charset="0"/>
              </a:rPr>
              <a:t>quá</a:t>
            </a:r>
            <a:r>
              <a:rPr lang="vi-VN" sz="2400" b="1" spc="15" dirty="0">
                <a:solidFill>
                  <a:prstClr val="black">
                    <a:lumMod val="75000"/>
                    <a:lumOff val="25000"/>
                  </a:prstClr>
                </a:solidFill>
                <a:cs typeface="Arial" panose="020B0604020202020204" pitchFamily="34" charset="0"/>
              </a:rPr>
              <a:t> </a:t>
            </a:r>
            <a:r>
              <a:rPr lang="vi-VN" sz="2400" b="1" spc="-5" dirty="0">
                <a:solidFill>
                  <a:prstClr val="black">
                    <a:lumMod val="75000"/>
                    <a:lumOff val="25000"/>
                  </a:prstClr>
                </a:solidFill>
                <a:cs typeface="Arial" panose="020B0604020202020204" pitchFamily="34" charset="0"/>
              </a:rPr>
              <a:t>lớn</a:t>
            </a:r>
            <a:endParaRPr lang="en-US" sz="2400" b="1" spc="-5" dirty="0">
              <a:solidFill>
                <a:prstClr val="black">
                  <a:lumMod val="75000"/>
                  <a:lumOff val="25000"/>
                </a:prstClr>
              </a:solidFill>
              <a:latin typeface="Arial" panose="020B0604020202020204" pitchFamily="34" charset="0"/>
              <a:cs typeface="Arial" panose="020B0604020202020204" pitchFamily="34" charset="0"/>
            </a:endParaRPr>
          </a:p>
          <a:p>
            <a:pPr marL="285750" indent="-285750" defTabSz="457200">
              <a:spcBef>
                <a:spcPts val="1800"/>
              </a:spcBef>
              <a:buFont typeface="Arial" panose="020B0604020202020204" pitchFamily="34" charset="0"/>
              <a:buChar char="•"/>
              <a:defRPr/>
            </a:pPr>
            <a:r>
              <a:rPr lang="en-US" sz="2400" spc="-5" dirty="0" err="1">
                <a:solidFill>
                  <a:prstClr val="black">
                    <a:lumMod val="75000"/>
                    <a:lumOff val="25000"/>
                  </a:prstClr>
                </a:solidFill>
                <a:latin typeface="Arial" panose="020B0604020202020204" pitchFamily="34" charset="0"/>
                <a:cs typeface="Arial" panose="020B0604020202020204" pitchFamily="34" charset="0"/>
              </a:rPr>
              <a:t>Dòng</a:t>
            </a:r>
            <a:r>
              <a:rPr lang="en-US" sz="2400" spc="-5" dirty="0">
                <a:solidFill>
                  <a:prstClr val="black">
                    <a:lumMod val="75000"/>
                    <a:lumOff val="25000"/>
                  </a:prstClr>
                </a:solidFill>
                <a:latin typeface="Arial" panose="020B0604020202020204" pitchFamily="34" charset="0"/>
                <a:cs typeface="Arial" panose="020B0604020202020204" pitchFamily="34" charset="0"/>
              </a:rPr>
              <a:t> </a:t>
            </a:r>
            <a:r>
              <a:rPr lang="en-US" sz="2400" spc="-5" dirty="0" err="1">
                <a:solidFill>
                  <a:prstClr val="black">
                    <a:lumMod val="75000"/>
                    <a:lumOff val="25000"/>
                  </a:prstClr>
                </a:solidFill>
                <a:latin typeface="Arial" panose="020B0604020202020204" pitchFamily="34" charset="0"/>
                <a:cs typeface="Arial" panose="020B0604020202020204" pitchFamily="34" charset="0"/>
              </a:rPr>
              <a:t>khí</a:t>
            </a:r>
            <a:r>
              <a:rPr lang="en-US" sz="2400" spc="-5" dirty="0">
                <a:solidFill>
                  <a:prstClr val="black">
                    <a:lumMod val="75000"/>
                    <a:lumOff val="25000"/>
                  </a:prstClr>
                </a:solidFill>
                <a:latin typeface="Arial" panose="020B0604020202020204" pitchFamily="34" charset="0"/>
                <a:cs typeface="Arial" panose="020B0604020202020204" pitchFamily="34" charset="0"/>
              </a:rPr>
              <a:t> dung di </a:t>
            </a:r>
            <a:r>
              <a:rPr lang="en-US" sz="2400" spc="-5" dirty="0" err="1">
                <a:solidFill>
                  <a:prstClr val="black">
                    <a:lumMod val="75000"/>
                    <a:lumOff val="25000"/>
                  </a:prstClr>
                </a:solidFill>
                <a:latin typeface="Arial" panose="020B0604020202020204" pitchFamily="34" charset="0"/>
                <a:cs typeface="Arial" panose="020B0604020202020204" pitchFamily="34" charset="0"/>
              </a:rPr>
              <a:t>chuyển</a:t>
            </a:r>
            <a:r>
              <a:rPr lang="en-US" sz="2400" spc="-5" dirty="0">
                <a:solidFill>
                  <a:prstClr val="black">
                    <a:lumMod val="75000"/>
                    <a:lumOff val="25000"/>
                  </a:prstClr>
                </a:solidFill>
                <a:latin typeface="Arial" panose="020B0604020202020204" pitchFamily="34" charset="0"/>
                <a:cs typeface="Arial" panose="020B0604020202020204" pitchFamily="34" charset="0"/>
              </a:rPr>
              <a:t> </a:t>
            </a:r>
            <a:r>
              <a:rPr lang="en-US" sz="2400" spc="-5" dirty="0" err="1">
                <a:solidFill>
                  <a:prstClr val="black">
                    <a:lumMod val="75000"/>
                    <a:lumOff val="25000"/>
                  </a:prstClr>
                </a:solidFill>
                <a:latin typeface="Arial" panose="020B0604020202020204" pitchFamily="34" charset="0"/>
                <a:cs typeface="Arial" panose="020B0604020202020204" pitchFamily="34" charset="0"/>
              </a:rPr>
              <a:t>nhanh</a:t>
            </a:r>
            <a:endParaRPr lang="vi-VN" sz="2400" spc="-5" dirty="0">
              <a:solidFill>
                <a:prstClr val="black">
                  <a:lumMod val="75000"/>
                  <a:lumOff val="25000"/>
                </a:prstClr>
              </a:solidFill>
              <a:cs typeface="Arial" panose="020B0604020202020204" pitchFamily="34" charset="0"/>
            </a:endParaRPr>
          </a:p>
        </p:txBody>
      </p:sp>
      <p:sp>
        <p:nvSpPr>
          <p:cNvPr id="6" name="TextBox 5">
            <a:extLst>
              <a:ext uri="{FF2B5EF4-FFF2-40B4-BE49-F238E27FC236}">
                <a16:creationId xmlns:a16="http://schemas.microsoft.com/office/drawing/2014/main" id="{BFC4B59E-C08A-4E67-9F9A-09C30A8BF485}"/>
              </a:ext>
            </a:extLst>
          </p:cNvPr>
          <p:cNvSpPr txBox="1"/>
          <p:nvPr/>
        </p:nvSpPr>
        <p:spPr>
          <a:xfrm>
            <a:off x="7666361" y="1931530"/>
            <a:ext cx="3363421" cy="461665"/>
          </a:xfrm>
          <a:prstGeom prst="rect">
            <a:avLst/>
          </a:prstGeom>
          <a:noFill/>
        </p:spPr>
        <p:txBody>
          <a:bodyPr wrap="square" rtlCol="0">
            <a:spAutoFit/>
          </a:bodyPr>
          <a:lstStyle/>
          <a:p>
            <a:pPr algn="ctr" defTabSz="457200">
              <a:defRPr/>
            </a:pPr>
            <a:r>
              <a:rPr lang="en-GB" sz="1400" b="1" kern="0" dirty="0">
                <a:solidFill>
                  <a:prstClr val="black"/>
                </a:solidFill>
                <a:latin typeface="Arial" panose="020B0604020202020204" pitchFamily="34" charset="0"/>
                <a:cs typeface="Arial" panose="020B0604020202020204" pitchFamily="34" charset="0"/>
              </a:rPr>
              <a:t> </a:t>
            </a:r>
            <a:r>
              <a:rPr lang="en-GB" sz="2400" b="1" kern="0" dirty="0" err="1">
                <a:solidFill>
                  <a:srgbClr val="3333FF"/>
                </a:solidFill>
                <a:latin typeface="Arial" panose="020B0604020202020204" pitchFamily="34" charset="0"/>
                <a:cs typeface="Arial" panose="020B0604020202020204" pitchFamily="34" charset="0"/>
              </a:rPr>
              <a:t>Mô</a:t>
            </a:r>
            <a:r>
              <a:rPr lang="en-GB" sz="2400" b="1" kern="0" dirty="0">
                <a:solidFill>
                  <a:srgbClr val="3333FF"/>
                </a:solidFill>
                <a:latin typeface="Arial" panose="020B0604020202020204" pitchFamily="34" charset="0"/>
                <a:cs typeface="Arial" panose="020B0604020202020204" pitchFamily="34" charset="0"/>
              </a:rPr>
              <a:t> </a:t>
            </a:r>
            <a:r>
              <a:rPr lang="en-GB" sz="2400" b="1" kern="0" dirty="0" err="1">
                <a:solidFill>
                  <a:srgbClr val="3333FF"/>
                </a:solidFill>
                <a:latin typeface="Arial" panose="020B0604020202020204" pitchFamily="34" charset="0"/>
                <a:cs typeface="Arial" panose="020B0604020202020204" pitchFamily="34" charset="0"/>
              </a:rPr>
              <a:t>hình</a:t>
            </a:r>
            <a:r>
              <a:rPr lang="en-GB" sz="2400" b="1" kern="0" dirty="0">
                <a:solidFill>
                  <a:srgbClr val="3333FF"/>
                </a:solidFill>
                <a:latin typeface="Arial" panose="020B0604020202020204" pitchFamily="34" charset="0"/>
                <a:cs typeface="Arial" panose="020B0604020202020204" pitchFamily="34" charset="0"/>
              </a:rPr>
              <a:t> </a:t>
            </a:r>
            <a:r>
              <a:rPr lang="en-GB" sz="2400" b="1" kern="0" dirty="0" err="1">
                <a:solidFill>
                  <a:srgbClr val="3333FF"/>
                </a:solidFill>
                <a:latin typeface="Arial" panose="020B0604020202020204" pitchFamily="34" charset="0"/>
                <a:cs typeface="Arial" panose="020B0604020202020204" pitchFamily="34" charset="0"/>
              </a:rPr>
              <a:t>chung</a:t>
            </a:r>
            <a:r>
              <a:rPr lang="en-GB" sz="2400" b="1" kern="0" dirty="0">
                <a:solidFill>
                  <a:srgbClr val="3333FF"/>
                </a:solidFill>
                <a:latin typeface="Arial" panose="020B0604020202020204" pitchFamily="34" charset="0"/>
                <a:cs typeface="Arial" panose="020B0604020202020204" pitchFamily="34" charset="0"/>
              </a:rPr>
              <a:t> pMDI</a:t>
            </a:r>
            <a:endParaRPr lang="en-GB" sz="1600" b="1" kern="0" dirty="0">
              <a:solidFill>
                <a:srgbClr val="3333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9E00CF0-7DBB-4B4E-9836-91B63E13100E}"/>
              </a:ext>
            </a:extLst>
          </p:cNvPr>
          <p:cNvSpPr txBox="1"/>
          <p:nvPr/>
        </p:nvSpPr>
        <p:spPr>
          <a:xfrm>
            <a:off x="1815315" y="417520"/>
            <a:ext cx="8694970" cy="1077218"/>
          </a:xfrm>
          <a:prstGeom prst="rect">
            <a:avLst/>
          </a:prstGeom>
          <a:noFill/>
        </p:spPr>
        <p:txBody>
          <a:bodyPr wrap="square" rtlCol="0">
            <a:spAutoFit/>
          </a:bodyPr>
          <a:lstStyle/>
          <a:p>
            <a:pPr algn="ctr" defTabSz="457200">
              <a:defRPr/>
            </a:pPr>
            <a:r>
              <a:rPr lang="en-GB" sz="3200" b="1" dirty="0" err="1">
                <a:solidFill>
                  <a:srgbClr val="00B050"/>
                </a:solidFill>
                <a:latin typeface="Arial" panose="020B0604020202020204" pitchFamily="34" charset="0"/>
                <a:cs typeface="Arial" panose="020B0604020202020204" pitchFamily="34" charset="0"/>
              </a:rPr>
              <a:t>Đặc</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điểm</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của</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bình</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xịt</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định</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liều</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áp</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lực</a:t>
            </a:r>
            <a:r>
              <a:rPr lang="en-GB" sz="3200" b="1" dirty="0">
                <a:solidFill>
                  <a:srgbClr val="00B050"/>
                </a:solidFill>
                <a:latin typeface="Arial" panose="020B0604020202020204" pitchFamily="34" charset="0"/>
                <a:cs typeface="Arial" panose="020B0604020202020204" pitchFamily="34" charset="0"/>
              </a:rPr>
              <a:t> (</a:t>
            </a:r>
            <a:r>
              <a:rPr lang="en-GB" sz="3200" b="1" dirty="0" err="1">
                <a:solidFill>
                  <a:srgbClr val="00B050"/>
                </a:solidFill>
                <a:latin typeface="Arial" panose="020B0604020202020204" pitchFamily="34" charset="0"/>
                <a:cs typeface="Arial" panose="020B0604020202020204" pitchFamily="34" charset="0"/>
              </a:rPr>
              <a:t>pMDI</a:t>
            </a:r>
            <a:r>
              <a:rPr lang="en-GB" sz="3200" b="1" dirty="0">
                <a:solidFill>
                  <a:srgbClr val="00B05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81FB4B02-6A81-4D59-8CEE-CE27361A0533}"/>
              </a:ext>
            </a:extLst>
          </p:cNvPr>
          <p:cNvSpPr txBox="1"/>
          <p:nvPr/>
        </p:nvSpPr>
        <p:spPr>
          <a:xfrm>
            <a:off x="8828575" y="6415608"/>
            <a:ext cx="3363421" cy="400110"/>
          </a:xfrm>
          <a:prstGeom prst="rect">
            <a:avLst/>
          </a:prstGeom>
          <a:noFill/>
        </p:spPr>
        <p:txBody>
          <a:bodyPr wrap="none" rtlCol="0">
            <a:spAutoFit/>
          </a:bodyPr>
          <a:lstStyle/>
          <a:p>
            <a:pPr>
              <a:defRPr/>
            </a:pPr>
            <a:r>
              <a:rPr lang="en-GB" sz="1000" kern="0" dirty="0">
                <a:solidFill>
                  <a:schemeClr val="bg1"/>
                </a:solidFill>
                <a:latin typeface="Arial" panose="020B0604020202020204" pitchFamily="34" charset="0"/>
                <a:cs typeface="Arial" panose="020B0604020202020204" pitchFamily="34" charset="0"/>
              </a:rPr>
              <a:t>1. Newman SP. </a:t>
            </a:r>
            <a:r>
              <a:rPr lang="en-GB" sz="1000" i="1" kern="0" dirty="0">
                <a:solidFill>
                  <a:schemeClr val="bg1"/>
                </a:solidFill>
                <a:latin typeface="Arial" panose="020B0604020202020204" pitchFamily="34" charset="0"/>
                <a:cs typeface="Arial" panose="020B0604020202020204" pitchFamily="34" charset="0"/>
              </a:rPr>
              <a:t>Eur Respir Rev </a:t>
            </a:r>
            <a:r>
              <a:rPr lang="en-GB" sz="1000" kern="0" dirty="0">
                <a:solidFill>
                  <a:schemeClr val="bg1"/>
                </a:solidFill>
                <a:latin typeface="Arial" panose="020B0604020202020204" pitchFamily="34" charset="0"/>
                <a:cs typeface="Arial" panose="020B0604020202020204" pitchFamily="34" charset="0"/>
              </a:rPr>
              <a:t>2005;14:102–108. [Ap3]</a:t>
            </a:r>
          </a:p>
          <a:p>
            <a:pPr>
              <a:defRPr/>
            </a:pPr>
            <a:r>
              <a:rPr lang="en-GB" sz="1000" kern="0" dirty="0">
                <a:solidFill>
                  <a:schemeClr val="bg1"/>
                </a:solidFill>
                <a:latin typeface="Arial" panose="020B0604020202020204" pitchFamily="34" charset="0"/>
                <a:cs typeface="Arial" panose="020B0604020202020204" pitchFamily="34" charset="0"/>
              </a:rPr>
              <a:t>2. </a:t>
            </a:r>
            <a:r>
              <a:rPr lang="en-GB" sz="1000" kern="0" dirty="0" err="1">
                <a:solidFill>
                  <a:schemeClr val="bg1"/>
                </a:solidFill>
                <a:latin typeface="Arial" panose="020B0604020202020204" pitchFamily="34" charset="0"/>
                <a:cs typeface="Arial" panose="020B0604020202020204" pitchFamily="34" charset="0"/>
              </a:rPr>
              <a:t>Terzano</a:t>
            </a:r>
            <a:r>
              <a:rPr lang="en-GB" sz="1000" kern="0" dirty="0">
                <a:solidFill>
                  <a:schemeClr val="bg1"/>
                </a:solidFill>
                <a:latin typeface="Arial" panose="020B0604020202020204" pitchFamily="34" charset="0"/>
                <a:cs typeface="Arial" panose="020B0604020202020204" pitchFamily="34" charset="0"/>
              </a:rPr>
              <a:t> C. </a:t>
            </a:r>
            <a:r>
              <a:rPr lang="en-GB" sz="1000" kern="0" dirty="0" err="1">
                <a:solidFill>
                  <a:schemeClr val="bg1"/>
                </a:solidFill>
                <a:latin typeface="Arial" panose="020B0604020202020204" pitchFamily="34" charset="0"/>
                <a:cs typeface="Arial" panose="020B0604020202020204" pitchFamily="34" charset="0"/>
              </a:rPr>
              <a:t>Pulm</a:t>
            </a:r>
            <a:r>
              <a:rPr lang="en-GB" sz="1000" kern="0" dirty="0">
                <a:solidFill>
                  <a:schemeClr val="bg1"/>
                </a:solidFill>
                <a:latin typeface="Arial" panose="020B0604020202020204" pitchFamily="34" charset="0"/>
                <a:cs typeface="Arial" panose="020B0604020202020204" pitchFamily="34" charset="0"/>
              </a:rPr>
              <a:t> </a:t>
            </a:r>
            <a:r>
              <a:rPr lang="en-GB" sz="1000" kern="0" dirty="0" err="1">
                <a:solidFill>
                  <a:schemeClr val="bg1"/>
                </a:solidFill>
                <a:latin typeface="Arial" panose="020B0604020202020204" pitchFamily="34" charset="0"/>
                <a:cs typeface="Arial" panose="020B0604020202020204" pitchFamily="34" charset="0"/>
              </a:rPr>
              <a:t>Pharmacol</a:t>
            </a:r>
            <a:r>
              <a:rPr lang="en-GB" sz="1000" kern="0" dirty="0">
                <a:solidFill>
                  <a:schemeClr val="bg1"/>
                </a:solidFill>
                <a:latin typeface="Arial" panose="020B0604020202020204" pitchFamily="34" charset="0"/>
                <a:cs typeface="Arial" panose="020B0604020202020204" pitchFamily="34" charset="0"/>
              </a:rPr>
              <a:t> </a:t>
            </a:r>
            <a:r>
              <a:rPr lang="en-GB" sz="1000" kern="0" dirty="0" err="1">
                <a:solidFill>
                  <a:schemeClr val="bg1"/>
                </a:solidFill>
                <a:latin typeface="Arial" panose="020B0604020202020204" pitchFamily="34" charset="0"/>
                <a:cs typeface="Arial" panose="020B0604020202020204" pitchFamily="34" charset="0"/>
              </a:rPr>
              <a:t>Ther</a:t>
            </a:r>
            <a:r>
              <a:rPr lang="en-GB" sz="1000" kern="0" dirty="0">
                <a:solidFill>
                  <a:schemeClr val="bg1"/>
                </a:solidFill>
                <a:latin typeface="Arial" panose="020B0604020202020204" pitchFamily="34" charset="0"/>
                <a:cs typeface="Arial" panose="020B0604020202020204" pitchFamily="34" charset="0"/>
              </a:rPr>
              <a:t> 2001;14:351–66;</a:t>
            </a:r>
          </a:p>
        </p:txBody>
      </p:sp>
      <p:pic>
        <p:nvPicPr>
          <p:cNvPr id="9" name="Picture 8">
            <a:extLst>
              <a:ext uri="{FF2B5EF4-FFF2-40B4-BE49-F238E27FC236}">
                <a16:creationId xmlns:a16="http://schemas.microsoft.com/office/drawing/2014/main" id="{F5B2A266-25D5-4426-BA5E-91008BAE7082}"/>
              </a:ext>
            </a:extLst>
          </p:cNvPr>
          <p:cNvPicPr>
            <a:picLocks noChangeAspect="1"/>
          </p:cNvPicPr>
          <p:nvPr/>
        </p:nvPicPr>
        <p:blipFill rotWithShape="1">
          <a:blip r:embed="rId2"/>
          <a:srcRect l="12791" t="24115" r="40087" b="4806"/>
          <a:stretch/>
        </p:blipFill>
        <p:spPr>
          <a:xfrm>
            <a:off x="7075966" y="2411749"/>
            <a:ext cx="4544210" cy="3855701"/>
          </a:xfrm>
          <a:prstGeom prst="rect">
            <a:avLst/>
          </a:prstGeom>
        </p:spPr>
      </p:pic>
    </p:spTree>
    <p:extLst>
      <p:ext uri="{BB962C8B-B14F-4D97-AF65-F5344CB8AC3E}">
        <p14:creationId xmlns:p14="http://schemas.microsoft.com/office/powerpoint/2010/main" val="37587749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6B6C1B7-D6AF-4483-88F6-F63396E40927}"/>
              </a:ext>
            </a:extLst>
          </p:cNvPr>
          <p:cNvGraphicFramePr>
            <a:graphicFrameLocks noGrp="1"/>
          </p:cNvGraphicFramePr>
          <p:nvPr/>
        </p:nvGraphicFramePr>
        <p:xfrm>
          <a:off x="1752600" y="4352217"/>
          <a:ext cx="8232396" cy="1851660"/>
        </p:xfrm>
        <a:graphic>
          <a:graphicData uri="http://schemas.openxmlformats.org/drawingml/2006/table">
            <a:tbl>
              <a:tblPr firstRow="1" bandRow="1"/>
              <a:tblGrid>
                <a:gridCol w="4116198">
                  <a:extLst>
                    <a:ext uri="{9D8B030D-6E8A-4147-A177-3AD203B41FA5}">
                      <a16:colId xmlns:a16="http://schemas.microsoft.com/office/drawing/2014/main" val="20000"/>
                    </a:ext>
                  </a:extLst>
                </a:gridCol>
                <a:gridCol w="4116198">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vi-VN" sz="1800" b="1" dirty="0" err="1">
                          <a:solidFill>
                            <a:schemeClr val="bg1"/>
                          </a:solidFill>
                          <a:latin typeface="Arial" pitchFamily="34" charset="0"/>
                          <a:cs typeface="Arial" pitchFamily="34" charset="0"/>
                        </a:rPr>
                        <a:t>pMDI</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dạng</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hỗn</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dịch</a:t>
                      </a:r>
                      <a:endParaRPr lang="en-US" altLang="vi-VN" sz="1800" dirty="0">
                        <a:solidFill>
                          <a:schemeClr val="bg1"/>
                        </a:solidFill>
                        <a:latin typeface="Arial" pitchFamily="34" charset="0"/>
                        <a:cs typeface="Arial"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9E3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vi-VN" sz="1800" b="1" dirty="0" err="1">
                          <a:solidFill>
                            <a:schemeClr val="bg1"/>
                          </a:solidFill>
                          <a:latin typeface="Arial" pitchFamily="34" charset="0"/>
                          <a:cs typeface="Arial" pitchFamily="34" charset="0"/>
                        </a:rPr>
                        <a:t>pMDI</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dạng</a:t>
                      </a:r>
                      <a:r>
                        <a:rPr lang="en-US" altLang="vi-VN" sz="1800" b="1" dirty="0">
                          <a:solidFill>
                            <a:schemeClr val="bg1"/>
                          </a:solidFill>
                          <a:latin typeface="Arial" pitchFamily="34" charset="0"/>
                          <a:cs typeface="Arial" pitchFamily="34" charset="0"/>
                        </a:rPr>
                        <a:t> dung </a:t>
                      </a:r>
                      <a:r>
                        <a:rPr lang="en-US" altLang="vi-VN" sz="1800" b="1" dirty="0" err="1">
                          <a:solidFill>
                            <a:schemeClr val="bg1"/>
                          </a:solidFill>
                          <a:latin typeface="Arial" pitchFamily="34" charset="0"/>
                          <a:cs typeface="Arial" pitchFamily="34" charset="0"/>
                        </a:rPr>
                        <a:t>dịch</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nSpc>
                          <a:spcPct val="130000"/>
                        </a:lnSpc>
                        <a:spcBef>
                          <a:spcPts val="0"/>
                        </a:spcBef>
                        <a:buNone/>
                      </a:pPr>
                      <a:r>
                        <a:rPr lang="en-US" altLang="vi-VN" sz="1800" dirty="0" err="1">
                          <a:solidFill>
                            <a:schemeClr val="tx1"/>
                          </a:solidFill>
                          <a:latin typeface="Arial" pitchFamily="34" charset="0"/>
                          <a:cs typeface="Arial" pitchFamily="34" charset="0"/>
                        </a:rPr>
                        <a:t>Để</a:t>
                      </a:r>
                      <a:r>
                        <a:rPr lang="en-US" altLang="vi-VN" sz="1800" dirty="0">
                          <a:solidFill>
                            <a:schemeClr val="tx1"/>
                          </a:solidFill>
                          <a:latin typeface="Arial" pitchFamily="34" charset="0"/>
                          <a:cs typeface="Arial" pitchFamily="34" charset="0"/>
                        </a:rPr>
                        <a:t> </a:t>
                      </a:r>
                      <a:r>
                        <a:rPr lang="en-US" altLang="vi-VN" sz="1800" dirty="0" err="1">
                          <a:solidFill>
                            <a:schemeClr val="tx1"/>
                          </a:solidFill>
                          <a:latin typeface="Arial" pitchFamily="34" charset="0"/>
                          <a:cs typeface="Arial" pitchFamily="34" charset="0"/>
                        </a:rPr>
                        <a:t>yên</a:t>
                      </a:r>
                      <a:r>
                        <a:rPr lang="en-US" altLang="vi-VN" sz="1800" dirty="0">
                          <a:solidFill>
                            <a:schemeClr val="tx1"/>
                          </a:solidFill>
                          <a:latin typeface="Arial" pitchFamily="34" charset="0"/>
                          <a:cs typeface="Arial" pitchFamily="34" charset="0"/>
                        </a:rPr>
                        <a:t> 30s </a:t>
                      </a:r>
                      <a:r>
                        <a:rPr lang="en-US" altLang="vi-VN" sz="1800" dirty="0" err="1">
                          <a:solidFill>
                            <a:schemeClr val="tx1"/>
                          </a:solidFill>
                          <a:latin typeface="Arial" pitchFamily="34" charset="0"/>
                          <a:cs typeface="Arial" pitchFamily="34" charset="0"/>
                        </a:rPr>
                        <a:t>sau</a:t>
                      </a:r>
                      <a:r>
                        <a:rPr lang="en-US" altLang="vi-VN" sz="1800" dirty="0">
                          <a:solidFill>
                            <a:schemeClr val="tx1"/>
                          </a:solidFill>
                          <a:latin typeface="Arial" pitchFamily="34" charset="0"/>
                          <a:cs typeface="Arial" pitchFamily="34" charset="0"/>
                        </a:rPr>
                        <a:t> </a:t>
                      </a:r>
                      <a:r>
                        <a:rPr lang="en-US" altLang="vi-VN" sz="1800" dirty="0" err="1">
                          <a:solidFill>
                            <a:schemeClr val="tx1"/>
                          </a:solidFill>
                          <a:latin typeface="Arial" pitchFamily="34" charset="0"/>
                          <a:cs typeface="Arial" pitchFamily="34" charset="0"/>
                        </a:rPr>
                        <a:t>khi</a:t>
                      </a:r>
                      <a:r>
                        <a:rPr lang="en-US" altLang="vi-VN" sz="1800" dirty="0">
                          <a:solidFill>
                            <a:schemeClr val="tx1"/>
                          </a:solidFill>
                          <a:latin typeface="Arial" pitchFamily="34" charset="0"/>
                          <a:cs typeface="Arial" pitchFamily="34" charset="0"/>
                        </a:rPr>
                        <a:t> </a:t>
                      </a:r>
                      <a:r>
                        <a:rPr lang="en-US" altLang="vi-VN" sz="1800" dirty="0" err="1">
                          <a:solidFill>
                            <a:schemeClr val="tx1"/>
                          </a:solidFill>
                          <a:latin typeface="Arial" pitchFamily="34" charset="0"/>
                          <a:cs typeface="Arial" pitchFamily="34" charset="0"/>
                        </a:rPr>
                        <a:t>lắc</a:t>
                      </a:r>
                      <a:r>
                        <a:rPr lang="en-US" altLang="vi-VN" sz="1800" dirty="0">
                          <a:solidFill>
                            <a:schemeClr val="tx1"/>
                          </a:solidFill>
                          <a:latin typeface="Arial" pitchFamily="34" charset="0"/>
                          <a:cs typeface="Arial" pitchFamily="34" charset="0"/>
                        </a:rPr>
                        <a:t>, </a:t>
                      </a:r>
                      <a:r>
                        <a:rPr lang="en-US" altLang="vi-VN" sz="1800" dirty="0" err="1">
                          <a:solidFill>
                            <a:schemeClr val="tx1"/>
                          </a:solidFill>
                          <a:latin typeface="Arial" pitchFamily="34" charset="0"/>
                          <a:cs typeface="Arial" pitchFamily="34" charset="0"/>
                        </a:rPr>
                        <a:t>hạt</a:t>
                      </a:r>
                      <a:r>
                        <a:rPr lang="en-US" altLang="vi-VN" sz="1800" baseline="0" dirty="0">
                          <a:solidFill>
                            <a:schemeClr val="tx1"/>
                          </a:solidFill>
                          <a:latin typeface="Arial" pitchFamily="34" charset="0"/>
                          <a:cs typeface="Arial" pitchFamily="34" charset="0"/>
                        </a:rPr>
                        <a:t> </a:t>
                      </a:r>
                      <a:r>
                        <a:rPr lang="en-US" altLang="vi-VN" sz="1800" dirty="0" err="1">
                          <a:solidFill>
                            <a:schemeClr val="tx1"/>
                          </a:solidFill>
                          <a:latin typeface="Arial" pitchFamily="34" charset="0"/>
                          <a:cs typeface="Arial" pitchFamily="34" charset="0"/>
                        </a:rPr>
                        <a:t>thuốc</a:t>
                      </a:r>
                      <a:r>
                        <a:rPr lang="en-US" altLang="vi-VN" sz="1800" dirty="0">
                          <a:solidFill>
                            <a:schemeClr val="tx1"/>
                          </a:solidFill>
                          <a:latin typeface="Arial" pitchFamily="34" charset="0"/>
                          <a:cs typeface="Arial" pitchFamily="34" charset="0"/>
                        </a:rPr>
                        <a:t> </a:t>
                      </a:r>
                      <a:r>
                        <a:rPr lang="en-US" altLang="vi-VN" sz="1800" dirty="0" err="1">
                          <a:solidFill>
                            <a:schemeClr val="tx1"/>
                          </a:solidFill>
                          <a:latin typeface="Arial" pitchFamily="34" charset="0"/>
                          <a:cs typeface="Arial" pitchFamily="34" charset="0"/>
                        </a:rPr>
                        <a:t>sẽ</a:t>
                      </a:r>
                      <a:r>
                        <a:rPr lang="en-US" altLang="vi-VN" sz="1800" dirty="0">
                          <a:solidFill>
                            <a:schemeClr val="tx1"/>
                          </a:solidFill>
                          <a:latin typeface="Arial" pitchFamily="34" charset="0"/>
                          <a:cs typeface="Arial" pitchFamily="34" charset="0"/>
                        </a:rPr>
                        <a:t> </a:t>
                      </a:r>
                      <a:r>
                        <a:rPr lang="en-US" altLang="vi-VN" sz="1800" dirty="0" err="1">
                          <a:solidFill>
                            <a:schemeClr val="tx1"/>
                          </a:solidFill>
                          <a:latin typeface="Arial" pitchFamily="34" charset="0"/>
                          <a:cs typeface="Arial" pitchFamily="34" charset="0"/>
                        </a:rPr>
                        <a:t>lắng</a:t>
                      </a:r>
                      <a:r>
                        <a:rPr lang="en-US" altLang="vi-VN" sz="1800" baseline="0" dirty="0">
                          <a:solidFill>
                            <a:schemeClr val="tx1"/>
                          </a:solidFill>
                          <a:latin typeface="Arial" pitchFamily="34" charset="0"/>
                          <a:cs typeface="Arial" pitchFamily="34" charset="0"/>
                        </a:rPr>
                        <a:t> </a:t>
                      </a:r>
                      <a:r>
                        <a:rPr lang="en-US" altLang="vi-VN" sz="1800" dirty="0">
                          <a:solidFill>
                            <a:schemeClr val="tx1"/>
                          </a:solidFill>
                          <a:latin typeface="Arial" pitchFamily="34" charset="0"/>
                          <a:cs typeface="Arial" pitchFamily="34" charset="0"/>
                          <a:sym typeface="Wingdings" panose="05000000000000000000" pitchFamily="2" charset="2"/>
                        </a:rPr>
                        <a:t>do </a:t>
                      </a:r>
                      <a:r>
                        <a:rPr lang="en-US" altLang="vi-VN" sz="1800" dirty="0" err="1">
                          <a:solidFill>
                            <a:schemeClr val="tx1"/>
                          </a:solidFill>
                          <a:latin typeface="Arial" pitchFamily="34" charset="0"/>
                          <a:cs typeface="Arial" pitchFamily="34" charset="0"/>
                          <a:sym typeface="Wingdings" panose="05000000000000000000" pitchFamily="2" charset="2"/>
                        </a:rPr>
                        <a:t>đó</a:t>
                      </a:r>
                      <a:r>
                        <a:rPr lang="en-US" altLang="vi-VN" sz="1800"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cần</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lắc</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kỹ</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bình</a:t>
                      </a:r>
                      <a:r>
                        <a:rPr lang="en-US" altLang="vi-VN" sz="1800" b="1" baseline="0" dirty="0">
                          <a:solidFill>
                            <a:schemeClr val="tx1"/>
                          </a:solidFill>
                          <a:latin typeface="Arial" pitchFamily="34" charset="0"/>
                          <a:cs typeface="Arial" pitchFamily="34" charset="0"/>
                          <a:sym typeface="Wingdings" panose="05000000000000000000" pitchFamily="2" charset="2"/>
                        </a:rPr>
                        <a:t> </a:t>
                      </a:r>
                      <a:r>
                        <a:rPr lang="en-US" altLang="vi-VN" sz="1800" b="1" baseline="0" dirty="0" err="1">
                          <a:solidFill>
                            <a:schemeClr val="tx1"/>
                          </a:solidFill>
                          <a:latin typeface="Arial" pitchFamily="34" charset="0"/>
                          <a:cs typeface="Arial" pitchFamily="34" charset="0"/>
                          <a:sym typeface="Wingdings" panose="05000000000000000000" pitchFamily="2" charset="2"/>
                        </a:rPr>
                        <a:t>xịt</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đối</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với</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thuốc</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dạng</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hỗn</a:t>
                      </a:r>
                      <a:r>
                        <a:rPr lang="en-US" altLang="vi-VN" sz="1800" b="1" dirty="0">
                          <a:solidFill>
                            <a:schemeClr val="tx1"/>
                          </a:solidFill>
                          <a:latin typeface="Arial" pitchFamily="34" charset="0"/>
                          <a:cs typeface="Arial" pitchFamily="34" charset="0"/>
                          <a:sym typeface="Wingdings" panose="05000000000000000000" pitchFamily="2" charset="2"/>
                        </a:rPr>
                        <a:t> </a:t>
                      </a:r>
                      <a:r>
                        <a:rPr lang="en-US" altLang="vi-VN" sz="1800" b="1" dirty="0" err="1">
                          <a:solidFill>
                            <a:schemeClr val="tx1"/>
                          </a:solidFill>
                          <a:latin typeface="Arial" pitchFamily="34" charset="0"/>
                          <a:cs typeface="Arial" pitchFamily="34" charset="0"/>
                          <a:sym typeface="Wingdings" panose="05000000000000000000" pitchFamily="2" charset="2"/>
                        </a:rPr>
                        <a:t>dịch</a:t>
                      </a:r>
                      <a:r>
                        <a:rPr lang="en-US" altLang="vi-VN" sz="1800" b="1" dirty="0">
                          <a:solidFill>
                            <a:schemeClr val="tx1"/>
                          </a:solidFill>
                          <a:latin typeface="Arial" pitchFamily="34" charset="0"/>
                          <a:cs typeface="Arial" pitchFamily="34" charset="0"/>
                        </a:rPr>
                        <a:t> </a:t>
                      </a:r>
                      <a:endParaRPr lang="en-US" altLang="vi-VN" sz="1800" b="1" baseline="30000" dirty="0">
                        <a:solidFill>
                          <a:schemeClr val="tx1"/>
                        </a:solidFill>
                        <a:latin typeface="Arial" pitchFamily="34" charset="0"/>
                        <a:cs typeface="Arial"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9E3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nSpc>
                          <a:spcPct val="130000"/>
                        </a:lnSpc>
                        <a:spcBef>
                          <a:spcPts val="0"/>
                        </a:spcBef>
                        <a:buNone/>
                      </a:pPr>
                      <a:r>
                        <a:rPr lang="en-US" altLang="vi-VN" sz="1800" b="1" dirty="0">
                          <a:solidFill>
                            <a:schemeClr val="bg1"/>
                          </a:solidFill>
                          <a:latin typeface="Arial" pitchFamily="34" charset="0"/>
                          <a:cs typeface="Arial" pitchFamily="34" charset="0"/>
                        </a:rPr>
                        <a:t>KHÔNG </a:t>
                      </a:r>
                      <a:r>
                        <a:rPr lang="en-US" altLang="vi-VN" sz="1800" b="1" dirty="0" err="1">
                          <a:solidFill>
                            <a:schemeClr val="bg1"/>
                          </a:solidFill>
                          <a:latin typeface="Arial" pitchFamily="34" charset="0"/>
                          <a:cs typeface="Arial" pitchFamily="34" charset="0"/>
                        </a:rPr>
                        <a:t>cần</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lắc</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kỹ</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trước</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dùng</a:t>
                      </a:r>
                      <a:r>
                        <a:rPr lang="en-US" altLang="vi-VN" sz="1800" b="1" dirty="0">
                          <a:solidFill>
                            <a:schemeClr val="bg1"/>
                          </a:solidFill>
                          <a:latin typeface="Arial" pitchFamily="34" charset="0"/>
                          <a:cs typeface="Arial" pitchFamily="34" charset="0"/>
                        </a:rPr>
                        <a:t> </a:t>
                      </a:r>
                      <a:r>
                        <a:rPr lang="en-US" altLang="vi-VN" sz="1800" b="1" dirty="0" err="1">
                          <a:solidFill>
                            <a:schemeClr val="bg1"/>
                          </a:solidFill>
                          <a:latin typeface="Arial" pitchFamily="34" charset="0"/>
                          <a:cs typeface="Arial" pitchFamily="34" charset="0"/>
                        </a:rPr>
                        <a:t>thuốc</a:t>
                      </a:r>
                      <a:r>
                        <a:rPr lang="en-US" altLang="vi-VN" sz="1800" b="1" dirty="0">
                          <a:solidFill>
                            <a:schemeClr val="bg1"/>
                          </a:solidFill>
                          <a:latin typeface="Arial" pitchFamily="34" charset="0"/>
                          <a:cs typeface="Arial" pitchFamily="34" charset="0"/>
                        </a:rPr>
                        <a:t> </a:t>
                      </a:r>
                      <a:r>
                        <a:rPr lang="en-US" altLang="vi-VN" sz="1800" dirty="0">
                          <a:solidFill>
                            <a:schemeClr val="bg1"/>
                          </a:solidFill>
                          <a:latin typeface="Arial" pitchFamily="34" charset="0"/>
                          <a:cs typeface="Arial" pitchFamily="34" charset="0"/>
                        </a:rPr>
                        <a:t>(</a:t>
                      </a:r>
                      <a:r>
                        <a:rPr lang="en-US" altLang="vi-VN" sz="1800" dirty="0" err="1">
                          <a:solidFill>
                            <a:schemeClr val="bg1"/>
                          </a:solidFill>
                          <a:latin typeface="Arial" pitchFamily="34" charset="0"/>
                          <a:cs typeface="Arial" pitchFamily="34" charset="0"/>
                        </a:rPr>
                        <a:t>fenoterol</a:t>
                      </a:r>
                      <a:r>
                        <a:rPr lang="en-US" altLang="vi-VN" sz="1800" dirty="0">
                          <a:solidFill>
                            <a:schemeClr val="bg1"/>
                          </a:solidFill>
                          <a:latin typeface="Arial" pitchFamily="34" charset="0"/>
                          <a:cs typeface="Arial" pitchFamily="34" charset="0"/>
                        </a:rPr>
                        <a:t> + ipratropium) </a:t>
                      </a:r>
                    </a:p>
                    <a:p>
                      <a:pPr marL="0" indent="0">
                        <a:lnSpc>
                          <a:spcPct val="130000"/>
                        </a:lnSpc>
                        <a:spcBef>
                          <a:spcPts val="0"/>
                        </a:spcBef>
                        <a:buNone/>
                      </a:pPr>
                      <a:r>
                        <a:rPr lang="en-US" altLang="vi-VN" sz="1800" b="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giảm</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số</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bước</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sử</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dụng</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tăng</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tuân</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thủ</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và</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hiệu</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quả</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điều</a:t>
                      </a:r>
                      <a:r>
                        <a:rPr lang="en-US" altLang="vi-VN" sz="1800" b="1" i="1" dirty="0">
                          <a:solidFill>
                            <a:srgbClr val="FFFF00"/>
                          </a:solidFill>
                          <a:latin typeface="Arial" pitchFamily="34" charset="0"/>
                          <a:cs typeface="Arial" pitchFamily="34" charset="0"/>
                          <a:sym typeface="Wingdings" panose="05000000000000000000" pitchFamily="2" charset="2"/>
                        </a:rPr>
                        <a:t> </a:t>
                      </a:r>
                      <a:r>
                        <a:rPr lang="en-US" altLang="vi-VN" sz="1800" b="1" i="1" dirty="0" err="1">
                          <a:solidFill>
                            <a:srgbClr val="FFFF00"/>
                          </a:solidFill>
                          <a:latin typeface="Arial" pitchFamily="34" charset="0"/>
                          <a:cs typeface="Arial" pitchFamily="34" charset="0"/>
                          <a:sym typeface="Wingdings" panose="05000000000000000000" pitchFamily="2" charset="2"/>
                        </a:rPr>
                        <a:t>trị</a:t>
                      </a:r>
                      <a:endParaRPr lang="en-US" altLang="vi-VN" sz="1800" b="1" i="1" dirty="0">
                        <a:solidFill>
                          <a:srgbClr val="FFFF00"/>
                        </a:solidFill>
                        <a:latin typeface="Arial" pitchFamily="34" charset="0"/>
                        <a:cs typeface="Arial"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bl>
          </a:graphicData>
        </a:graphic>
      </p:graphicFrame>
      <p:sp>
        <p:nvSpPr>
          <p:cNvPr id="6" name="Title 2">
            <a:extLst>
              <a:ext uri="{FF2B5EF4-FFF2-40B4-BE49-F238E27FC236}">
                <a16:creationId xmlns:a16="http://schemas.microsoft.com/office/drawing/2014/main" id="{A5F72038-C518-4E16-9689-61F5A2F3ADAF}"/>
              </a:ext>
            </a:extLst>
          </p:cNvPr>
          <p:cNvSpPr txBox="1">
            <a:spLocks/>
          </p:cNvSpPr>
          <p:nvPr/>
        </p:nvSpPr>
        <p:spPr>
          <a:xfrm>
            <a:off x="1279146" y="62666"/>
            <a:ext cx="9827004" cy="1252728"/>
          </a:xfrm>
          <a:prstGeom prst="rect">
            <a:avLst/>
          </a:prstGeom>
        </p:spPr>
        <p:txBody>
          <a:bodyPr vert="horz" lIns="91440" rIns="45720" rtlCol="0" anchor="ctr">
            <a:normAutofit/>
          </a:bodyPr>
          <a:lstStyle>
            <a:lvl1pPr algn="l" rtl="0" eaLnBrk="1" latinLnBrk="0" hangingPunct="1">
              <a:spcBef>
                <a:spcPct val="0"/>
              </a:spcBef>
              <a:buNone/>
              <a:defRPr kumimoji="0" sz="4000" b="1" kern="1200" cap="none" spc="0">
                <a:ln>
                  <a:noFill/>
                </a:ln>
                <a:solidFill>
                  <a:srgbClr val="00B050"/>
                </a:solidFill>
                <a:effectLst/>
                <a:latin typeface="Arial" panose="020B0604020202020204" pitchFamily="34" charset="0"/>
                <a:ea typeface="+mj-ea"/>
                <a:cs typeface="Arial" panose="020B0604020202020204" pitchFamily="34" charset="0"/>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err="1">
                <a:ea typeface="+mn-ea"/>
              </a:rPr>
              <a:t>Lưu</a:t>
            </a:r>
            <a:r>
              <a:rPr lang="en-US" sz="3200" dirty="0">
                <a:ea typeface="+mn-ea"/>
              </a:rPr>
              <a:t> ý </a:t>
            </a:r>
            <a:r>
              <a:rPr lang="en-US" sz="3200" dirty="0" err="1">
                <a:ea typeface="+mn-ea"/>
              </a:rPr>
              <a:t>về</a:t>
            </a:r>
            <a:r>
              <a:rPr lang="en-US" sz="3200" dirty="0">
                <a:ea typeface="+mn-ea"/>
              </a:rPr>
              <a:t> </a:t>
            </a:r>
            <a:r>
              <a:rPr lang="en-US" sz="3200" dirty="0" err="1">
                <a:ea typeface="+mn-ea"/>
              </a:rPr>
              <a:t>pMDI</a:t>
            </a:r>
            <a:r>
              <a:rPr lang="en-US" sz="3200" dirty="0">
                <a:ea typeface="+mn-ea"/>
              </a:rPr>
              <a:t> </a:t>
            </a:r>
            <a:r>
              <a:rPr lang="en-US" sz="3200" dirty="0" err="1">
                <a:ea typeface="+mn-ea"/>
              </a:rPr>
              <a:t>dạng</a:t>
            </a:r>
            <a:r>
              <a:rPr lang="en-US" sz="3200" dirty="0">
                <a:ea typeface="+mn-ea"/>
              </a:rPr>
              <a:t> HỖN DỊCH </a:t>
            </a:r>
            <a:r>
              <a:rPr lang="en-US" sz="3200" dirty="0" err="1">
                <a:ea typeface="+mn-ea"/>
              </a:rPr>
              <a:t>và</a:t>
            </a:r>
            <a:r>
              <a:rPr lang="en-US" sz="3200" dirty="0">
                <a:ea typeface="+mn-ea"/>
              </a:rPr>
              <a:t> DUNG DỊCH</a:t>
            </a:r>
          </a:p>
        </p:txBody>
      </p:sp>
      <p:grpSp>
        <p:nvGrpSpPr>
          <p:cNvPr id="2" name="Group 1">
            <a:extLst>
              <a:ext uri="{FF2B5EF4-FFF2-40B4-BE49-F238E27FC236}">
                <a16:creationId xmlns:a16="http://schemas.microsoft.com/office/drawing/2014/main" id="{4E51AA55-A23C-4BC9-A1A9-D1003292FCDB}"/>
              </a:ext>
            </a:extLst>
          </p:cNvPr>
          <p:cNvGrpSpPr/>
          <p:nvPr/>
        </p:nvGrpSpPr>
        <p:grpSpPr>
          <a:xfrm>
            <a:off x="2632075" y="1254722"/>
            <a:ext cx="6843901" cy="2971799"/>
            <a:chOff x="2898775" y="1613116"/>
            <a:chExt cx="6843901" cy="2971799"/>
          </a:xfrm>
        </p:grpSpPr>
        <p:pic>
          <p:nvPicPr>
            <p:cNvPr id="7" name="Picture 2">
              <a:extLst>
                <a:ext uri="{FF2B5EF4-FFF2-40B4-BE49-F238E27FC236}">
                  <a16:creationId xmlns:a16="http://schemas.microsoft.com/office/drawing/2014/main" id="{46292095-FF8E-4A33-8C6B-44E82F7F8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876" y="1613116"/>
              <a:ext cx="6781800" cy="297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5E5DDEE0-FB09-4F25-A1ED-C13F344510D0}"/>
                </a:ext>
              </a:extLst>
            </p:cNvPr>
            <p:cNvSpPr txBox="1"/>
            <p:nvPr/>
          </p:nvSpPr>
          <p:spPr>
            <a:xfrm>
              <a:off x="2898775" y="2188294"/>
              <a:ext cx="838200" cy="246221"/>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rPr>
                <a:t>Salbutamol</a:t>
              </a:r>
              <a:endParaRPr kumimoji="0" lang="vi-VN" sz="1000" b="0" i="0" u="none" strike="noStrike" kern="0" cap="none" spc="0" normalizeH="0" baseline="0" noProof="0" dirty="0">
                <a:ln>
                  <a:noFill/>
                </a:ln>
                <a:solidFill>
                  <a:prstClr val="black"/>
                </a:solidFill>
                <a:effectLst/>
                <a:uLnTx/>
                <a:uFillTx/>
              </a:endParaRPr>
            </a:p>
          </p:txBody>
        </p:sp>
        <p:sp>
          <p:nvSpPr>
            <p:cNvPr id="9" name="TextBox 8">
              <a:extLst>
                <a:ext uri="{FF2B5EF4-FFF2-40B4-BE49-F238E27FC236}">
                  <a16:creationId xmlns:a16="http://schemas.microsoft.com/office/drawing/2014/main" id="{8F7C6F65-64A2-4EDC-BD6D-5201B5AA010D}"/>
                </a:ext>
              </a:extLst>
            </p:cNvPr>
            <p:cNvSpPr txBox="1"/>
            <p:nvPr/>
          </p:nvSpPr>
          <p:spPr>
            <a:xfrm>
              <a:off x="5410200" y="2272658"/>
              <a:ext cx="685800" cy="18466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600" b="0" i="0" u="none" strike="noStrike" kern="0" cap="none" spc="0" normalizeH="0" baseline="0" noProof="0" dirty="0">
                  <a:ln>
                    <a:noFill/>
                  </a:ln>
                  <a:solidFill>
                    <a:prstClr val="black"/>
                  </a:solidFill>
                  <a:effectLst/>
                  <a:uLnTx/>
                  <a:uFillTx/>
                </a:rPr>
                <a:t>Fluticasone</a:t>
              </a:r>
            </a:p>
          </p:txBody>
        </p:sp>
        <p:sp>
          <p:nvSpPr>
            <p:cNvPr id="10" name="TextBox 9">
              <a:extLst>
                <a:ext uri="{FF2B5EF4-FFF2-40B4-BE49-F238E27FC236}">
                  <a16:creationId xmlns:a16="http://schemas.microsoft.com/office/drawing/2014/main" id="{5634A625-40AE-49FE-B660-6A6E4E55D5B4}"/>
                </a:ext>
              </a:extLst>
            </p:cNvPr>
            <p:cNvSpPr txBox="1"/>
            <p:nvPr/>
          </p:nvSpPr>
          <p:spPr>
            <a:xfrm>
              <a:off x="4230687" y="2249849"/>
              <a:ext cx="685800" cy="18466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600" b="0" i="0" u="none" strike="noStrike" kern="0" cap="none" spc="0" normalizeH="0" baseline="0" noProof="0" dirty="0">
                  <a:ln>
                    <a:noFill/>
                  </a:ln>
                  <a:solidFill>
                    <a:prstClr val="black"/>
                  </a:solidFill>
                  <a:effectLst/>
                  <a:uLnTx/>
                  <a:uFillTx/>
                </a:rPr>
                <a:t>Fluticasone</a:t>
              </a:r>
            </a:p>
          </p:txBody>
        </p:sp>
        <p:sp>
          <p:nvSpPr>
            <p:cNvPr id="11" name="TextBox 10">
              <a:extLst>
                <a:ext uri="{FF2B5EF4-FFF2-40B4-BE49-F238E27FC236}">
                  <a16:creationId xmlns:a16="http://schemas.microsoft.com/office/drawing/2014/main" id="{FB10D4B7-F221-4459-A497-5A0FB0AEED6F}"/>
                </a:ext>
              </a:extLst>
            </p:cNvPr>
            <p:cNvSpPr txBox="1"/>
            <p:nvPr/>
          </p:nvSpPr>
          <p:spPr>
            <a:xfrm>
              <a:off x="6562706" y="2235642"/>
              <a:ext cx="618938" cy="246221"/>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500" b="0" i="0" u="none" strike="noStrike" kern="0" cap="none" spc="0" normalizeH="0" baseline="0" noProof="0" dirty="0">
                  <a:ln>
                    <a:noFill/>
                  </a:ln>
                  <a:solidFill>
                    <a:prstClr val="black"/>
                  </a:solidFill>
                  <a:effectLst/>
                  <a:uLnTx/>
                  <a:uFillTx/>
                </a:rPr>
                <a:t>Salmeterol/Fluticasone</a:t>
              </a:r>
            </a:p>
          </p:txBody>
        </p:sp>
        <p:sp>
          <p:nvSpPr>
            <p:cNvPr id="12" name="TextBox 11">
              <a:extLst>
                <a:ext uri="{FF2B5EF4-FFF2-40B4-BE49-F238E27FC236}">
                  <a16:creationId xmlns:a16="http://schemas.microsoft.com/office/drawing/2014/main" id="{32E0108C-2153-486B-99F7-3FDAC07D4B22}"/>
                </a:ext>
              </a:extLst>
            </p:cNvPr>
            <p:cNvSpPr txBox="1"/>
            <p:nvPr/>
          </p:nvSpPr>
          <p:spPr>
            <a:xfrm>
              <a:off x="7514090" y="2208561"/>
              <a:ext cx="822182" cy="21544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rPr>
                <a:t>Salbutamol-1</a:t>
              </a:r>
              <a:endParaRPr kumimoji="0" lang="vi-VN" sz="800" b="0" i="0" u="none" strike="noStrike" kern="0" cap="none" spc="0" normalizeH="0" baseline="0" noProof="0" dirty="0">
                <a:ln>
                  <a:noFill/>
                </a:ln>
                <a:solidFill>
                  <a:prstClr val="black"/>
                </a:solidFill>
                <a:effectLst/>
                <a:uLnTx/>
                <a:uFillTx/>
              </a:endParaRPr>
            </a:p>
          </p:txBody>
        </p:sp>
        <p:sp>
          <p:nvSpPr>
            <p:cNvPr id="13" name="TextBox 12">
              <a:extLst>
                <a:ext uri="{FF2B5EF4-FFF2-40B4-BE49-F238E27FC236}">
                  <a16:creationId xmlns:a16="http://schemas.microsoft.com/office/drawing/2014/main" id="{D1F85A3D-3B64-4C17-BD68-A239FA36123F}"/>
                </a:ext>
              </a:extLst>
            </p:cNvPr>
            <p:cNvSpPr txBox="1"/>
            <p:nvPr/>
          </p:nvSpPr>
          <p:spPr>
            <a:xfrm>
              <a:off x="8668718" y="2249849"/>
              <a:ext cx="822182" cy="21544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rPr>
                <a:t>Salbutamol-2</a:t>
              </a:r>
              <a:endParaRPr kumimoji="0" lang="vi-VN" sz="800" b="0" i="0" u="none" strike="noStrike" kern="0" cap="none" spc="0" normalizeH="0" baseline="0" noProof="0" dirty="0">
                <a:ln>
                  <a:noFill/>
                </a:ln>
                <a:solidFill>
                  <a:prstClr val="black"/>
                </a:solidFill>
                <a:effectLst/>
                <a:uLnTx/>
                <a:uFillTx/>
              </a:endParaRPr>
            </a:p>
          </p:txBody>
        </p:sp>
      </p:grpSp>
      <p:sp>
        <p:nvSpPr>
          <p:cNvPr id="15" name="TextBox 14">
            <a:extLst>
              <a:ext uri="{FF2B5EF4-FFF2-40B4-BE49-F238E27FC236}">
                <a16:creationId xmlns:a16="http://schemas.microsoft.com/office/drawing/2014/main" id="{3AF526D7-006B-4CD3-BA14-4D015852EB49}"/>
              </a:ext>
            </a:extLst>
          </p:cNvPr>
          <p:cNvSpPr txBox="1">
            <a:spLocks noChangeArrowheads="1"/>
          </p:cNvSpPr>
          <p:nvPr/>
        </p:nvSpPr>
        <p:spPr bwMode="auto">
          <a:xfrm>
            <a:off x="8296274" y="6549796"/>
            <a:ext cx="3590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400">
                <a:solidFill>
                  <a:schemeClr val="tx1"/>
                </a:solidFill>
                <a:latin typeface="Arial" pitchFamily="34" charset="0"/>
              </a:defRPr>
            </a:lvl1pPr>
            <a:lvl2pPr marL="742950" indent="-285750" eaLnBrk="0" hangingPunct="0">
              <a:spcBef>
                <a:spcPct val="20000"/>
              </a:spcBef>
              <a:buBlip>
                <a:blip r:embed="rId3"/>
              </a:buBlip>
              <a:defRPr sz="2400">
                <a:solidFill>
                  <a:schemeClr val="tx1"/>
                </a:solidFill>
                <a:latin typeface="Arial" pitchFamily="34" charset="0"/>
              </a:defRPr>
            </a:lvl2pPr>
            <a:lvl3pPr marL="1143000" indent="-228600" eaLnBrk="0" hangingPunct="0">
              <a:spcBef>
                <a:spcPct val="20000"/>
              </a:spcBef>
              <a:buBlip>
                <a:blip r:embed="rId3"/>
              </a:buBlip>
              <a:defRPr sz="2400">
                <a:solidFill>
                  <a:schemeClr val="tx1"/>
                </a:solidFill>
                <a:latin typeface="Arial" pitchFamily="34" charset="0"/>
              </a:defRPr>
            </a:lvl3pPr>
            <a:lvl4pPr marL="1600200" indent="-228600" eaLnBrk="0" hangingPunct="0">
              <a:spcBef>
                <a:spcPct val="20000"/>
              </a:spcBef>
              <a:buBlip>
                <a:blip r:embed="rId3"/>
              </a:buBlip>
              <a:defRPr sz="2400">
                <a:solidFill>
                  <a:schemeClr val="tx1"/>
                </a:solidFill>
                <a:latin typeface="Arial" pitchFamily="34" charset="0"/>
              </a:defRPr>
            </a:lvl4pPr>
            <a:lvl5pPr marL="2057400" indent="-228600" eaLnBrk="0" hangingPunct="0">
              <a:spcBef>
                <a:spcPct val="20000"/>
              </a:spcBef>
              <a:buBlip>
                <a:blip r:embed="rId3"/>
              </a:buBlip>
              <a:defRPr sz="2400">
                <a:solidFill>
                  <a:schemeClr val="tx1"/>
                </a:solidFill>
                <a:latin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defRPr>
            </a:lvl9pPr>
          </a:lstStyle>
          <a:p>
            <a:pPr eaLnBrk="1" hangingPunct="1">
              <a:spcBef>
                <a:spcPct val="0"/>
              </a:spcBef>
              <a:buFontTx/>
              <a:buNone/>
            </a:pPr>
            <a:r>
              <a:rPr lang="en-US" altLang="vi-VN" sz="1000" dirty="0">
                <a:solidFill>
                  <a:schemeClr val="bg1"/>
                </a:solidFill>
                <a:cs typeface="Arial" panose="020B0604020202020204" pitchFamily="34" charset="0"/>
              </a:rPr>
              <a:t>Peter S. Cogan et al.  US Pharmacist. 2015;40(7):36­41</a:t>
            </a:r>
          </a:p>
        </p:txBody>
      </p:sp>
    </p:spTree>
    <p:extLst>
      <p:ext uri="{BB962C8B-B14F-4D97-AF65-F5344CB8AC3E}">
        <p14:creationId xmlns:p14="http://schemas.microsoft.com/office/powerpoint/2010/main" val="23800245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YFEvu_ypAkmeqGnHikjI1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FEvu_ypAkmeqGnHikjI1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FEvu_ypAkmeqGnHikjI1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FEvu_ypAkmeqGnHikjI1w"/>
</p:tagLst>
</file>

<file path=ppt/theme/_rels/themeOverride12.xml.rels><?xml version="1.0" encoding="UTF-8" standalone="yes"?>
<Relationships xmlns="http://schemas.openxmlformats.org/package/2006/relationships"><Relationship Id="rId1" Type="http://schemas.openxmlformats.org/officeDocument/2006/relationships/image" Target="../media/image65.jpeg"/></Relationships>
</file>

<file path=ppt/theme/_rels/themeOverride13.xml.rels><?xml version="1.0" encoding="UTF-8" standalone="yes"?>
<Relationships xmlns="http://schemas.openxmlformats.org/package/2006/relationships"><Relationship Id="rId1" Type="http://schemas.openxmlformats.org/officeDocument/2006/relationships/image" Target="../media/image65.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65.jpeg"/></Relationships>
</file>

<file path=ppt/theme/_rels/themeOverride8.xml.rels><?xml version="1.0" encoding="UTF-8" standalone="yes"?>
<Relationships xmlns="http://schemas.openxmlformats.org/package/2006/relationships"><Relationship Id="rId1" Type="http://schemas.openxmlformats.org/officeDocument/2006/relationships/image" Target="../media/image6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1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UniTinA-asthma">
    <a:dk1>
      <a:sysClr val="windowText" lastClr="000000"/>
    </a:dk1>
    <a:lt1>
      <a:sysClr val="window" lastClr="FFFFFF"/>
    </a:lt1>
    <a:dk2>
      <a:srgbClr val="1F497D"/>
    </a:dk2>
    <a:lt2>
      <a:srgbClr val="EEECE1"/>
    </a:lt2>
    <a:accent1>
      <a:srgbClr val="006068"/>
    </a:accent1>
    <a:accent2>
      <a:srgbClr val="839FA8"/>
    </a:accent2>
    <a:accent3>
      <a:srgbClr val="BACDD6"/>
    </a:accent3>
    <a:accent4>
      <a:srgbClr val="E46C0A"/>
    </a:accent4>
    <a:accent5>
      <a:srgbClr val="77933C"/>
    </a:accent5>
    <a:accent6>
      <a:srgbClr val="993366"/>
    </a:accent6>
    <a:hlink>
      <a:srgbClr val="006068"/>
    </a:hlink>
    <a:folHlink>
      <a:srgbClr val="839FA8"/>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UniTinA-asthma">
    <a:dk1>
      <a:sysClr val="windowText" lastClr="000000"/>
    </a:dk1>
    <a:lt1>
      <a:sysClr val="window" lastClr="FFFFFF"/>
    </a:lt1>
    <a:dk2>
      <a:srgbClr val="1F497D"/>
    </a:dk2>
    <a:lt2>
      <a:srgbClr val="EEECE1"/>
    </a:lt2>
    <a:accent1>
      <a:srgbClr val="006068"/>
    </a:accent1>
    <a:accent2>
      <a:srgbClr val="839FA8"/>
    </a:accent2>
    <a:accent3>
      <a:srgbClr val="BACDD6"/>
    </a:accent3>
    <a:accent4>
      <a:srgbClr val="E46C0A"/>
    </a:accent4>
    <a:accent5>
      <a:srgbClr val="77933C"/>
    </a:accent5>
    <a:accent6>
      <a:srgbClr val="993366"/>
    </a:accent6>
    <a:hlink>
      <a:srgbClr val="006068"/>
    </a:hlink>
    <a:folHlink>
      <a:srgbClr val="839FA8"/>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Respimat">
    <a:dk1>
      <a:sysClr val="windowText" lastClr="000000"/>
    </a:dk1>
    <a:lt1>
      <a:sysClr val="window" lastClr="FFFFFF"/>
    </a:lt1>
    <a:dk2>
      <a:srgbClr val="003366"/>
    </a:dk2>
    <a:lt2>
      <a:srgbClr val="E7E6E6"/>
    </a:lt2>
    <a:accent1>
      <a:srgbClr val="7DCBDE"/>
    </a:accent1>
    <a:accent2>
      <a:srgbClr val="008496"/>
    </a:accent2>
    <a:accent3>
      <a:srgbClr val="7A99AC"/>
    </a:accent3>
    <a:accent4>
      <a:srgbClr val="FAE100"/>
    </a:accent4>
    <a:accent5>
      <a:srgbClr val="45C0EB"/>
    </a:accent5>
    <a:accent6>
      <a:srgbClr val="70AD47"/>
    </a:accent6>
    <a:hlink>
      <a:srgbClr val="4472C4"/>
    </a:hlink>
    <a:folHlink>
      <a:srgbClr val="7030A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8.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9.xml><?xml version="1.0" encoding="utf-8"?>
<a:themeOverride xmlns:a="http://schemas.openxmlformats.org/drawingml/2006/main">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C5928816DD084C82E52D2954BF4DBF" ma:contentTypeVersion="16" ma:contentTypeDescription="Create a new document." ma:contentTypeScope="" ma:versionID="b475abb6388343c249eec78364496801">
  <xsd:schema xmlns:xsd="http://www.w3.org/2001/XMLSchema" xmlns:xs="http://www.w3.org/2001/XMLSchema" xmlns:p="http://schemas.microsoft.com/office/2006/metadata/properties" xmlns:ns2="1f2c9d72-829a-4835-914e-940679e127c2" xmlns:ns3="213e28e7-06f9-49a6-bd08-e0c5fee84e42" xmlns:ns4="e47812bf-c8f0-415c-9dc6-756594725798" targetNamespace="http://schemas.microsoft.com/office/2006/metadata/properties" ma:root="true" ma:fieldsID="11e9be8b6d76661516fbf1089d4bca5e" ns2:_="" ns3:_="" ns4:_="">
    <xsd:import namespace="1f2c9d72-829a-4835-914e-940679e127c2"/>
    <xsd:import namespace="213e28e7-06f9-49a6-bd08-e0c5fee84e42"/>
    <xsd:import namespace="e47812bf-c8f0-415c-9dc6-756594725798"/>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2c9d72-829a-4835-914e-940679e127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8f3110-b2b7-48bc-b5f0-a137367be0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13e28e7-06f9-49a6-bd08-e0c5fee84e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7812bf-c8f0-415c-9dc6-75659472579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90c260a-9c74-41d1-b1ed-63dc063bc638}" ma:internalName="TaxCatchAll" ma:showField="CatchAllData" ma:web="213e28e7-06f9-49a6-bd08-e0c5fee84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f2c9d72-829a-4835-914e-940679e127c2">
      <Terms xmlns="http://schemas.microsoft.com/office/infopath/2007/PartnerControls"/>
    </lcf76f155ced4ddcb4097134ff3c332f>
    <TaxCatchAll xmlns="e47812bf-c8f0-415c-9dc6-756594725798" xsi:nil="true"/>
  </documentManagement>
</p:properties>
</file>

<file path=customXml/itemProps1.xml><?xml version="1.0" encoding="utf-8"?>
<ds:datastoreItem xmlns:ds="http://schemas.openxmlformats.org/officeDocument/2006/customXml" ds:itemID="{5C420020-666B-47AB-9878-0906325E55D4}"/>
</file>

<file path=customXml/itemProps2.xml><?xml version="1.0" encoding="utf-8"?>
<ds:datastoreItem xmlns:ds="http://schemas.openxmlformats.org/officeDocument/2006/customXml" ds:itemID="{514826F0-3C01-4FF6-BAC8-AC64A7A9949A}"/>
</file>

<file path=customXml/itemProps3.xml><?xml version="1.0" encoding="utf-8"?>
<ds:datastoreItem xmlns:ds="http://schemas.openxmlformats.org/officeDocument/2006/customXml" ds:itemID="{03D85BF6-E76A-4400-AFDB-9D82A14E05AD}"/>
</file>

<file path=docProps/app.xml><?xml version="1.0" encoding="utf-8"?>
<Properties xmlns="http://schemas.openxmlformats.org/officeDocument/2006/extended-properties" xmlns:vt="http://schemas.openxmlformats.org/officeDocument/2006/docPropsVTypes">
  <TotalTime>8</TotalTime>
  <Words>9469</Words>
  <Application>Microsoft Office PowerPoint</Application>
  <PresentationFormat>Widescreen</PresentationFormat>
  <Paragraphs>837</Paragraphs>
  <Slides>102</Slides>
  <Notes>20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17" baseType="lpstr">
      <vt:lpstr>Arial</vt:lpstr>
      <vt:lpstr>BISansNEXTCond</vt:lpstr>
      <vt:lpstr>Calibri</vt:lpstr>
      <vt:lpstr>Calibri Light</vt:lpstr>
      <vt:lpstr>Century Gothic</vt:lpstr>
      <vt:lpstr>Courier New</vt:lpstr>
      <vt:lpstr>Tahoma</vt:lpstr>
      <vt:lpstr>Times</vt:lpstr>
      <vt:lpstr>Times New Roman</vt:lpstr>
      <vt:lpstr>TimesNewRomanPSMT</vt:lpstr>
      <vt:lpstr>VNI-Centur</vt:lpstr>
      <vt:lpstr>Wingdings</vt:lpstr>
      <vt:lpstr>Wingdings 3</vt:lpstr>
      <vt:lpstr>Office Theme</vt:lpstr>
      <vt:lpstr>Chart</vt:lpstr>
      <vt:lpstr>SABA/SAMA trong Quản lý COPD &amp; Hen</vt:lpstr>
      <vt:lpstr>Agenda</vt:lpstr>
      <vt:lpstr>GOLD 2023  Vai trò phối hợp SAMA/SABA trong điều trị COPD</vt:lpstr>
      <vt:lpstr>NỘI DUNG TRÌNH BÀY</vt:lpstr>
      <vt:lpstr>TÓM TẮT NHỮNG THAY ĐỔI CHÍNH</vt:lpstr>
      <vt:lpstr>ĐỊNH NGHĨA MỚI COPD</vt:lpstr>
      <vt:lpstr>PRE-COPD VÀ PRISM NÊN ĐƯỢC XEM LÀ “BỆNH NHÂN”</vt:lpstr>
      <vt:lpstr>VIÊM PHẾ QUẢN MẠN TÍNH</vt:lpstr>
      <vt:lpstr>TRƯỜNG HỢP NÊN SỬ DỤNG CHỤP CẮT LỚP VI TÍNH</vt:lpstr>
      <vt:lpstr>CÔNG CỤ ĐÁNH GIÁ ABE</vt:lpstr>
      <vt:lpstr>PowerPoint Presentation</vt:lpstr>
      <vt:lpstr>GOLD A KHÔNG THAY ĐỔI NHIỀU</vt:lpstr>
      <vt:lpstr>LAMA/LABA ĐƯỢC ƯU TIÊN Ở GOLD B</vt:lpstr>
      <vt:lpstr>LAMA/LABA ĐƯỢC ƯU TIÊN Ở GOLD E</vt:lpstr>
      <vt:lpstr>YẾU TỐ CẦN CÂN NHẮC KHI KẾT HỢP ICS VỚI  GPQ TÁC DỤNG KÉO DÀI </vt:lpstr>
      <vt:lpstr>PHẪU THUẬT VÀ CAN THIỆP NỘI SOI PHẾ QUẢN</vt:lpstr>
      <vt:lpstr>ĐIỀU TRỊ NỐI TIẾP</vt:lpstr>
      <vt:lpstr>DỤNG CỤ HÍT BỘT KHÔ CẦN BỆNH NHÂN GẮNG SỨC HÍT</vt:lpstr>
      <vt:lpstr>HƠN 50% BỆNH NHÂN SUY GIẢM KHẢ NĂNG HÍT</vt:lpstr>
      <vt:lpstr>PowerPoint Presentation</vt:lpstr>
      <vt:lpstr>ĐỊNH NGHĨA MỚI ĐỢT CẤP COPD</vt:lpstr>
      <vt:lpstr>ĐÁNH GIÁ ĐỢT CẤP COPD</vt:lpstr>
      <vt:lpstr>BỔ SUNG MỘT SỐ BỆNH ĐỒNG MẮC</vt:lpstr>
      <vt:lpstr>NỘI DUNG TRÌNH BÀY</vt:lpstr>
      <vt:lpstr>CƠ SỞ PHỐI HỢP SAMA/SABA Hiệp đồng tác dụng giãn phế quản</vt:lpstr>
      <vt:lpstr>CƠ SỞ PHỐI HỢP SAMA/SABA Sự phân bố thụ thể rộng khắp đường thở</vt:lpstr>
      <vt:lpstr>CƠ SỞ PHỐI HỢP SAMA/SABA Vượt qua sự dung nạp SABA</vt:lpstr>
      <vt:lpstr>Ipratropium/Salbutamol cải thiện fev1 đỉnh tốt hơn so với Salbutamol</vt:lpstr>
      <vt:lpstr>Ipratropium/Salbutamol giảm tỉ lệ đợt cấp copd so với Salbutamol</vt:lpstr>
      <vt:lpstr>Ipratropium/Salbutamol hiệu quả tốt hơn và không tăng tác dụng phụ so với Salbutamol</vt:lpstr>
      <vt:lpstr>Ipratropium/Fenoterol cải thiện FEV1 hơn 1.5 lần so với salbutamol </vt:lpstr>
      <vt:lpstr>Khuyến cáo SAMA/SABA trong điều trị duy trì COPD</vt:lpstr>
      <vt:lpstr>NỘI DUNG TRÌNH BÀY</vt:lpstr>
      <vt:lpstr>NGUYÊN NHÂN, BỆNH HỌC VÀ SINH LÝ BỆNH</vt:lpstr>
      <vt:lpstr>HẬU QUẢ ĐỢT CẤP COPD</vt:lpstr>
      <vt:lpstr>Thuốc giãn phế quản tác dụng ngắn- then chốt trong xử trí đợt cấp COPD</vt:lpstr>
      <vt:lpstr>Khí dung Ipratropium/Salbutamol giúp cải thiện sớm FEV1</vt:lpstr>
      <vt:lpstr>Phối hợp Ipratropium và SABA trong đợt cấp COPD</vt:lpstr>
      <vt:lpstr>GOLD 2023 khuyến cáo phối hợp SAMA/SABA trong xử trí đợt cấp COPD</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Hen khó trị - Hen nặng</vt:lpstr>
      <vt:lpstr>Hen không kiểm soát kèm tăng BCAT và FeNO</vt:lpstr>
      <vt:lpstr>PowerPoint Presentation</vt:lpstr>
      <vt:lpstr>PowerPoint Presentation</vt:lpstr>
      <vt:lpstr>PowerPoint Presentation</vt:lpstr>
      <vt:lpstr>PowerPoint Presentation</vt:lpstr>
      <vt:lpstr>PowerPoint Presentation</vt:lpstr>
      <vt:lpstr>Tiotropium Respimat cải thiện chức năng phổi</vt:lpstr>
      <vt:lpstr>Tiotropium Respimat cải thiện triệu chứng</vt:lpstr>
      <vt:lpstr>PowerPoint Presentation</vt:lpstr>
      <vt:lpstr>PowerPoint Presentation</vt:lpstr>
      <vt:lpstr>RESPIMAT: dòng sương hạt mịn, giúp đưa thuốc vào sâu phổi</vt:lpstr>
      <vt:lpstr>RESPIMAT có tỷ lệ sử dụng thành công lần đầu cao hơn so với DPI ở bệnh nhân Hen và COPD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Chân thành cám ơn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Vo,Ngoc_Sach (HP Med Affairs) BII-VN-H</dc:creator>
  <cp:lastModifiedBy>Vo,Ngoc_Sach (HP Med Affairs) BII-VN-H</cp:lastModifiedBy>
  <cp:revision>1</cp:revision>
  <dcterms:created xsi:type="dcterms:W3CDTF">2023-02-27T00:44:49Z</dcterms:created>
  <dcterms:modified xsi:type="dcterms:W3CDTF">2023-02-27T01:32:54Z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0x0101005FC5928816DD084C82E52D2954BF4DBF</vt:lpwstr>
  </property>
</Properties>
</file>