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6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tags/tag15.xml" ContentType="application/vnd.openxmlformats-officedocument.presentationml.tags+xml"/>
  <Override PartName="/ppt/tags/tag6.xml" ContentType="application/vnd.openxmlformats-officedocument.presentationml.tags+xml"/>
  <Override PartName="/ppt/tags/tag10.xml" ContentType="application/vnd.openxmlformats-officedocument.presentationml.tags+xml"/>
  <Override PartName="/ppt/tags/tag16.xml" ContentType="application/vnd.openxmlformats-officedocument.presentationml.tags+xml"/>
  <Override PartName="/ppt/tags/tag4.xml" ContentType="application/vnd.openxmlformats-officedocument.presentationml.tags+xml"/>
  <Override PartName="/ppt/tags/tag9.xml" ContentType="application/vnd.openxmlformats-officedocument.presentationml.tags+xml"/>
  <Override PartName="/ppt/tags/tag11.xml" ContentType="application/vnd.openxmlformats-officedocument.presentationml.tags+xml"/>
  <Override PartName="/ppt/tags/tag1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60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0" r:id="rId20"/>
    <p:sldId id="6073" r:id="rId21"/>
    <p:sldId id="6074" r:id="rId22"/>
    <p:sldId id="6075" r:id="rId23"/>
    <p:sldId id="341" r:id="rId24"/>
    <p:sldId id="6076" r:id="rId25"/>
    <p:sldId id="6077" r:id="rId26"/>
    <p:sldId id="307" r:id="rId27"/>
    <p:sldId id="310" r:id="rId28"/>
    <p:sldId id="312" r:id="rId29"/>
    <p:sldId id="349" r:id="rId30"/>
    <p:sldId id="348" r:id="rId31"/>
    <p:sldId id="315" r:id="rId32"/>
    <p:sldId id="318" r:id="rId33"/>
    <p:sldId id="319" r:id="rId34"/>
    <p:sldId id="342" r:id="rId35"/>
    <p:sldId id="322" r:id="rId36"/>
    <p:sldId id="344" r:id="rId37"/>
    <p:sldId id="345" r:id="rId38"/>
    <p:sldId id="324" r:id="rId39"/>
    <p:sldId id="350" r:id="rId40"/>
    <p:sldId id="949" r:id="rId41"/>
    <p:sldId id="869" r:id="rId42"/>
    <p:sldId id="6029" r:id="rId43"/>
    <p:sldId id="6030" r:id="rId44"/>
    <p:sldId id="933" r:id="rId45"/>
    <p:sldId id="957" r:id="rId46"/>
    <p:sldId id="285" r:id="rId47"/>
    <p:sldId id="346" r:id="rId48"/>
    <p:sldId id="351" r:id="rId49"/>
    <p:sldId id="354" r:id="rId50"/>
    <p:sldId id="356" r:id="rId51"/>
    <p:sldId id="357" r:id="rId52"/>
    <p:sldId id="358" r:id="rId53"/>
    <p:sldId id="369" r:id="rId54"/>
    <p:sldId id="366" r:id="rId55"/>
    <p:sldId id="365" r:id="rId56"/>
    <p:sldId id="367" r:id="rId57"/>
    <p:sldId id="368" r:id="rId58"/>
    <p:sldId id="360" r:id="rId59"/>
    <p:sldId id="361" r:id="rId60"/>
    <p:sldId id="275" r:id="rId6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charts/_rels/char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microsoft.com/office/2011/relationships/chartColorStyle" Target="colors3.xml"/><Relationship Id="rId1" Type="http://schemas.microsoft.com/office/2011/relationships/chartStyle" Target="style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49704724409447E-2"/>
          <c:y val="8.2253993463706099E-2"/>
          <c:w val="0.91757923228346461"/>
          <c:h val="0.8378396384202978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88900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1E4784"/>
                </a:solidFill>
                <a:ln w="88900">
                  <a:noFill/>
                </a:ln>
                <a:effectLst/>
              </c:spPr>
            </c:marker>
            <c:bubble3D val="0"/>
            <c:spPr>
              <a:ln w="28575" cap="rnd">
                <a:solidFill>
                  <a:srgbClr val="1E478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63-4BFE-BDCD-81A286A72D89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84CB"/>
                </a:solidFill>
                <a:ln w="889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763-4BFE-BDCD-81A286A72D89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Sheet1!$G$2:$G$3</c:f>
                <c:numCache>
                  <c:formatCode>General</c:formatCode>
                  <c:ptCount val="2"/>
                  <c:pt idx="0">
                    <c:v>0.15999999999999992</c:v>
                  </c:pt>
                  <c:pt idx="1">
                    <c:v>0.20000000000000007</c:v>
                  </c:pt>
                </c:numCache>
              </c:numRef>
            </c:plus>
            <c:minus>
              <c:numRef>
                <c:f>Sheet1!$E$2:$E$3</c:f>
                <c:numCache>
                  <c:formatCode>General</c:formatCode>
                  <c:ptCount val="2"/>
                  <c:pt idx="0">
                    <c:v>0.13</c:v>
                  </c:pt>
                  <c:pt idx="1">
                    <c:v>0.17000000000000004</c:v>
                  </c:pt>
                </c:numCache>
              </c:numRef>
            </c:minus>
            <c:spPr>
              <a:noFill/>
              <a:ln w="12700" cap="flat" cmpd="sng" algn="ctr">
                <a:solidFill>
                  <a:srgbClr val="0084CB"/>
                </a:solidFill>
                <a:round/>
              </a:ln>
              <a:effectLst/>
            </c:spPr>
          </c:errBars>
          <c:xVal>
            <c:numRef>
              <c:f>Sheet1!$B$2:$B$3</c:f>
              <c:numCache>
                <c:formatCode>General</c:formatCode>
                <c:ptCount val="2"/>
                <c:pt idx="0">
                  <c:v>0.66</c:v>
                </c:pt>
                <c:pt idx="1">
                  <c:v>0.91</c:v>
                </c:pt>
              </c:numCache>
            </c:numRef>
          </c:xVal>
          <c:yVal>
            <c:numRef>
              <c:f>Sheet1!$C$2:$C$3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63-4BFE-BDCD-81A286A72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6228848"/>
        <c:axId val="656227208"/>
      </c:scatterChart>
      <c:valAx>
        <c:axId val="656228848"/>
        <c:scaling>
          <c:orientation val="minMax"/>
          <c:max val="1.5"/>
          <c:min val="0.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656227208"/>
        <c:crosses val="autoZero"/>
        <c:crossBetween val="midCat"/>
        <c:majorUnit val="0.25"/>
      </c:valAx>
      <c:valAx>
        <c:axId val="656227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6228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95200549413835E-2"/>
          <c:y val="0.12903376483179863"/>
          <c:w val="0.94153084551336086"/>
          <c:h val="0.68576227391703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AD-40FF-9838-B1672E62FFB1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F26-4481-9D3F-3EC62B63D170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26-4481-9D3F-3EC62B63D170}"/>
              </c:ext>
            </c:extLst>
          </c:dPt>
          <c:cat>
            <c:strRef>
              <c:f>Sheet1!$A$2:$A$3</c:f>
              <c:strCache>
                <c:ptCount val="2"/>
                <c:pt idx="0">
                  <c:v>ASA</c:v>
                </c:pt>
                <c:pt idx="1">
                  <c:v>Warfarin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-19</c:v>
                </c:pt>
                <c:pt idx="1">
                  <c:v>-64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6-4481-9D3F-3EC62B63D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79950080"/>
        <c:axId val="1875550704"/>
      </c:barChart>
      <c:catAx>
        <c:axId val="187995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1875550704"/>
        <c:crosses val="autoZero"/>
        <c:auto val="1"/>
        <c:lblAlgn val="ctr"/>
        <c:lblOffset val="100"/>
        <c:noMultiLvlLbl val="0"/>
      </c:catAx>
      <c:valAx>
        <c:axId val="1875550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7995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7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34577243319574E-2"/>
          <c:y val="4.115017841562682E-2"/>
          <c:w val="0.94153084551336086"/>
          <c:h val="0.68576227391703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A9-45CA-8A3C-32201667B408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F26-4481-9D3F-3EC62B63D170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DA9-45CA-8A3C-32201667B408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A9-45CA-8A3C-32201667B408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DA9-45CA-8A3C-32201667B408}"/>
              </c:ext>
            </c:extLst>
          </c:dPt>
          <c:cat>
            <c:strRef>
              <c:f>Sheet1!$A$2:$A$6</c:f>
              <c:strCache>
                <c:ptCount val="5"/>
                <c:pt idx="0">
                  <c:v>D150</c:v>
                </c:pt>
                <c:pt idx="1">
                  <c:v>D110</c:v>
                </c:pt>
                <c:pt idx="2">
                  <c:v>Apixaban</c:v>
                </c:pt>
                <c:pt idx="3">
                  <c:v>Rivaroxaban</c:v>
                </c:pt>
                <c:pt idx="4">
                  <c:v>Edoxaban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-35</c:v>
                </c:pt>
                <c:pt idx="1">
                  <c:v>-11</c:v>
                </c:pt>
                <c:pt idx="2">
                  <c:v>-21</c:v>
                </c:pt>
                <c:pt idx="3">
                  <c:v>-12</c:v>
                </c:pt>
                <c:pt idx="4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6-4481-9D3F-3EC62B63D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879950080"/>
        <c:axId val="1875550704"/>
      </c:barChart>
      <c:catAx>
        <c:axId val="187995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1875550704"/>
        <c:crosses val="autoZero"/>
        <c:auto val="1"/>
        <c:lblAlgn val="ctr"/>
        <c:lblOffset val="100"/>
        <c:noMultiLvlLbl val="0"/>
      </c:catAx>
      <c:valAx>
        <c:axId val="1875550704"/>
        <c:scaling>
          <c:orientation val="minMax"/>
          <c:min val="-70"/>
        </c:scaling>
        <c:delete val="1"/>
        <c:axPos val="l"/>
        <c:numFmt formatCode="General" sourceLinked="1"/>
        <c:majorTickMark val="out"/>
        <c:minorTickMark val="none"/>
        <c:tickLblPos val="nextTo"/>
        <c:crossAx val="187995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9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AC2117"/>
              </a:solidFill>
            </c:spPr>
            <c:extLst>
              <c:ext xmlns:c16="http://schemas.microsoft.com/office/drawing/2014/chart" uri="{C3380CC4-5D6E-409C-BE32-E72D297353CC}">
                <c16:uniqueId val="{00000001-B256-4A08-A86B-E8055B7621CB}"/>
              </c:ext>
            </c:extLst>
          </c:dPt>
          <c:dLbls>
            <c:dLbl>
              <c:idx val="0"/>
              <c:layout>
                <c:manualLayout>
                  <c:x val="-5.2798159485664312E-1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56-4A08-A86B-E8055B7621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251A0"/>
                    </a:solidFill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Dabigatran
150 mg BID
(n=317)</c:v>
                </c:pt>
                <c:pt idx="1">
                  <c:v>Warfarin
(n=318)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1.6</c:v>
                </c:pt>
                <c:pt idx="1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56-4A08-A86B-E8055B762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30176"/>
        <c:axId val="77731712"/>
      </c:barChart>
      <c:catAx>
        <c:axId val="7773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aseline="0">
                <a:solidFill>
                  <a:srgbClr val="0251A0"/>
                </a:solidFill>
              </a:defRPr>
            </a:pPr>
            <a:endParaRPr lang="vi-VN"/>
          </a:p>
        </c:txPr>
        <c:crossAx val="77731712"/>
        <c:crosses val="autoZero"/>
        <c:auto val="1"/>
        <c:lblAlgn val="ctr"/>
        <c:lblOffset val="100"/>
        <c:noMultiLvlLbl val="0"/>
      </c:catAx>
      <c:valAx>
        <c:axId val="77731712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aseline="0">
                    <a:solidFill>
                      <a:srgbClr val="0251A0"/>
                    </a:solidFill>
                  </a:defRPr>
                </a:pPr>
                <a:r>
                  <a:rPr lang="en-GB" sz="1200" baseline="0" dirty="0">
                    <a:solidFill>
                      <a:srgbClr val="0251A0"/>
                    </a:solidFill>
                  </a:rPr>
                  <a:t>Patients with ISTH major bleeding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251A0"/>
                </a:solidFill>
              </a:defRPr>
            </a:pPr>
            <a:endParaRPr lang="vi-VN"/>
          </a:p>
        </c:txPr>
        <c:crossAx val="7773017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vi-VN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37733884886173"/>
          <c:y val="0.11549148960718685"/>
          <c:w val="0.74828753801057446"/>
          <c:h val="0.7762352388860754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 w="6350">
              <a:noFill/>
            </a:ln>
          </c:spPr>
          <c:dPt>
            <c:idx val="0"/>
            <c:bubble3D val="0"/>
            <c:spPr>
              <a:gradFill>
                <a:gsLst>
                  <a:gs pos="100000">
                    <a:srgbClr val="B5CBD9"/>
                  </a:gs>
                  <a:gs pos="32700">
                    <a:srgbClr val="C76A63"/>
                  </a:gs>
                  <a:gs pos="0">
                    <a:srgbClr val="AC2117"/>
                  </a:gs>
                </a:gsLst>
                <a:lin ang="3000000" scaled="0"/>
              </a:gra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48-4BCB-9EBB-9931680FAFFE}"/>
              </c:ext>
            </c:extLst>
          </c:dPt>
          <c:dPt>
            <c:idx val="1"/>
            <c:bubble3D val="0"/>
            <c:spPr>
              <a:noFill/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48-4BCB-9EBB-9931680FAFFE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48-4BCB-9EBB-9931680FAFFE}"/>
              </c:ext>
            </c:extLst>
          </c:dPt>
          <c:cat>
            <c:strRef>
              <c:f>Sheet1!$A$2:$A$3</c:f>
              <c:strCache>
                <c:ptCount val="2"/>
                <c:pt idx="0">
                  <c:v>Time</c:v>
                </c:pt>
                <c:pt idx="1">
                  <c:v>Rest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2.5</c:v>
                </c:pt>
                <c:pt idx="1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48-4BCB-9EBB-9931680FA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"/>
        <c:holeSize val="4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0">
      <a:noFill/>
    </a:ln>
    <a:effectLst/>
  </c:spPr>
  <c:txPr>
    <a:bodyPr/>
    <a:lstStyle/>
    <a:p>
      <a:pPr>
        <a:defRPr/>
      </a:pPr>
      <a:endParaRPr lang="vi-V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2-4D5F-9945-1987F05106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2-4D5F-9945-1987F05106E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52-4D5F-9945-1987F05106EC}"/>
              </c:ext>
            </c:extLst>
          </c:dPt>
          <c:cat>
            <c:strRef>
              <c:f>Sheet1!$A$2:$A$4</c:f>
              <c:strCache>
                <c:ptCount val="3"/>
                <c:pt idx="0">
                  <c:v>Normal</c:v>
                </c:pt>
                <c:pt idx="1">
                  <c:v>Mildly abnormal</c:v>
                </c:pt>
                <c:pt idx="2">
                  <c:v>Moderately abnormal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52-4D5F-9945-1987F0510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2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7733884886173"/>
          <c:y val="0.11549148960718685"/>
          <c:w val="0.74828753801057446"/>
          <c:h val="0.7762352388860754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gradFill>
                <a:gsLst>
                  <a:gs pos="0">
                    <a:schemeClr val="accent5"/>
                  </a:gs>
                  <a:gs pos="100000">
                    <a:schemeClr val="accent2"/>
                  </a:gs>
                </a:gsLst>
                <a:lin ang="5400000" scaled="1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F2-42C1-9782-1CB7C3CECC1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F2-42C1-9782-1CB7C3CECC1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F2-42C1-9782-1CB7C3CECC15}"/>
              </c:ext>
            </c:extLst>
          </c:dPt>
          <c:cat>
            <c:strRef>
              <c:f>Sheet1!$A$2:$A$3</c:f>
              <c:strCache>
                <c:ptCount val="2"/>
                <c:pt idx="0">
                  <c:v>Time</c:v>
                </c:pt>
                <c:pt idx="1">
                  <c:v>Rest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1.6</c:v>
                </c:pt>
                <c:pt idx="1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F2-42C1-9782-1CB7C3CEC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37261-5615-472B-8AB3-9BC220FC07A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0D79A2A-63F7-452B-BF27-B9A1DF54C2FB}">
      <dgm:prSet phldrT="[Text]"/>
      <dgm:spPr>
        <a:solidFill>
          <a:srgbClr val="0070C0"/>
        </a:solidFill>
        <a:ln>
          <a:solidFill>
            <a:srgbClr val="FFFF00"/>
          </a:solidFill>
        </a:ln>
      </dgm:spPr>
      <dgm:t>
        <a:bodyPr/>
        <a:lstStyle/>
        <a:p>
          <a:r>
            <a:rPr lang="en-GB" dirty="0" err="1">
              <a:latin typeface="Arial" pitchFamily="34" charset="0"/>
              <a:cs typeface="Arial" pitchFamily="34" charset="0"/>
            </a:rPr>
            <a:t>Ngưng</a:t>
          </a:r>
          <a:r>
            <a:rPr lang="en-GB" dirty="0">
              <a:latin typeface="Arial" pitchFamily="34" charset="0"/>
              <a:cs typeface="Arial" pitchFamily="34" charset="0"/>
            </a:rPr>
            <a:t> warfarin</a:t>
          </a:r>
        </a:p>
      </dgm:t>
    </dgm:pt>
    <dgm:pt modelId="{E521D889-FA67-4347-9509-2C4D8853DFD6}" type="parTrans" cxnId="{4499E1DA-BFDE-444F-8577-102593A01242}">
      <dgm:prSet/>
      <dgm:spPr/>
      <dgm:t>
        <a:bodyPr/>
        <a:lstStyle/>
        <a:p>
          <a:endParaRPr lang="en-GB"/>
        </a:p>
      </dgm:t>
    </dgm:pt>
    <dgm:pt modelId="{C540737F-A8EE-4C42-9FE2-479CB0D87A20}" type="sibTrans" cxnId="{4499E1DA-BFDE-444F-8577-102593A01242}">
      <dgm:prSet/>
      <dgm:spPr>
        <a:solidFill>
          <a:schemeClr val="accent2"/>
        </a:solidFill>
      </dgm:spPr>
      <dgm:t>
        <a:bodyPr/>
        <a:lstStyle/>
        <a:p>
          <a:endParaRPr lang="en-GB" dirty="0"/>
        </a:p>
      </dgm:t>
    </dgm:pt>
    <dgm:pt modelId="{11AC9FD2-4D63-472B-AF44-86B2FEACCB0F}">
      <dgm:prSet phldrT="[Text]"/>
      <dgm:spPr>
        <a:solidFill>
          <a:srgbClr val="0070C0"/>
        </a:solidFill>
        <a:ln>
          <a:solidFill>
            <a:srgbClr val="FFFF00"/>
          </a:solidFill>
        </a:ln>
      </dgm:spPr>
      <dgm:t>
        <a:bodyPr/>
        <a:lstStyle/>
        <a:p>
          <a:r>
            <a:rPr lang="en-GB" dirty="0">
              <a:latin typeface="Arial" pitchFamily="34" charset="0"/>
              <a:cs typeface="Arial" pitchFamily="34" charset="0"/>
            </a:rPr>
            <a:t>INR &lt; 2.0</a:t>
          </a:r>
        </a:p>
      </dgm:t>
    </dgm:pt>
    <dgm:pt modelId="{4B2C0DF0-D2E3-4126-863F-73216857C62D}" type="parTrans" cxnId="{60EA10D8-73D4-48DC-A920-DF6429546B1B}">
      <dgm:prSet/>
      <dgm:spPr/>
      <dgm:t>
        <a:bodyPr/>
        <a:lstStyle/>
        <a:p>
          <a:endParaRPr lang="en-GB"/>
        </a:p>
      </dgm:t>
    </dgm:pt>
    <dgm:pt modelId="{827A6108-17FE-4A32-8EB0-5F89C3A4664F}" type="sibTrans" cxnId="{60EA10D8-73D4-48DC-A920-DF6429546B1B}">
      <dgm:prSet/>
      <dgm:spPr>
        <a:solidFill>
          <a:schemeClr val="accent2"/>
        </a:solidFill>
      </dgm:spPr>
      <dgm:t>
        <a:bodyPr/>
        <a:lstStyle/>
        <a:p>
          <a:endParaRPr lang="en-GB" dirty="0"/>
        </a:p>
      </dgm:t>
    </dgm:pt>
    <dgm:pt modelId="{D233962C-D12F-40C8-9025-78B689052A37}">
      <dgm:prSet phldrT="[Text]"/>
      <dgm:spPr>
        <a:solidFill>
          <a:srgbClr val="0070C0"/>
        </a:solidFill>
        <a:ln>
          <a:solidFill>
            <a:srgbClr val="FFFF00"/>
          </a:solidFill>
        </a:ln>
      </dgm:spPr>
      <dgm:t>
        <a:bodyPr/>
        <a:lstStyle/>
        <a:p>
          <a:r>
            <a:rPr lang="en-GB" dirty="0" err="1">
              <a:latin typeface="Arial" pitchFamily="34" charset="0"/>
              <a:cs typeface="Arial" pitchFamily="34" charset="0"/>
            </a:rPr>
            <a:t>Bắt</a:t>
          </a:r>
          <a:r>
            <a:rPr lang="en-GB" dirty="0">
              <a:latin typeface="Arial" pitchFamily="34" charset="0"/>
              <a:cs typeface="Arial" pitchFamily="34" charset="0"/>
            </a:rPr>
            <a:t> </a:t>
          </a:r>
          <a:r>
            <a:rPr lang="en-GB" dirty="0" err="1">
              <a:latin typeface="Arial" pitchFamily="34" charset="0"/>
              <a:cs typeface="Arial" pitchFamily="34" charset="0"/>
            </a:rPr>
            <a:t>đầu</a:t>
          </a:r>
          <a:r>
            <a:rPr lang="en-GB" dirty="0">
              <a:latin typeface="Arial" pitchFamily="34" charset="0"/>
              <a:cs typeface="Arial" pitchFamily="34" charset="0"/>
            </a:rPr>
            <a:t> dabigatran etexilate</a:t>
          </a:r>
        </a:p>
      </dgm:t>
    </dgm:pt>
    <dgm:pt modelId="{8C8584E6-A308-4A70-AA81-2AA9F8D296F3}" type="parTrans" cxnId="{4742E831-17DD-4123-9707-DC1C2E53C665}">
      <dgm:prSet/>
      <dgm:spPr/>
      <dgm:t>
        <a:bodyPr/>
        <a:lstStyle/>
        <a:p>
          <a:endParaRPr lang="en-GB"/>
        </a:p>
      </dgm:t>
    </dgm:pt>
    <dgm:pt modelId="{66FE88D9-5046-4DCB-BA2D-95E87E9E3D50}" type="sibTrans" cxnId="{4742E831-17DD-4123-9707-DC1C2E53C665}">
      <dgm:prSet/>
      <dgm:spPr/>
      <dgm:t>
        <a:bodyPr/>
        <a:lstStyle/>
        <a:p>
          <a:endParaRPr lang="en-GB"/>
        </a:p>
      </dgm:t>
    </dgm:pt>
    <dgm:pt modelId="{29880935-D97A-4F3C-835F-3FC13E2D55C0}" type="pres">
      <dgm:prSet presAssocID="{68837261-5615-472B-8AB3-9BC220FC07AB}" presName="Name0" presStyleCnt="0">
        <dgm:presLayoutVars>
          <dgm:dir/>
          <dgm:resizeHandles val="exact"/>
        </dgm:presLayoutVars>
      </dgm:prSet>
      <dgm:spPr/>
    </dgm:pt>
    <dgm:pt modelId="{62EFB2C1-81B2-4913-BFAA-095BB1AF39F1}" type="pres">
      <dgm:prSet presAssocID="{C0D79A2A-63F7-452B-BF27-B9A1DF54C2FB}" presName="node" presStyleLbl="node1" presStyleIdx="0" presStyleCnt="3" custLinFactNeighborY="-88736">
        <dgm:presLayoutVars>
          <dgm:bulletEnabled val="1"/>
        </dgm:presLayoutVars>
      </dgm:prSet>
      <dgm:spPr/>
    </dgm:pt>
    <dgm:pt modelId="{7CCFCB7D-0EF7-42D0-8A0F-BA1134986980}" type="pres">
      <dgm:prSet presAssocID="{C540737F-A8EE-4C42-9FE2-479CB0D87A20}" presName="sibTrans" presStyleLbl="sibTrans2D1" presStyleIdx="0" presStyleCnt="2"/>
      <dgm:spPr/>
    </dgm:pt>
    <dgm:pt modelId="{C0032B14-7303-4CE3-A962-5C22BE5B4E9D}" type="pres">
      <dgm:prSet presAssocID="{C540737F-A8EE-4C42-9FE2-479CB0D87A20}" presName="connectorText" presStyleLbl="sibTrans2D1" presStyleIdx="0" presStyleCnt="2"/>
      <dgm:spPr/>
    </dgm:pt>
    <dgm:pt modelId="{7871D150-97B5-4FFB-8F90-915E9253855F}" type="pres">
      <dgm:prSet presAssocID="{11AC9FD2-4D63-472B-AF44-86B2FEACCB0F}" presName="node" presStyleLbl="node1" presStyleIdx="1" presStyleCnt="3" custLinFactNeighborY="-88736">
        <dgm:presLayoutVars>
          <dgm:bulletEnabled val="1"/>
        </dgm:presLayoutVars>
      </dgm:prSet>
      <dgm:spPr/>
    </dgm:pt>
    <dgm:pt modelId="{B58CCE6A-DFC2-40AF-815C-36E792C13017}" type="pres">
      <dgm:prSet presAssocID="{827A6108-17FE-4A32-8EB0-5F89C3A4664F}" presName="sibTrans" presStyleLbl="sibTrans2D1" presStyleIdx="1" presStyleCnt="2"/>
      <dgm:spPr/>
    </dgm:pt>
    <dgm:pt modelId="{2F77D23D-6E54-4690-97F1-4274952B3208}" type="pres">
      <dgm:prSet presAssocID="{827A6108-17FE-4A32-8EB0-5F89C3A4664F}" presName="connectorText" presStyleLbl="sibTrans2D1" presStyleIdx="1" presStyleCnt="2"/>
      <dgm:spPr/>
    </dgm:pt>
    <dgm:pt modelId="{6EFFF438-136E-4EED-8FBB-6877AB57B419}" type="pres">
      <dgm:prSet presAssocID="{D233962C-D12F-40C8-9025-78B689052A37}" presName="node" presStyleLbl="node1" presStyleIdx="2" presStyleCnt="3" custLinFactNeighborY="-88736">
        <dgm:presLayoutVars>
          <dgm:bulletEnabled val="1"/>
        </dgm:presLayoutVars>
      </dgm:prSet>
      <dgm:spPr/>
    </dgm:pt>
  </dgm:ptLst>
  <dgm:cxnLst>
    <dgm:cxn modelId="{AC65E120-9885-40F5-B719-49CEF65F5F17}" type="presOf" srcId="{C540737F-A8EE-4C42-9FE2-479CB0D87A20}" destId="{C0032B14-7303-4CE3-A962-5C22BE5B4E9D}" srcOrd="1" destOrd="0" presId="urn:microsoft.com/office/officeart/2005/8/layout/process1"/>
    <dgm:cxn modelId="{4742E831-17DD-4123-9707-DC1C2E53C665}" srcId="{68837261-5615-472B-8AB3-9BC220FC07AB}" destId="{D233962C-D12F-40C8-9025-78B689052A37}" srcOrd="2" destOrd="0" parTransId="{8C8584E6-A308-4A70-AA81-2AA9F8D296F3}" sibTransId="{66FE88D9-5046-4DCB-BA2D-95E87E9E3D50}"/>
    <dgm:cxn modelId="{D1988B48-D06C-48EC-9814-E7774AFB503F}" type="presOf" srcId="{827A6108-17FE-4A32-8EB0-5F89C3A4664F}" destId="{2F77D23D-6E54-4690-97F1-4274952B3208}" srcOrd="1" destOrd="0" presId="urn:microsoft.com/office/officeart/2005/8/layout/process1"/>
    <dgm:cxn modelId="{A316D090-CE5C-4A4C-B4CE-D8CF85D7C992}" type="presOf" srcId="{827A6108-17FE-4A32-8EB0-5F89C3A4664F}" destId="{B58CCE6A-DFC2-40AF-815C-36E792C13017}" srcOrd="0" destOrd="0" presId="urn:microsoft.com/office/officeart/2005/8/layout/process1"/>
    <dgm:cxn modelId="{1FC33296-0D37-458D-9C08-F13B2B081CA9}" type="presOf" srcId="{D233962C-D12F-40C8-9025-78B689052A37}" destId="{6EFFF438-136E-4EED-8FBB-6877AB57B419}" srcOrd="0" destOrd="0" presId="urn:microsoft.com/office/officeart/2005/8/layout/process1"/>
    <dgm:cxn modelId="{5D2877AD-3FF3-4AC5-8489-6A774815499A}" type="presOf" srcId="{11AC9FD2-4D63-472B-AF44-86B2FEACCB0F}" destId="{7871D150-97B5-4FFB-8F90-915E9253855F}" srcOrd="0" destOrd="0" presId="urn:microsoft.com/office/officeart/2005/8/layout/process1"/>
    <dgm:cxn modelId="{21BB46B9-FDF1-49AE-8B41-DA17376B3975}" type="presOf" srcId="{68837261-5615-472B-8AB3-9BC220FC07AB}" destId="{29880935-D97A-4F3C-835F-3FC13E2D55C0}" srcOrd="0" destOrd="0" presId="urn:microsoft.com/office/officeart/2005/8/layout/process1"/>
    <dgm:cxn modelId="{A14A39C4-7A9B-4F06-832D-C72DA46EFE2B}" type="presOf" srcId="{C540737F-A8EE-4C42-9FE2-479CB0D87A20}" destId="{7CCFCB7D-0EF7-42D0-8A0F-BA1134986980}" srcOrd="0" destOrd="0" presId="urn:microsoft.com/office/officeart/2005/8/layout/process1"/>
    <dgm:cxn modelId="{60EA10D8-73D4-48DC-A920-DF6429546B1B}" srcId="{68837261-5615-472B-8AB3-9BC220FC07AB}" destId="{11AC9FD2-4D63-472B-AF44-86B2FEACCB0F}" srcOrd="1" destOrd="0" parTransId="{4B2C0DF0-D2E3-4126-863F-73216857C62D}" sibTransId="{827A6108-17FE-4A32-8EB0-5F89C3A4664F}"/>
    <dgm:cxn modelId="{4499E1DA-BFDE-444F-8577-102593A01242}" srcId="{68837261-5615-472B-8AB3-9BC220FC07AB}" destId="{C0D79A2A-63F7-452B-BF27-B9A1DF54C2FB}" srcOrd="0" destOrd="0" parTransId="{E521D889-FA67-4347-9509-2C4D8853DFD6}" sibTransId="{C540737F-A8EE-4C42-9FE2-479CB0D87A20}"/>
    <dgm:cxn modelId="{2ED48EE3-9673-4885-95A8-24BD260A836F}" type="presOf" srcId="{C0D79A2A-63F7-452B-BF27-B9A1DF54C2FB}" destId="{62EFB2C1-81B2-4913-BFAA-095BB1AF39F1}" srcOrd="0" destOrd="0" presId="urn:microsoft.com/office/officeart/2005/8/layout/process1"/>
    <dgm:cxn modelId="{1D296686-C979-427C-83ED-51BBC9EEF18D}" type="presParOf" srcId="{29880935-D97A-4F3C-835F-3FC13E2D55C0}" destId="{62EFB2C1-81B2-4913-BFAA-095BB1AF39F1}" srcOrd="0" destOrd="0" presId="urn:microsoft.com/office/officeart/2005/8/layout/process1"/>
    <dgm:cxn modelId="{A49D19C6-50F6-4648-9F8C-E5E29CB55B31}" type="presParOf" srcId="{29880935-D97A-4F3C-835F-3FC13E2D55C0}" destId="{7CCFCB7D-0EF7-42D0-8A0F-BA1134986980}" srcOrd="1" destOrd="0" presId="urn:microsoft.com/office/officeart/2005/8/layout/process1"/>
    <dgm:cxn modelId="{A798BE59-499E-4BA5-AF46-243E50726827}" type="presParOf" srcId="{7CCFCB7D-0EF7-42D0-8A0F-BA1134986980}" destId="{C0032B14-7303-4CE3-A962-5C22BE5B4E9D}" srcOrd="0" destOrd="0" presId="urn:microsoft.com/office/officeart/2005/8/layout/process1"/>
    <dgm:cxn modelId="{07911C16-3C06-416A-B054-6F6CD756C201}" type="presParOf" srcId="{29880935-D97A-4F3C-835F-3FC13E2D55C0}" destId="{7871D150-97B5-4FFB-8F90-915E9253855F}" srcOrd="2" destOrd="0" presId="urn:microsoft.com/office/officeart/2005/8/layout/process1"/>
    <dgm:cxn modelId="{9EED7770-D46D-45BA-827A-8A7A731B5D5B}" type="presParOf" srcId="{29880935-D97A-4F3C-835F-3FC13E2D55C0}" destId="{B58CCE6A-DFC2-40AF-815C-36E792C13017}" srcOrd="3" destOrd="0" presId="urn:microsoft.com/office/officeart/2005/8/layout/process1"/>
    <dgm:cxn modelId="{7E0C2302-E366-4479-832E-77E88EBFA75F}" type="presParOf" srcId="{B58CCE6A-DFC2-40AF-815C-36E792C13017}" destId="{2F77D23D-6E54-4690-97F1-4274952B3208}" srcOrd="0" destOrd="0" presId="urn:microsoft.com/office/officeart/2005/8/layout/process1"/>
    <dgm:cxn modelId="{9264DF85-900A-4CF4-9ABC-6B1C0A40F5AF}" type="presParOf" srcId="{29880935-D97A-4F3C-835F-3FC13E2D55C0}" destId="{6EFFF438-136E-4EED-8FBB-6877AB57B4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FB2C1-81B2-4913-BFAA-095BB1AF39F1}">
      <dsp:nvSpPr>
        <dsp:cNvPr id="0" name=""/>
        <dsp:cNvSpPr/>
      </dsp:nvSpPr>
      <dsp:spPr>
        <a:xfrm>
          <a:off x="7505" y="249657"/>
          <a:ext cx="2243197" cy="134591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>
              <a:latin typeface="Arial" pitchFamily="34" charset="0"/>
              <a:cs typeface="Arial" pitchFamily="34" charset="0"/>
            </a:rPr>
            <a:t>Ngưng</a:t>
          </a:r>
          <a:r>
            <a:rPr lang="en-GB" sz="2600" kern="1200" dirty="0">
              <a:latin typeface="Arial" pitchFamily="34" charset="0"/>
              <a:cs typeface="Arial" pitchFamily="34" charset="0"/>
            </a:rPr>
            <a:t> warfarin</a:t>
          </a:r>
        </a:p>
      </dsp:txBody>
      <dsp:txXfrm>
        <a:off x="46926" y="289078"/>
        <a:ext cx="2164355" cy="1267076"/>
      </dsp:txXfrm>
    </dsp:sp>
    <dsp:sp modelId="{7CCFCB7D-0EF7-42D0-8A0F-BA1134986980}">
      <dsp:nvSpPr>
        <dsp:cNvPr id="0" name=""/>
        <dsp:cNvSpPr/>
      </dsp:nvSpPr>
      <dsp:spPr>
        <a:xfrm>
          <a:off x="2475022" y="644460"/>
          <a:ext cx="475557" cy="556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/>
        </a:p>
      </dsp:txBody>
      <dsp:txXfrm>
        <a:off x="2475022" y="755723"/>
        <a:ext cx="332890" cy="333787"/>
      </dsp:txXfrm>
    </dsp:sp>
    <dsp:sp modelId="{7871D150-97B5-4FFB-8F90-915E9253855F}">
      <dsp:nvSpPr>
        <dsp:cNvPr id="0" name=""/>
        <dsp:cNvSpPr/>
      </dsp:nvSpPr>
      <dsp:spPr>
        <a:xfrm>
          <a:off x="3147982" y="249657"/>
          <a:ext cx="2243197" cy="134591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Arial" pitchFamily="34" charset="0"/>
              <a:cs typeface="Arial" pitchFamily="34" charset="0"/>
            </a:rPr>
            <a:t>INR &lt; 2.0</a:t>
          </a:r>
        </a:p>
      </dsp:txBody>
      <dsp:txXfrm>
        <a:off x="3187403" y="289078"/>
        <a:ext cx="2164355" cy="1267076"/>
      </dsp:txXfrm>
    </dsp:sp>
    <dsp:sp modelId="{B58CCE6A-DFC2-40AF-815C-36E792C13017}">
      <dsp:nvSpPr>
        <dsp:cNvPr id="0" name=""/>
        <dsp:cNvSpPr/>
      </dsp:nvSpPr>
      <dsp:spPr>
        <a:xfrm>
          <a:off x="5615499" y="644460"/>
          <a:ext cx="475557" cy="5563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 dirty="0"/>
        </a:p>
      </dsp:txBody>
      <dsp:txXfrm>
        <a:off x="5615499" y="755723"/>
        <a:ext cx="332890" cy="333787"/>
      </dsp:txXfrm>
    </dsp:sp>
    <dsp:sp modelId="{6EFFF438-136E-4EED-8FBB-6877AB57B419}">
      <dsp:nvSpPr>
        <dsp:cNvPr id="0" name=""/>
        <dsp:cNvSpPr/>
      </dsp:nvSpPr>
      <dsp:spPr>
        <a:xfrm>
          <a:off x="6288459" y="249657"/>
          <a:ext cx="2243197" cy="134591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>
              <a:latin typeface="Arial" pitchFamily="34" charset="0"/>
              <a:cs typeface="Arial" pitchFamily="34" charset="0"/>
            </a:rPr>
            <a:t>Bắt</a:t>
          </a:r>
          <a:r>
            <a:rPr lang="en-GB" sz="2600" kern="1200" dirty="0">
              <a:latin typeface="Arial" pitchFamily="34" charset="0"/>
              <a:cs typeface="Arial" pitchFamily="34" charset="0"/>
            </a:rPr>
            <a:t> </a:t>
          </a:r>
          <a:r>
            <a:rPr lang="en-GB" sz="2600" kern="1200" dirty="0" err="1">
              <a:latin typeface="Arial" pitchFamily="34" charset="0"/>
              <a:cs typeface="Arial" pitchFamily="34" charset="0"/>
            </a:rPr>
            <a:t>đầu</a:t>
          </a:r>
          <a:r>
            <a:rPr lang="en-GB" sz="2600" kern="1200" dirty="0">
              <a:latin typeface="Arial" pitchFamily="34" charset="0"/>
              <a:cs typeface="Arial" pitchFamily="34" charset="0"/>
            </a:rPr>
            <a:t> dabigatran etexilate</a:t>
          </a:r>
        </a:p>
      </dsp:txBody>
      <dsp:txXfrm>
        <a:off x="6327880" y="289078"/>
        <a:ext cx="2164355" cy="1267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FB604-51CC-4173-A834-9F44844B3678}" type="datetimeFigureOut">
              <a:rPr lang="vi-VN" smtClean="0"/>
              <a:t>01/03/2023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1F4C3-1889-4218-A553-CC18A8EEBE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0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95000-CE6F-42CD-B467-E8FB0DB8ECB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506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B981E-1FF5-8347-B91A-08243D0B7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1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446079" y="8915986"/>
            <a:ext cx="78547" cy="169277"/>
          </a:xfrm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DDAAB-91ED-420B-AD80-45601ECC81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lIns="93166" tIns="46583" rIns="93166" bIns="46583"/>
          <a:lstStyle/>
          <a:p>
            <a:pPr marL="223814" indent="-223814" defTabSz="914350">
              <a:defRPr/>
            </a:pP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Thiết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kế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như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trên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tạo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ra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một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vi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môi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trường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có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tính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acid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giúp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tăng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hoà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tan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và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hấp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thu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đảm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bảo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thuốc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được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hấp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thu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mà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không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bị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ảnh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hưởng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bởi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sự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thay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đổi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pH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dạ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1" dirty="0" err="1">
                <a:ea typeface="Arial Unicode MS" pitchFamily="34" charset="-128"/>
                <a:cs typeface="Arial Unicode MS" pitchFamily="34" charset="-128"/>
              </a:rPr>
              <a:t>dày</a:t>
            </a:r>
            <a:r>
              <a:rPr lang="en-GB" b="1" dirty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223814" indent="-223814"/>
            <a:endParaRPr lang="en-US" dirty="0"/>
          </a:p>
          <a:p>
            <a:pPr marL="223814" indent="-223814"/>
            <a:r>
              <a:rPr lang="en-US" dirty="0"/>
              <a:t>Introduction to dabigatran:</a:t>
            </a:r>
          </a:p>
          <a:p>
            <a:pPr marL="223814" indent="-223814">
              <a:buFont typeface="Arial" pitchFamily="34" charset="0"/>
              <a:buChar char="•"/>
            </a:pPr>
            <a:r>
              <a:rPr lang="en-US" dirty="0"/>
              <a:t>Reversible, highly selective and potent oral direct thrombin inhibitor.</a:t>
            </a:r>
          </a:p>
          <a:p>
            <a:pPr marL="223814" indent="-223814">
              <a:buFont typeface="Arial" pitchFamily="34" charset="0"/>
              <a:buChar char="•"/>
            </a:pPr>
            <a:r>
              <a:rPr lang="en-US" dirty="0"/>
              <a:t>Tartaric acid core.</a:t>
            </a:r>
          </a:p>
          <a:p>
            <a:pPr marL="403181" lvl="1" indent="-223814">
              <a:buFont typeface="Arial" pitchFamily="34" charset="0"/>
              <a:buChar char="•"/>
            </a:pPr>
            <a:r>
              <a:rPr lang="en-US" sz="1100" dirty="0"/>
              <a:t>Helps to ensure optimal environment for absorption (local, acidic microenvironment of pH =2) irrespective of concomitant treatment with gastric acid suppression medication.</a:t>
            </a:r>
          </a:p>
          <a:p>
            <a:pPr marL="403181" lvl="1" indent="-223814">
              <a:buFont typeface="Arial" pitchFamily="34" charset="0"/>
              <a:buChar char="•"/>
            </a:pPr>
            <a:r>
              <a:rPr lang="en-US" sz="1100" dirty="0"/>
              <a:t>Clinically insignificant 25–30% decreased absorption if co-administered with a proton pump inhibitor.</a:t>
            </a:r>
          </a:p>
          <a:p>
            <a:pPr marL="223814" indent="-223814">
              <a:buFont typeface="Arial" pitchFamily="34" charset="0"/>
              <a:buChar char="•"/>
            </a:pPr>
            <a:r>
              <a:rPr lang="en-US" dirty="0"/>
              <a:t>Seal coating.</a:t>
            </a:r>
          </a:p>
          <a:p>
            <a:pPr marL="223814" indent="-223814">
              <a:buFont typeface="Arial" pitchFamily="34" charset="0"/>
              <a:buChar char="•"/>
            </a:pPr>
            <a:r>
              <a:rPr lang="en-US" dirty="0"/>
              <a:t>Dabigatran </a:t>
            </a:r>
            <a:r>
              <a:rPr lang="en-US" dirty="0" err="1"/>
              <a:t>etexilate</a:t>
            </a:r>
            <a:r>
              <a:rPr lang="en-US" dirty="0"/>
              <a:t> coat.</a:t>
            </a:r>
          </a:p>
          <a:p>
            <a:pPr marL="223814" indent="-223814">
              <a:buFont typeface="Arial" pitchFamily="34" charset="0"/>
              <a:buChar char="•"/>
            </a:pPr>
            <a:r>
              <a:rPr lang="en-US" dirty="0"/>
              <a:t>Surrounding capsule.</a:t>
            </a:r>
          </a:p>
          <a:p>
            <a:pPr marL="447625" lvl="1" indent="-223814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SC-VN-00276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aPTT</a:t>
            </a:r>
            <a:r>
              <a:rPr lang="en-US" baseline="0" dirty="0"/>
              <a:t> = TCK </a:t>
            </a:r>
            <a:r>
              <a:rPr lang="en-US" baseline="0" dirty="0" err="1"/>
              <a:t>là</a:t>
            </a:r>
            <a:r>
              <a:rPr lang="en-US" baseline="0" dirty="0"/>
              <a:t> test </a:t>
            </a:r>
            <a:r>
              <a:rPr lang="en-US" baseline="0" dirty="0" err="1"/>
              <a:t>đông</a:t>
            </a:r>
            <a:r>
              <a:rPr lang="en-US" baseline="0" dirty="0"/>
              <a:t> </a:t>
            </a:r>
            <a:r>
              <a:rPr lang="en-US" baseline="0" dirty="0" err="1"/>
              <a:t>máu</a:t>
            </a:r>
            <a:r>
              <a:rPr lang="en-US" baseline="0" dirty="0"/>
              <a:t> </a:t>
            </a:r>
            <a:r>
              <a:rPr lang="en-US" baseline="0" dirty="0" err="1"/>
              <a:t>thường</a:t>
            </a:r>
            <a:r>
              <a:rPr lang="en-US" baseline="0" dirty="0"/>
              <a:t> qui. </a:t>
            </a:r>
            <a:r>
              <a:rPr lang="en-US" baseline="0" dirty="0" err="1"/>
              <a:t>Bn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chảy</a:t>
            </a:r>
            <a:r>
              <a:rPr lang="en-US" baseline="0" dirty="0"/>
              <a:t> </a:t>
            </a:r>
            <a:r>
              <a:rPr lang="en-US" baseline="0" dirty="0" err="1"/>
              <a:t>máu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dùng</a:t>
            </a:r>
            <a:r>
              <a:rPr lang="en-US" baseline="0" dirty="0"/>
              <a:t> </a:t>
            </a:r>
            <a:r>
              <a:rPr lang="en-US" baseline="0" dirty="0" err="1"/>
              <a:t>thuốc</a:t>
            </a:r>
            <a:r>
              <a:rPr lang="en-US" baseline="0" dirty="0"/>
              <a:t> </a:t>
            </a:r>
            <a:r>
              <a:rPr lang="en-US" baseline="0" dirty="0" err="1"/>
              <a:t>chống</a:t>
            </a:r>
            <a:r>
              <a:rPr lang="en-US" baseline="0" dirty="0"/>
              <a:t> </a:t>
            </a:r>
            <a:r>
              <a:rPr lang="en-US" baseline="0" dirty="0" err="1"/>
              <a:t>đông</a:t>
            </a:r>
            <a:r>
              <a:rPr lang="en-US" baseline="0" dirty="0"/>
              <a:t>,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aPTT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thường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do </a:t>
            </a:r>
            <a:r>
              <a:rPr lang="en-US" baseline="0" dirty="0" err="1"/>
              <a:t>thuốc</a:t>
            </a:r>
            <a:r>
              <a:rPr lang="en-US" baseline="0" dirty="0"/>
              <a:t>, </a:t>
            </a:r>
            <a:r>
              <a:rPr lang="en-US" baseline="0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aPTT</a:t>
            </a:r>
            <a:r>
              <a:rPr lang="en-US" baseline="0" dirty="0"/>
              <a:t> </a:t>
            </a:r>
            <a:r>
              <a:rPr lang="en-US" baseline="0" dirty="0" err="1"/>
              <a:t>dài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nghi</a:t>
            </a:r>
            <a:r>
              <a:rPr lang="en-US" baseline="0" dirty="0"/>
              <a:t> </a:t>
            </a:r>
            <a:r>
              <a:rPr lang="en-US" baseline="0" dirty="0" err="1"/>
              <a:t>ngờ</a:t>
            </a:r>
            <a:r>
              <a:rPr lang="en-US" baseline="0" dirty="0"/>
              <a:t> do </a:t>
            </a:r>
            <a:r>
              <a:rPr lang="en-US" baseline="0" dirty="0" err="1"/>
              <a:t>thuốc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A569D-CBEF-4C7D-8F1B-7B75C5103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SC-VN-00276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67532" y="8915986"/>
            <a:ext cx="157094" cy="16927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A569D-CBEF-4C7D-8F1B-7B75C5103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SC-VN-00276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3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vi-VN" b="1"/>
              <a:t>References</a:t>
            </a:r>
          </a:p>
          <a:p>
            <a:pPr eaLnBrk="1" hangingPunct="1"/>
            <a:r>
              <a:rPr lang="en-GB" altLang="vi-VN"/>
              <a:t>1. Ezekowitz M et al. Am J Cardiol 2007;100:1419–26 </a:t>
            </a:r>
          </a:p>
          <a:p>
            <a:pPr eaLnBrk="1" hangingPunct="1"/>
            <a:r>
              <a:rPr lang="en-GB" altLang="vi-VN"/>
              <a:t>2. Nagarakanti R et al. Circulation 2008;118:S_922</a:t>
            </a:r>
          </a:p>
          <a:p>
            <a:pPr eaLnBrk="1" hangingPunct="1"/>
            <a:r>
              <a:rPr lang="en-GB" altLang="vi-VN"/>
              <a:t>3. Connolly SJ et al. N Engl J Med 2009</a:t>
            </a:r>
            <a:r>
              <a:rPr lang="en-US" altLang="en-US"/>
              <a:t>;</a:t>
            </a:r>
            <a:r>
              <a:rPr lang="en-GB" altLang="vi-VN"/>
              <a:t>361:1139–51</a:t>
            </a:r>
          </a:p>
          <a:p>
            <a:pPr eaLnBrk="1" hangingPunct="1"/>
            <a:r>
              <a:rPr lang="en-GB" altLang="vi-VN"/>
              <a:t>4. Ezekowitz MD. Europace 2016;doi:10.1093/europace/euv312</a:t>
            </a:r>
          </a:p>
          <a:p>
            <a:endParaRPr lang="en-GB" altLang="vi-VN"/>
          </a:p>
        </p:txBody>
      </p:sp>
      <p:sp>
        <p:nvSpPr>
          <p:cNvPr id="3870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3F9AC-9E08-48BF-B88E-FEA0069299E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Arial" pitchFamily="34" charset="0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SC-VN-00276 </a:t>
            </a:r>
          </a:p>
        </p:txBody>
      </p:sp>
    </p:spTree>
    <p:extLst>
      <p:ext uri="{BB962C8B-B14F-4D97-AF65-F5344CB8AC3E}">
        <p14:creationId xmlns:p14="http://schemas.microsoft.com/office/powerpoint/2010/main" val="1285755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86994-CC9F-4445-BF9A-5C3025B73A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err="1">
                <a:latin typeface="Arial" pitchFamily="34" charset="0"/>
              </a:rPr>
              <a:t>Liều</a:t>
            </a:r>
            <a:r>
              <a:rPr lang="en-GB" baseline="0" dirty="0">
                <a:latin typeface="Arial" pitchFamily="34" charset="0"/>
              </a:rPr>
              <a:t> 150mg BID </a:t>
            </a:r>
            <a:r>
              <a:rPr lang="en-GB" baseline="0" dirty="0" err="1">
                <a:latin typeface="Arial" pitchFamily="34" charset="0"/>
              </a:rPr>
              <a:t>đặt</a:t>
            </a:r>
            <a:r>
              <a:rPr lang="en-GB" baseline="0" dirty="0">
                <a:latin typeface="Arial" pitchFamily="34" charset="0"/>
              </a:rPr>
              <a:t> </a:t>
            </a:r>
            <a:r>
              <a:rPr lang="en-GB" baseline="0" dirty="0" err="1">
                <a:latin typeface="Arial" pitchFamily="34" charset="0"/>
              </a:rPr>
              <a:t>được</a:t>
            </a:r>
            <a:r>
              <a:rPr lang="en-GB" baseline="0" dirty="0">
                <a:latin typeface="Arial" pitchFamily="34" charset="0"/>
              </a:rPr>
              <a:t> </a:t>
            </a:r>
            <a:r>
              <a:rPr lang="en-GB" baseline="0" dirty="0" err="1">
                <a:latin typeface="Arial" pitchFamily="34" charset="0"/>
              </a:rPr>
              <a:t>cân</a:t>
            </a:r>
            <a:r>
              <a:rPr lang="en-GB" baseline="0" dirty="0">
                <a:latin typeface="Arial" pitchFamily="34" charset="0"/>
              </a:rPr>
              <a:t> </a:t>
            </a:r>
            <a:r>
              <a:rPr lang="en-GB" baseline="0" dirty="0" err="1">
                <a:latin typeface="Arial" pitchFamily="34" charset="0"/>
              </a:rPr>
              <a:t>bằng</a:t>
            </a:r>
            <a:r>
              <a:rPr lang="en-GB" baseline="0" dirty="0">
                <a:latin typeface="Arial" pitchFamily="34" charset="0"/>
              </a:rPr>
              <a:t> </a:t>
            </a:r>
            <a:r>
              <a:rPr lang="en-GB" baseline="0" dirty="0" err="1">
                <a:latin typeface="Arial" pitchFamily="34" charset="0"/>
              </a:rPr>
              <a:t>hiệu</a:t>
            </a:r>
            <a:r>
              <a:rPr lang="en-GB" baseline="0" dirty="0">
                <a:latin typeface="Arial" pitchFamily="34" charset="0"/>
              </a:rPr>
              <a:t> </a:t>
            </a:r>
            <a:r>
              <a:rPr lang="en-GB" baseline="0" dirty="0" err="1">
                <a:latin typeface="Arial" pitchFamily="34" charset="0"/>
              </a:rPr>
              <a:t>quả</a:t>
            </a:r>
            <a:r>
              <a:rPr lang="en-GB" baseline="0" dirty="0">
                <a:latin typeface="Arial" pitchFamily="34" charset="0"/>
              </a:rPr>
              <a:t> </a:t>
            </a:r>
            <a:r>
              <a:rPr lang="en-GB" baseline="0" dirty="0" err="1">
                <a:latin typeface="Arial" pitchFamily="34" charset="0"/>
              </a:rPr>
              <a:t>và</a:t>
            </a:r>
            <a:r>
              <a:rPr lang="en-GB" baseline="0" dirty="0">
                <a:latin typeface="Arial" pitchFamily="34" charset="0"/>
              </a:rPr>
              <a:t> an </a:t>
            </a:r>
            <a:r>
              <a:rPr lang="en-GB" baseline="0" dirty="0" err="1">
                <a:latin typeface="Arial" pitchFamily="34" charset="0"/>
              </a:rPr>
              <a:t>toàn</a:t>
            </a:r>
            <a:r>
              <a:rPr lang="en-GB" baseline="0" dirty="0">
                <a:latin typeface="Arial" pitchFamily="34" charset="0"/>
              </a:rPr>
              <a:t> </a:t>
            </a:r>
            <a:r>
              <a:rPr lang="en-GB" baseline="0" dirty="0" err="1">
                <a:latin typeface="Arial" pitchFamily="34" charset="0"/>
              </a:rPr>
              <a:t>nhất</a:t>
            </a:r>
            <a:r>
              <a:rPr lang="en-GB" baseline="0">
                <a:latin typeface="Arial" pitchFamily="34" charset="0"/>
              </a:rPr>
              <a:t>.</a:t>
            </a:r>
            <a:endParaRPr lang="en-GB" baseline="0" dirty="0">
              <a:latin typeface="Arial" pitchFamily="34" charset="0"/>
            </a:endParaRPr>
          </a:p>
          <a:p>
            <a:pPr eaLnBrk="1" hangingPunct="1"/>
            <a:r>
              <a:rPr lang="en-GB" dirty="0">
                <a:latin typeface="Arial" pitchFamily="34" charset="0"/>
              </a:rPr>
              <a:t>This figure shows the rates of stroke and other thromboembolic events and of major bleeding at the different dosages of </a:t>
            </a:r>
            <a:r>
              <a:rPr lang="en-GB" dirty="0" err="1">
                <a:latin typeface="Arial" pitchFamily="34" charset="0"/>
              </a:rPr>
              <a:t>dabigatran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etexilate</a:t>
            </a:r>
            <a:r>
              <a:rPr lang="en-GB" dirty="0">
                <a:latin typeface="Arial" pitchFamily="34" charset="0"/>
              </a:rPr>
              <a:t> evaluated in the PETRO and PETRO-EX studies. There was a dose-proportional reduction in the incidence of stroke and thromboembolic events with </a:t>
            </a:r>
            <a:r>
              <a:rPr lang="en-GB" dirty="0" err="1">
                <a:latin typeface="Arial" pitchFamily="34" charset="0"/>
              </a:rPr>
              <a:t>dabigatran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etexilate</a:t>
            </a:r>
            <a:r>
              <a:rPr lang="en-GB" dirty="0">
                <a:latin typeface="Arial" pitchFamily="34" charset="0"/>
              </a:rPr>
              <a:t>. Rates of major bleeding were increased at the highest dosage (300 mg twice daily) compared with lower dosages. The results identified </a:t>
            </a:r>
            <a:r>
              <a:rPr lang="en-GB" dirty="0" err="1">
                <a:latin typeface="Arial" pitchFamily="34" charset="0"/>
              </a:rPr>
              <a:t>dabigatran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etexilate</a:t>
            </a:r>
            <a:r>
              <a:rPr lang="en-GB" dirty="0">
                <a:latin typeface="Arial" pitchFamily="34" charset="0"/>
              </a:rPr>
              <a:t> 150 mg twice daily as the dosage offering the best balance of antithrombotic protection with an acceptable risk of bleeding complications.</a:t>
            </a:r>
          </a:p>
          <a:p>
            <a:pPr eaLnBrk="1" hangingPunct="1"/>
            <a:r>
              <a:rPr lang="en-GB" dirty="0">
                <a:latin typeface="Arial" pitchFamily="34" charset="0"/>
              </a:rPr>
              <a:t>Click on the red arrow button to return to the previous screen.</a:t>
            </a:r>
          </a:p>
          <a:p>
            <a:pPr eaLnBrk="1" hangingPunct="1"/>
            <a:endParaRPr lang="en-GB" dirty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SC-VN-00276 </a:t>
            </a:r>
          </a:p>
        </p:txBody>
      </p:sp>
    </p:spTree>
    <p:extLst>
      <p:ext uri="{BB962C8B-B14F-4D97-AF65-F5344CB8AC3E}">
        <p14:creationId xmlns:p14="http://schemas.microsoft.com/office/powerpoint/2010/main" val="3100927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2939"/>
            <a:ext cx="5026951" cy="4114587"/>
          </a:xfrm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pitchFamily="34" charset="0"/>
              </a:rPr>
              <a:t>We will now look in detail at the results of the Phase III Randomized Evaluation of Long-term Anticoagulant Therapy (or RE-LY</a:t>
            </a:r>
            <a:r>
              <a:rPr lang="en-GB" baseline="30000" dirty="0">
                <a:latin typeface="Arial" pitchFamily="34" charset="0"/>
              </a:rPr>
              <a:t>®</a:t>
            </a:r>
            <a:r>
              <a:rPr lang="en-GB" dirty="0">
                <a:latin typeface="Arial" pitchFamily="34" charset="0"/>
              </a:rPr>
              <a:t>) trial, which compared two dosages of dabigatran </a:t>
            </a:r>
            <a:r>
              <a:rPr lang="en-GB" dirty="0" err="1">
                <a:latin typeface="Arial" pitchFamily="34" charset="0"/>
              </a:rPr>
              <a:t>etexilate</a:t>
            </a:r>
            <a:r>
              <a:rPr lang="en-GB" dirty="0">
                <a:latin typeface="Arial" pitchFamily="34" charset="0"/>
              </a:rPr>
              <a:t> with dose-adjusted warfarin for the prevention of stroke in patients with atrial fibrillation.</a:t>
            </a:r>
          </a:p>
          <a:p>
            <a:pPr eaLnBrk="1" hangingPunct="1"/>
            <a:endParaRPr lang="en-GB" dirty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SC-VN-00276 </a:t>
            </a:r>
          </a:p>
        </p:txBody>
      </p:sp>
    </p:spTree>
    <p:extLst>
      <p:ext uri="{BB962C8B-B14F-4D97-AF65-F5344CB8AC3E}">
        <p14:creationId xmlns:p14="http://schemas.microsoft.com/office/powerpoint/2010/main" val="2907976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0" indent="0">
              <a:buNone/>
            </a:pPr>
            <a:r>
              <a:rPr lang="en-GB" alt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en-US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Connolly 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SJ et al. N </a:t>
            </a:r>
            <a:r>
              <a:rPr lang="en-GB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 Med 2009;361:1139–51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Dabigatran</a:t>
            </a:r>
            <a:r>
              <a:rPr lang="en-GB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EU SPC, January 2015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SC-VN-00276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28357-EEEB-46AA-997C-F4C732B9D6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316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FDF92-801D-4662-A77D-053E29F503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>
                <a:latin typeface="Arial" pitchFamily="34" charset="0"/>
              </a:rPr>
              <a:t>Patients enrolled in the RE-LY</a:t>
            </a:r>
            <a:r>
              <a:rPr lang="en-GB" baseline="30000" dirty="0">
                <a:latin typeface="Arial" pitchFamily="34" charset="0"/>
              </a:rPr>
              <a:t>®</a:t>
            </a:r>
            <a:r>
              <a:rPr lang="en-GB" dirty="0">
                <a:latin typeface="Arial" pitchFamily="34" charset="0"/>
              </a:rPr>
              <a:t> study had documented </a:t>
            </a:r>
            <a:r>
              <a:rPr lang="en-GB" dirty="0" err="1">
                <a:latin typeface="Arial" pitchFamily="34" charset="0"/>
              </a:rPr>
              <a:t>atrial</a:t>
            </a:r>
            <a:r>
              <a:rPr lang="en-GB" dirty="0">
                <a:latin typeface="Arial" pitchFamily="34" charset="0"/>
              </a:rPr>
              <a:t> fibrillation and at least one additional risk factor for stroke. Risk factors for stroke included a history of </a:t>
            </a:r>
            <a:r>
              <a:rPr lang="en-GB" dirty="0" err="1">
                <a:latin typeface="Arial" pitchFamily="34" charset="0"/>
              </a:rPr>
              <a:t>thromboembolism</a:t>
            </a:r>
            <a:r>
              <a:rPr lang="en-GB" dirty="0">
                <a:latin typeface="Arial" pitchFamily="34" charset="0"/>
              </a:rPr>
              <a:t>, a left ventricular ejection fraction less than 40%, symptomatic heart failure, age of 75 years or more, and age of 65 years or more in combination with diabetes mellitus, coronary artery disease or hypertension.</a:t>
            </a:r>
          </a:p>
          <a:p>
            <a:pPr eaLnBrk="1" hangingPunct="1"/>
            <a:r>
              <a:rPr lang="en-GB" dirty="0">
                <a:latin typeface="Arial" pitchFamily="34" charset="0"/>
              </a:rPr>
              <a:t>Click on the red arrow button to return to the previous screen.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SC-VN-00276 </a:t>
            </a:r>
          </a:p>
        </p:txBody>
      </p:sp>
    </p:spTree>
    <p:extLst>
      <p:ext uri="{BB962C8B-B14F-4D97-AF65-F5344CB8AC3E}">
        <p14:creationId xmlns:p14="http://schemas.microsoft.com/office/powerpoint/2010/main" val="2559907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3300"/>
                </a:solidFill>
                <a:latin typeface="Arial" pitchFamily="34" charset="0"/>
              </a:rPr>
              <a:t>This graph shows the annual incidence of stroke or systemic embolism in the RE-LY</a:t>
            </a:r>
            <a:r>
              <a:rPr lang="en-GB" baseline="30000" dirty="0">
                <a:solidFill>
                  <a:srgbClr val="FF3300"/>
                </a:solidFill>
                <a:latin typeface="Arial" pitchFamily="34" charset="0"/>
              </a:rPr>
              <a:t>®</a:t>
            </a:r>
            <a:r>
              <a:rPr lang="en-GB" dirty="0">
                <a:solidFill>
                  <a:srgbClr val="FF3300"/>
                </a:solidFill>
                <a:latin typeface="Arial" pitchFamily="34" charset="0"/>
              </a:rPr>
              <a:t> study. </a:t>
            </a:r>
            <a:r>
              <a:rPr lang="en-GB" dirty="0" err="1">
                <a:solidFill>
                  <a:srgbClr val="FF3300"/>
                </a:solidFill>
                <a:latin typeface="Arial" pitchFamily="34" charset="0"/>
              </a:rPr>
              <a:t>Dabigatran</a:t>
            </a:r>
            <a:r>
              <a:rPr lang="en-GB" dirty="0">
                <a:solidFill>
                  <a:srgbClr val="FF3300"/>
                </a:solidFill>
                <a:latin typeface="Arial" pitchFamily="34" charset="0"/>
              </a:rPr>
              <a:t> 110 mg was found to be non-inferior to </a:t>
            </a:r>
            <a:r>
              <a:rPr lang="en-GB" dirty="0" err="1">
                <a:solidFill>
                  <a:srgbClr val="FF3300"/>
                </a:solidFill>
                <a:latin typeface="Arial" pitchFamily="34" charset="0"/>
              </a:rPr>
              <a:t>warfarin</a:t>
            </a:r>
            <a:r>
              <a:rPr lang="en-GB" dirty="0">
                <a:solidFill>
                  <a:srgbClr val="FF3300"/>
                </a:solidFill>
                <a:latin typeface="Arial" pitchFamily="34" charset="0"/>
              </a:rPr>
              <a:t> for prevention of stroke or systemic embolism, whereas, </a:t>
            </a:r>
            <a:r>
              <a:rPr lang="en-GB" dirty="0" err="1">
                <a:solidFill>
                  <a:srgbClr val="FF3300"/>
                </a:solidFill>
                <a:latin typeface="Arial" pitchFamily="34" charset="0"/>
              </a:rPr>
              <a:t>dabigatran</a:t>
            </a:r>
            <a:r>
              <a:rPr lang="en-GB" dirty="0">
                <a:solidFill>
                  <a:srgbClr val="FF3300"/>
                </a:solidFill>
                <a:latin typeface="Arial" pitchFamily="34" charset="0"/>
              </a:rPr>
              <a:t> 150 mg was found to be superior. </a:t>
            </a:r>
          </a:p>
          <a:p>
            <a:endParaRPr lang="en-GB" dirty="0">
              <a:solidFill>
                <a:srgbClr val="FF3300"/>
              </a:solidFill>
              <a:latin typeface="Arial" pitchFamily="34" charset="0"/>
            </a:endParaRPr>
          </a:p>
          <a:p>
            <a:r>
              <a:rPr lang="en-GB" dirty="0" err="1">
                <a:latin typeface="Arial" pitchFamily="34" charset="0"/>
              </a:rPr>
              <a:t>Dabigatran</a:t>
            </a:r>
            <a:r>
              <a:rPr lang="en-GB" dirty="0">
                <a:latin typeface="Arial" pitchFamily="34" charset="0"/>
              </a:rPr>
              <a:t> 150 mg BID resulted in a 35% reduction in the risk of stroke or systemic embolism compared with </a:t>
            </a:r>
            <a:r>
              <a:rPr lang="en-GB" dirty="0" err="1">
                <a:latin typeface="Arial" pitchFamily="34" charset="0"/>
              </a:rPr>
              <a:t>warfarin</a:t>
            </a:r>
            <a:r>
              <a:rPr lang="en-GB" dirty="0">
                <a:latin typeface="Arial" pitchFamily="34" charset="0"/>
              </a:rPr>
              <a:t>.</a:t>
            </a:r>
          </a:p>
          <a:p>
            <a:endParaRPr lang="en-GB" dirty="0">
              <a:solidFill>
                <a:srgbClr val="FF3300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AC75B-D922-4B41-9966-4DD8CB7D79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SC-VN-00276 </a:t>
            </a:r>
          </a:p>
        </p:txBody>
      </p:sp>
    </p:spTree>
    <p:extLst>
      <p:ext uri="{BB962C8B-B14F-4D97-AF65-F5344CB8AC3E}">
        <p14:creationId xmlns:p14="http://schemas.microsoft.com/office/powerpoint/2010/main" val="275034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/>
              <a:t>References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/>
              <a:t>RE-CIRCUIT:</a:t>
            </a:r>
            <a:r>
              <a:rPr lang="en-GB" b="1" baseline="0" noProof="0" dirty="0"/>
              <a:t> </a:t>
            </a:r>
            <a:r>
              <a:rPr lang="en-GB" noProof="0" dirty="0"/>
              <a:t>Calkins H et al. N </a:t>
            </a:r>
            <a:r>
              <a:rPr lang="en-GB" noProof="0" dirty="0" err="1"/>
              <a:t>Engl</a:t>
            </a:r>
            <a:r>
              <a:rPr lang="en-GB" noProof="0" dirty="0"/>
              <a:t> J Med 2017;</a:t>
            </a: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376:1627</a:t>
            </a:r>
            <a:r>
              <a:rPr lang="en-GB" sz="800" b="0" noProof="0" dirty="0"/>
              <a:t>–</a:t>
            </a: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36; Calkins H et al. Presented at </a:t>
            </a:r>
            <a:r>
              <a:rPr lang="en-GB" sz="1000" b="0" i="0" kern="1200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 2017. Abstract available at: https://www.acc.org/latest-in-cardiology/clinical-trials/2017/03/18/07/20/re-circuit; accessed December 2017</a:t>
            </a:r>
            <a:endParaRPr lang="en-GB" sz="1000" b="0" i="0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1000" b="1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RE-VERSE</a:t>
            </a:r>
            <a:r>
              <a:rPr lang="en-GB" sz="1000" b="1" i="0" kern="1200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AD: </a:t>
            </a:r>
            <a:r>
              <a:rPr lang="en-GB" noProof="0" dirty="0"/>
              <a:t>Pollack CV et al. N </a:t>
            </a:r>
            <a:r>
              <a:rPr lang="en-GB" noProof="0" dirty="0" err="1"/>
              <a:t>Engl</a:t>
            </a:r>
            <a:r>
              <a:rPr lang="en-GB" noProof="0" dirty="0"/>
              <a:t> J Med 2017;</a:t>
            </a: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377:431</a:t>
            </a:r>
            <a:r>
              <a:rPr lang="en-GB" sz="800" b="0" noProof="0" dirty="0"/>
              <a:t>–</a:t>
            </a: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41; Pollack CV et al. Presented at ISTH</a:t>
            </a:r>
            <a:r>
              <a:rPr lang="en-GB" sz="1000" b="0" i="0" kern="1200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2017, abstract LB 0.14; available at: </a:t>
            </a: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http://www.professionalabstracts.com/isth2017/iplanner/#/presentation/3962; accessed December 2017</a:t>
            </a:r>
          </a:p>
          <a:p>
            <a:endParaRPr lang="en-GB" sz="1000" b="0" i="0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/>
              <a:t>RE-DUAL PCI: </a:t>
            </a:r>
            <a:r>
              <a:rPr lang="en-GB" noProof="0" dirty="0"/>
              <a:t>Cannon CP et al. N </a:t>
            </a:r>
            <a:r>
              <a:rPr lang="en-GB" noProof="0" dirty="0" err="1"/>
              <a:t>Engl</a:t>
            </a:r>
            <a:r>
              <a:rPr lang="en-GB" noProof="0" dirty="0"/>
              <a:t> J Med 2017;</a:t>
            </a: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377:1513</a:t>
            </a:r>
            <a:r>
              <a:rPr lang="en-GB" sz="800" b="0" noProof="0" dirty="0"/>
              <a:t>–</a:t>
            </a: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24; Cannon CP et al. Presented at ESC 2017, abstract</a:t>
            </a:r>
            <a:r>
              <a:rPr lang="en-GB" sz="1000" b="0" i="0" kern="1200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1920; available at http://congress365.escardio.org/Session/22275#.Wimqx1Vl_IU; accessed December 2017</a:t>
            </a:r>
            <a:endParaRPr lang="en-GB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B981E-1FF5-8347-B91A-08243D0B7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8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3038" eaLnBrk="0" hangingPunct="0">
              <a:defRPr/>
            </a:pP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Compared with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warfarin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dabigatran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etexilate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reduced the risk of haemorrhagic stroke by:</a:t>
            </a:r>
          </a:p>
          <a:p>
            <a:pPr marL="361950" indent="-188913" eaLnBrk="0" hangingPunct="0"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69% at 110 mg BID</a:t>
            </a:r>
          </a:p>
          <a:p>
            <a:pPr marL="361950" indent="-188913" eaLnBrk="0" hangingPunct="0"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74% at 150 mg BID</a:t>
            </a:r>
          </a:p>
          <a:p>
            <a:pPr eaLnBrk="1" hangingPunct="1"/>
            <a:endParaRPr lang="en-GB" dirty="0">
              <a:latin typeface="Arial" pitchFamily="34" charset="0"/>
            </a:endParaRPr>
          </a:p>
          <a:p>
            <a:pPr eaLnBrk="1" hangingPunct="1"/>
            <a:r>
              <a:rPr lang="en-GB" dirty="0">
                <a:latin typeface="Arial" pitchFamily="34" charset="0"/>
              </a:rPr>
              <a:t>The potential for bleeding complications is the major drawback of anticoagulant therapy for the prevention of </a:t>
            </a:r>
            <a:r>
              <a:rPr lang="en-GB" dirty="0" err="1">
                <a:latin typeface="Arial" pitchFamily="34" charset="0"/>
              </a:rPr>
              <a:t>ischaemic</a:t>
            </a:r>
            <a:r>
              <a:rPr lang="en-GB" dirty="0">
                <a:latin typeface="Arial" pitchFamily="34" charset="0"/>
              </a:rPr>
              <a:t> stroke and other </a:t>
            </a:r>
            <a:r>
              <a:rPr lang="en-GB" dirty="0" err="1">
                <a:latin typeface="Arial" pitchFamily="34" charset="0"/>
              </a:rPr>
              <a:t>thromboembolic</a:t>
            </a:r>
            <a:r>
              <a:rPr lang="en-GB" dirty="0">
                <a:latin typeface="Arial" pitchFamily="34" charset="0"/>
              </a:rPr>
              <a:t> events.</a:t>
            </a:r>
          </a:p>
          <a:p>
            <a:pPr eaLnBrk="1" hangingPunct="1"/>
            <a:r>
              <a:rPr lang="en-GB" dirty="0">
                <a:latin typeface="Arial" pitchFamily="34" charset="0"/>
              </a:rPr>
              <a:t>Notably, the benefit of </a:t>
            </a:r>
            <a:r>
              <a:rPr lang="en-GB" dirty="0" err="1">
                <a:latin typeface="Arial" pitchFamily="34" charset="0"/>
              </a:rPr>
              <a:t>dabigatran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etexilate</a:t>
            </a:r>
            <a:r>
              <a:rPr lang="en-GB" dirty="0">
                <a:latin typeface="Arial" pitchFamily="34" charset="0"/>
              </a:rPr>
              <a:t> 150 mg twice daily in reducing the overall rate of stroke and systemic embolism by </a:t>
            </a:r>
            <a:r>
              <a:rPr lang="en-GB" dirty="0">
                <a:solidFill>
                  <a:srgbClr val="FF3300"/>
                </a:solidFill>
                <a:latin typeface="Arial" pitchFamily="34" charset="0"/>
              </a:rPr>
              <a:t>35%</a:t>
            </a:r>
            <a:r>
              <a:rPr lang="en-GB" dirty="0">
                <a:latin typeface="Arial" pitchFamily="34" charset="0"/>
              </a:rPr>
              <a:t> compared with </a:t>
            </a:r>
            <a:r>
              <a:rPr lang="en-GB" dirty="0" err="1">
                <a:latin typeface="Arial" pitchFamily="34" charset="0"/>
              </a:rPr>
              <a:t>warfarin</a:t>
            </a:r>
            <a:r>
              <a:rPr lang="en-GB" dirty="0">
                <a:latin typeface="Arial" pitchFamily="34" charset="0"/>
              </a:rPr>
              <a:t> does not come at the cost of an increased risk of haemorrhagic stroke. In fact, the risk of haemorrhagic stroke is markedly reduced with both doses of </a:t>
            </a:r>
            <a:r>
              <a:rPr lang="en-GB" dirty="0" err="1">
                <a:latin typeface="Arial" pitchFamily="34" charset="0"/>
              </a:rPr>
              <a:t>dabigatran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etexilate</a:t>
            </a:r>
            <a:r>
              <a:rPr lang="en-GB" dirty="0">
                <a:latin typeface="Arial" pitchFamily="34" charset="0"/>
              </a:rPr>
              <a:t> compared with </a:t>
            </a:r>
            <a:r>
              <a:rPr lang="en-GB" dirty="0" err="1">
                <a:latin typeface="Arial" pitchFamily="34" charset="0"/>
              </a:rPr>
              <a:t>warfarin</a:t>
            </a:r>
            <a:r>
              <a:rPr lang="en-GB" dirty="0">
                <a:latin typeface="Arial" pitchFamily="34" charset="0"/>
              </a:rPr>
              <a:t>.</a:t>
            </a:r>
          </a:p>
          <a:p>
            <a:pPr eaLnBrk="1" hangingPunct="1"/>
            <a:r>
              <a:rPr lang="en-GB" dirty="0">
                <a:latin typeface="Arial" pitchFamily="34" charset="0"/>
              </a:rPr>
              <a:t>Haemorrhagic stroke accounted for approximately 10% of all strokes in the </a:t>
            </a:r>
            <a:r>
              <a:rPr lang="en-GB" dirty="0" err="1">
                <a:latin typeface="Arial" pitchFamily="34" charset="0"/>
              </a:rPr>
              <a:t>dabigatran</a:t>
            </a:r>
            <a:r>
              <a:rPr lang="en-GB" dirty="0">
                <a:latin typeface="Arial" pitchFamily="34" charset="0"/>
              </a:rPr>
              <a:t>-treatment arms compared with nearly 25% of all strokes in the </a:t>
            </a:r>
            <a:r>
              <a:rPr lang="en-GB" dirty="0" err="1">
                <a:latin typeface="Arial" pitchFamily="34" charset="0"/>
              </a:rPr>
              <a:t>warfarin</a:t>
            </a:r>
            <a:r>
              <a:rPr lang="en-GB" dirty="0">
                <a:latin typeface="Arial" pitchFamily="34" charset="0"/>
              </a:rPr>
              <a:t>-treatment arm.</a:t>
            </a:r>
          </a:p>
          <a:p>
            <a:pPr eaLnBrk="1" hangingPunct="1"/>
            <a:r>
              <a:rPr lang="en-GB" dirty="0">
                <a:latin typeface="Arial" pitchFamily="34" charset="0"/>
              </a:rPr>
              <a:t>Click on the spotlight icon for further information.</a:t>
            </a:r>
          </a:p>
          <a:p>
            <a:pPr eaLnBrk="1" hangingPunct="1"/>
            <a:endParaRPr lang="en-GB" dirty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AC75B-D922-4B41-9966-4DD8CB7D79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SC-VN-00276 </a:t>
            </a:r>
          </a:p>
        </p:txBody>
      </p:sp>
    </p:spTree>
    <p:extLst>
      <p:ext uri="{BB962C8B-B14F-4D97-AF65-F5344CB8AC3E}">
        <p14:creationId xmlns:p14="http://schemas.microsoft.com/office/powerpoint/2010/main" val="92768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DA68F-34EC-4FAD-AD9D-1F47A70EE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pPr eaLnBrk="0" hangingPunct="0">
              <a:defRPr/>
            </a:pP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73038" indent="-173038" eaLnBrk="0" hangingPunct="0">
              <a:buFont typeface="Arial" pitchFamily="34" charset="0"/>
              <a:buChar char="•"/>
              <a:defRPr/>
            </a:pP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Giảm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haemoglobin </a:t>
            </a: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≥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g/L</a:t>
            </a:r>
          </a:p>
          <a:p>
            <a:pPr marL="173038" indent="-173038" eaLnBrk="0" hangingPunct="0">
              <a:buFont typeface="Arial" pitchFamily="34" charset="0"/>
              <a:buChar char="•"/>
              <a:defRPr/>
            </a:pP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>
                <a:solidFill>
                  <a:schemeClr val="bg1"/>
                </a:solidFill>
                <a:latin typeface="Arial"/>
                <a:cs typeface="Arial"/>
              </a:rPr>
              <a:t>≥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máu</a:t>
            </a:r>
            <a:endParaRPr lang="en-GB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3038" indent="-173038" eaLnBrk="0" hangingPunct="0">
              <a:buFont typeface="Arial" pitchFamily="34" charset="0"/>
              <a:buChar char="•"/>
              <a:defRPr/>
            </a:pP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GB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vùng</a:t>
            </a:r>
            <a:endParaRPr lang="en-GB" sz="12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GB" dirty="0">
              <a:latin typeface="Arial" pitchFamily="34" charset="0"/>
            </a:endParaRPr>
          </a:p>
          <a:p>
            <a:pPr eaLnBrk="1" hangingPunct="1"/>
            <a:r>
              <a:rPr lang="en-GB" dirty="0" err="1">
                <a:latin typeface="Arial" pitchFamily="34" charset="0"/>
              </a:rPr>
              <a:t>Dabigatran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etexilate</a:t>
            </a:r>
            <a:r>
              <a:rPr lang="en-GB" dirty="0">
                <a:latin typeface="Arial" pitchFamily="34" charset="0"/>
              </a:rPr>
              <a:t> 110 mg twice daily reduced the risk of major bleeding by 20% compared with </a:t>
            </a:r>
            <a:r>
              <a:rPr lang="en-GB" dirty="0" err="1">
                <a:latin typeface="Arial" pitchFamily="34" charset="0"/>
              </a:rPr>
              <a:t>warfarin</a:t>
            </a:r>
            <a:r>
              <a:rPr lang="en-GB" dirty="0">
                <a:latin typeface="Arial" pitchFamily="34" charset="0"/>
              </a:rPr>
              <a:t>. Rates of major bleeding with the 150 mg twice-daily dosage of </a:t>
            </a:r>
            <a:r>
              <a:rPr lang="en-GB" dirty="0" err="1">
                <a:latin typeface="Arial" pitchFamily="34" charset="0"/>
              </a:rPr>
              <a:t>dabigatran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etexilate</a:t>
            </a:r>
            <a:r>
              <a:rPr lang="en-GB" dirty="0">
                <a:latin typeface="Arial" pitchFamily="34" charset="0"/>
              </a:rPr>
              <a:t> and </a:t>
            </a:r>
            <a:r>
              <a:rPr lang="en-GB" dirty="0" err="1">
                <a:latin typeface="Arial" pitchFamily="34" charset="0"/>
              </a:rPr>
              <a:t>warfarin</a:t>
            </a:r>
            <a:r>
              <a:rPr lang="en-GB" dirty="0">
                <a:latin typeface="Arial" pitchFamily="34" charset="0"/>
              </a:rPr>
              <a:t> were comparable.</a:t>
            </a:r>
          </a:p>
          <a:p>
            <a:pPr eaLnBrk="1" hangingPunct="1"/>
            <a:r>
              <a:rPr lang="en-GB" dirty="0">
                <a:latin typeface="Arial" pitchFamily="34" charset="0"/>
              </a:rPr>
              <a:t>Click on the spotlight icon for further information.</a:t>
            </a:r>
          </a:p>
          <a:p>
            <a:pPr eaLnBrk="1" hangingPunct="1"/>
            <a:endParaRPr lang="en-GB" dirty="0">
              <a:latin typeface="Arial" pitchFamily="34" charset="0"/>
            </a:endParaRPr>
          </a:p>
          <a:p>
            <a:pPr eaLnBrk="1" hangingPunct="1"/>
            <a:endParaRPr lang="en-GB" dirty="0">
              <a:latin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SC-VN-00276 </a:t>
            </a:r>
          </a:p>
        </p:txBody>
      </p:sp>
    </p:spTree>
    <p:extLst>
      <p:ext uri="{BB962C8B-B14F-4D97-AF65-F5344CB8AC3E}">
        <p14:creationId xmlns:p14="http://schemas.microsoft.com/office/powerpoint/2010/main" val="953761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300"/>
              </a:spcBef>
              <a:buNone/>
              <a:tabLst>
                <a:tab pos="1162050" algn="l"/>
              </a:tabLst>
            </a:pPr>
            <a:r>
              <a:rPr lang="en-GB" alt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Favourable </a:t>
            </a:r>
            <a:r>
              <a:rPr lang="en-GB" altLang="en-US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safety for dabigatran 150 mg BID vs warfarin refers to major bleeding events including ICH.</a:t>
            </a:r>
            <a:endParaRPr lang="en-GB" alt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  <a:tabLst>
                <a:tab pos="1162050" algn="l"/>
              </a:tabLst>
            </a:pPr>
            <a:r>
              <a:rPr lang="en-GB" alt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In RE-LY</a:t>
            </a:r>
            <a:r>
              <a:rPr lang="en-GB" altLang="en-US" sz="12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alt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, patients were randomized to dabigatran</a:t>
            </a:r>
            <a:r>
              <a:rPr lang="en-GB" altLang="en-US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150 mg BID, dabigatran</a:t>
            </a:r>
            <a:r>
              <a:rPr lang="en-GB" altLang="en-US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110 mg BID, or warfarin. Both dabigatran doses were tested in all age groups.</a:t>
            </a:r>
          </a:p>
          <a:p>
            <a:pPr marL="0" indent="0">
              <a:buNone/>
              <a:tabLst>
                <a:tab pos="1162050" algn="l"/>
              </a:tabLst>
            </a:pPr>
            <a:endParaRPr lang="en-GB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1162050" algn="l"/>
              </a:tabLst>
            </a:pPr>
            <a:r>
              <a:rPr lang="en-GB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HR (95% CI) for dabigatran 150 mg BID</a:t>
            </a:r>
          </a:p>
          <a:p>
            <a:pPr marL="0" marR="0" indent="0" algn="l" defTabSz="910377" rtl="0" eaLnBrk="1" fontAlgn="base" latinLnBrk="0" hangingPunct="1">
              <a:buClrTx/>
              <a:buSzTx/>
              <a:buFont typeface="Arial" pitchFamily="34" charset="0"/>
              <a:buNone/>
              <a:tabLst>
                <a:tab pos="1611313" algn="l"/>
              </a:tabLst>
              <a:defRPr/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n-GB" alt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bleeding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en-US" sz="12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0.94 (0.82–1.08)</a:t>
            </a:r>
            <a:r>
              <a:rPr lang="en-GB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; </a:t>
            </a:r>
            <a:r>
              <a:rPr lang="en-US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P=0.41</a:t>
            </a:r>
          </a:p>
          <a:p>
            <a:pPr marL="0" marR="0" indent="0" algn="l" defTabSz="910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611313" algn="l"/>
              </a:tabLst>
              <a:defRPr/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GB" alt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en-US" sz="12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0.41 (0.28–0.60)</a:t>
            </a:r>
            <a:r>
              <a:rPr lang="en-US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; P&lt;0.001</a:t>
            </a:r>
          </a:p>
          <a:p>
            <a:pPr marL="0" marR="0" indent="0" algn="l" defTabSz="910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611313" algn="l"/>
              </a:tabLst>
              <a:defRPr/>
            </a:pPr>
            <a:r>
              <a:rPr lang="en-GB" sz="1200" b="0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Stroke/SE:	0.65 (0.52–0.81); P&lt;0.001</a:t>
            </a:r>
          </a:p>
          <a:p>
            <a:pPr marL="0" marR="0" indent="0" algn="l" defTabSz="910377" rtl="0" eaLnBrk="1" fontAlgn="base" latinLnBrk="0" hangingPunct="1">
              <a:buClrTx/>
              <a:buSzTx/>
              <a:buNone/>
              <a:tabLst>
                <a:tab pos="1611313" algn="l"/>
              </a:tabLst>
              <a:defRPr/>
            </a:pPr>
            <a:r>
              <a:rPr lang="en-US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Haemorrhagic</a:t>
            </a:r>
            <a:r>
              <a:rPr lang="en-US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stroke:</a:t>
            </a:r>
            <a:r>
              <a:rPr lang="en-US" altLang="en-US" sz="1200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	0.26 (0.14–0.49); P&lt;0.001</a:t>
            </a:r>
          </a:p>
          <a:p>
            <a:pPr marL="0" marR="0" indent="0" algn="l" defTabSz="910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611313" algn="l"/>
              </a:tabLst>
              <a:defRPr/>
            </a:pPr>
            <a:r>
              <a:rPr lang="en-GB" sz="1200" b="0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Ischaemic stroke: 	0.76 (0.59–0.98); P=0.035</a:t>
            </a:r>
            <a:endParaRPr lang="en-US" altLang="en-US" sz="1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indent="0" algn="l" defTabSz="910377" rtl="0" eaLnBrk="1" fontAlgn="base" latinLnBrk="0" hangingPunct="1">
              <a:buClrTx/>
              <a:buSzTx/>
              <a:buNone/>
              <a:tabLst>
                <a:tab pos="1611313" algn="l"/>
              </a:tabLst>
              <a:defRPr/>
            </a:pPr>
            <a:r>
              <a:rPr lang="en-US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CV mortality: 	0.85 (0.72–0.99); P=0.04</a:t>
            </a:r>
          </a:p>
          <a:p>
            <a:pPr marL="0" marR="0" indent="0" algn="l" defTabSz="910377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611313" algn="l"/>
              </a:tabLst>
              <a:defRPr/>
            </a:pPr>
            <a:r>
              <a:rPr lang="en-US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All-cause mortality: 	0.88 (0.77–1.00); P=0.051</a:t>
            </a:r>
            <a:endParaRPr lang="en-US" altLang="en-US" sz="1200" baseline="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marR="0" indent="0" algn="l" defTabSz="910377" rtl="0" eaLnBrk="1" fontAlgn="base" latinLnBrk="0" hangingPunct="1">
              <a:buClrTx/>
              <a:buSzTx/>
              <a:buNone/>
              <a:tabLst>
                <a:tab pos="1611313" algn="l"/>
              </a:tabLst>
              <a:defRPr/>
            </a:pPr>
            <a:r>
              <a:rPr lang="en-US" altLang="en-US" sz="1200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Hospitalization: 	0.97 (0.92</a:t>
            </a:r>
            <a:r>
              <a:rPr lang="en-US" altLang="en-US" sz="1200" baseline="0" dirty="0">
                <a:latin typeface="Arial"/>
                <a:ea typeface="ＭＳ Ｐゴシック" pitchFamily="34" charset="-128"/>
                <a:cs typeface="Arial"/>
              </a:rPr>
              <a:t>–</a:t>
            </a:r>
            <a:r>
              <a:rPr lang="en-US" altLang="en-US" sz="1200" baseline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1.03); P=0.34</a:t>
            </a:r>
          </a:p>
          <a:p>
            <a:pPr marL="0" marR="0" indent="0" algn="l" defTabSz="910377" rtl="0" eaLnBrk="1" fontAlgn="base" latinLnBrk="0" hangingPunct="1">
              <a:buClrTx/>
              <a:buSzTx/>
              <a:buNone/>
              <a:tabLst>
                <a:tab pos="1611313" algn="l"/>
              </a:tabLst>
              <a:defRPr/>
            </a:pPr>
            <a:endParaRPr lang="en-US" altLang="en-US" sz="1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defTabSz="910377" fontAlgn="base">
              <a:buNone/>
              <a:tabLst>
                <a:tab pos="1611313" algn="l"/>
              </a:tabLst>
              <a:defRPr/>
            </a:pPr>
            <a:r>
              <a:rPr lang="en-GB" alt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HR (95% CI) for dabigatran 110 mg BID</a:t>
            </a:r>
          </a:p>
          <a:p>
            <a:pPr marL="0" marR="0" indent="0" algn="l" defTabSz="910377" rtl="0" eaLnBrk="0" fontAlgn="base" latinLnBrk="0" hangingPunct="0">
              <a:buClrTx/>
              <a:buSzTx/>
              <a:buFont typeface="Arial" pitchFamily="34" charset="0"/>
              <a:buNone/>
              <a:tabLst>
                <a:tab pos="1611313" algn="l"/>
              </a:tabLst>
              <a:defRPr/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n-GB" alt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bleeding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en-US" sz="12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0.80 (0.70–0.93)</a:t>
            </a:r>
            <a:r>
              <a:rPr lang="en-GB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; </a:t>
            </a:r>
            <a:r>
              <a:rPr lang="en-US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P=0.003</a:t>
            </a:r>
          </a:p>
          <a:p>
            <a:pPr marL="0" marR="0" indent="0" algn="l" defTabSz="910377" rtl="0" eaLnBrk="0" fontAlgn="base" latinLnBrk="0" hangingPunct="0">
              <a:buClrTx/>
              <a:buSzTx/>
              <a:buFont typeface="Arial" pitchFamily="34" charset="0"/>
              <a:buNone/>
              <a:tabLst>
                <a:tab pos="1611313" algn="l"/>
              </a:tabLst>
              <a:defRPr/>
            </a:pP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GB" alt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en-US" sz="1200" dirty="0"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0.30 (0.19–0.45)</a:t>
            </a:r>
            <a:r>
              <a:rPr lang="en-US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; P&lt;0.001</a:t>
            </a:r>
            <a:endParaRPr lang="en-GB" sz="1200" b="0" i="0" u="none" strike="noStrike" kern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0377" rtl="0" eaLnBrk="0" fontAlgn="base" latinLnBrk="0" hangingPunct="0">
              <a:buClrTx/>
              <a:buSzTx/>
              <a:buNone/>
              <a:tabLst>
                <a:tab pos="1611313" algn="l"/>
              </a:tabLst>
              <a:defRPr/>
            </a:pPr>
            <a:r>
              <a:rPr lang="en-GB" sz="1200" b="0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Stroke/SE:	0.89 (0.73–1.09); P=0.27</a:t>
            </a:r>
          </a:p>
          <a:p>
            <a:pPr marL="0" marR="0" indent="0" algn="l" defTabSz="910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611313" algn="l"/>
              </a:tabLst>
              <a:defRPr/>
            </a:pPr>
            <a:r>
              <a:rPr lang="en-US" altLang="en-US" sz="12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Haemorrhagic</a:t>
            </a:r>
            <a:r>
              <a:rPr lang="en-US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stroke:	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0.31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(0.17–0.56); P&lt;0.001</a:t>
            </a:r>
            <a:endParaRPr lang="en-GB" sz="1200" b="0" i="0" u="none" strike="noStrike" kern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0377" rtl="0" eaLnBrk="0" fontAlgn="base" latinLnBrk="0" hangingPunct="0">
              <a:buClrTx/>
              <a:buSzTx/>
              <a:buNone/>
              <a:tabLst>
                <a:tab pos="1611313" algn="l"/>
              </a:tabLst>
              <a:defRPr/>
            </a:pPr>
            <a:r>
              <a:rPr lang="en-GB" sz="1200" b="0" i="0" u="none" strike="noStrike" kern="1200" baseline="0" dirty="0">
                <a:latin typeface="Arial" panose="020B0604020202020204" pitchFamily="34" charset="0"/>
                <a:cs typeface="Arial" panose="020B0604020202020204" pitchFamily="34" charset="0"/>
              </a:rPr>
              <a:t>Ischaemic stroke: 	1.13 (0.89–1.42); P=0.31</a:t>
            </a:r>
          </a:p>
          <a:p>
            <a:pPr marL="0" marR="0" indent="0" algn="l" defTabSz="910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1611313" algn="l"/>
              </a:tabLst>
              <a:defRPr/>
            </a:pPr>
            <a:r>
              <a:rPr lang="en-US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CV mortality: 	0.90 (0.77–1.06); P=0.21</a:t>
            </a:r>
            <a:endParaRPr lang="en-GB" sz="1200" b="0" i="0" u="none" strike="noStrike" kern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0377" rtl="0" eaLnBrk="1" fontAlgn="base" latinLnBrk="0" hangingPunct="1">
              <a:buClrTx/>
              <a:buSzTx/>
              <a:buNone/>
              <a:tabLst>
                <a:tab pos="1611313" algn="l"/>
              </a:tabLst>
              <a:defRPr/>
            </a:pPr>
            <a:r>
              <a:rPr lang="en-US" alt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All-cause mortality: 	0.91 (0.80–1.03); P=0.13</a:t>
            </a:r>
          </a:p>
          <a:p>
            <a:pPr marL="0" marR="0" indent="0" algn="l" defTabSz="910377" rtl="0" eaLnBrk="1" fontAlgn="base" latinLnBrk="0" hangingPunct="1">
              <a:buClrTx/>
              <a:buSzTx/>
              <a:buNone/>
              <a:tabLst>
                <a:tab pos="1611313" algn="l"/>
              </a:tabLst>
              <a:defRPr/>
            </a:pPr>
            <a:r>
              <a:rPr lang="en-US" altLang="en-US" sz="1200" b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Hospitalization: 	0.92 (0.87</a:t>
            </a:r>
            <a:r>
              <a:rPr lang="en-US" altLang="en-US" sz="1200" b="0" dirty="0">
                <a:latin typeface="Arial"/>
                <a:ea typeface="ＭＳ Ｐゴシック" pitchFamily="34" charset="-128"/>
                <a:cs typeface="Arial"/>
              </a:rPr>
              <a:t>–</a:t>
            </a:r>
            <a:r>
              <a:rPr lang="en-US" altLang="en-US" sz="1200" b="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0.97); P=0.003</a:t>
            </a:r>
            <a:endParaRPr lang="en-US" altLang="en-US" sz="12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defTabSz="910377" fontAlgn="base">
              <a:lnSpc>
                <a:spcPct val="85000"/>
              </a:lnSpc>
              <a:spcBef>
                <a:spcPts val="199"/>
              </a:spcBef>
              <a:spcAft>
                <a:spcPts val="199"/>
              </a:spcAft>
              <a:buNone/>
              <a:tabLst>
                <a:tab pos="1162050" algn="l"/>
              </a:tabLst>
              <a:defRPr/>
            </a:pP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Connolly SJ </a:t>
            </a:r>
            <a:r>
              <a:rPr lang="en-GB" sz="1200" i="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GB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1200" i="0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GB" sz="1200" i="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 Med </a:t>
            </a:r>
            <a:r>
              <a:rPr lang="en-GB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2010;363:1875–6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Connolly SJ</a:t>
            </a:r>
            <a:r>
              <a:rPr lang="en-GB" sz="1200" kern="12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en-GB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200" i="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1200" i="0" kern="12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GB" sz="1200" i="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 Med </a:t>
            </a:r>
            <a:r>
              <a:rPr lang="en-GB" sz="12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2014;371:1464–5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Dabigatran® EU SPC, 2016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SC-VN-00276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28357-EEEB-46AA-997C-F4C732B9D6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4743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/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Pollack C et al. AHA 2016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Pollack C et al. Thromb Haemost 2015;114:198–205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95675-5D17-A64E-9A07-4D1260EED260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81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/>
          <a:lstStyle/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Clinicaltrials.gov Identifier: NCT02104947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Pollack C et al. Thromb Haemost 2015;114:198–205</a:t>
            </a:r>
          </a:p>
          <a:p>
            <a:b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AF943-1B63-4B8A-BFBB-AD057D1C735C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367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AF943-1B63-4B8A-BFBB-AD057D1C73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43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ea typeface="Geneva"/>
              </a:rPr>
              <a:t>Reference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Pollack C et al.</a:t>
            </a:r>
            <a:r>
              <a:rPr lang="en-GB" baseline="0" dirty="0"/>
              <a:t> N Engl J Med 2017;377:431–41</a:t>
            </a:r>
            <a:endParaRPr lang="en-GB" sz="10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B981E-1FF5-8347-B91A-08243D0B7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334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3AF943-1B63-4B8A-BFBB-AD057D1C73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894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C6415-1257-C940-8E42-D9A7FF4103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0844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SPAF:</a:t>
            </a:r>
            <a:r>
              <a:rPr lang="en-US" baseline="0" dirty="0"/>
              <a:t> stroke prevention in atrial </a:t>
            </a:r>
            <a:r>
              <a:rPr lang="en-US" baseline="0" dirty="0" err="1"/>
              <a:t>filbrilation</a:t>
            </a:r>
            <a:r>
              <a:rPr lang="en-US" baseline="0" dirty="0"/>
              <a:t> patients</a:t>
            </a:r>
          </a:p>
          <a:p>
            <a:r>
              <a:rPr lang="en-US" baseline="0" dirty="0"/>
              <a:t>NVAF: Non-</a:t>
            </a:r>
            <a:r>
              <a:rPr lang="en-US" baseline="0" dirty="0" err="1"/>
              <a:t>valvular</a:t>
            </a:r>
            <a:r>
              <a:rPr lang="en-US" baseline="0" dirty="0"/>
              <a:t> AF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pVTE</a:t>
            </a:r>
            <a:r>
              <a:rPr lang="en-US" baseline="0" dirty="0"/>
              <a:t>: primary Venous thromboembolism prevention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A569D-CBEF-4C7D-8F1B-7B75C5103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65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/>
              <a:t>References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Calkins H et al. N Engl J Med 2017;</a:t>
            </a: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376:1627</a:t>
            </a:r>
            <a:r>
              <a:rPr lang="en-GB" sz="800" b="0" noProof="0" dirty="0"/>
              <a:t>–</a:t>
            </a: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Calkins</a:t>
            </a:r>
            <a:r>
              <a:rPr lang="en-GB" sz="1000" b="0" i="0" kern="1200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et al. Heart Rhythm</a:t>
            </a: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2017;14:e275–e444</a:t>
            </a:r>
            <a:endParaRPr lang="en-GB" b="0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B981E-1FF5-8347-B91A-08243D0B7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49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60000"/>
              </a:spcAft>
            </a:pPr>
            <a:r>
              <a:rPr lang="en-US" sz="1000" dirty="0" err="1"/>
              <a:t>Tuổi</a:t>
            </a:r>
            <a:r>
              <a:rPr lang="en-US" sz="1000" dirty="0"/>
              <a:t>, </a:t>
            </a:r>
            <a:r>
              <a:rPr lang="en-US" sz="1000" dirty="0" err="1"/>
              <a:t>cân</a:t>
            </a:r>
            <a:r>
              <a:rPr lang="en-US" sz="1000" dirty="0"/>
              <a:t> </a:t>
            </a:r>
            <a:r>
              <a:rPr lang="en-US" sz="1000" dirty="0" err="1"/>
              <a:t>nặng</a:t>
            </a:r>
            <a:r>
              <a:rPr lang="en-US" sz="1000" dirty="0"/>
              <a:t>, </a:t>
            </a:r>
            <a:r>
              <a:rPr lang="en-US" sz="1000" dirty="0" err="1"/>
              <a:t>giới</a:t>
            </a:r>
            <a:r>
              <a:rPr lang="en-US" sz="1000" dirty="0"/>
              <a:t>, </a:t>
            </a:r>
            <a:r>
              <a:rPr lang="en-US" sz="1000" dirty="0" err="1"/>
              <a:t>hút</a:t>
            </a:r>
            <a:r>
              <a:rPr lang="en-US" sz="1000" dirty="0"/>
              <a:t> </a:t>
            </a:r>
            <a:r>
              <a:rPr lang="en-US" sz="1000" dirty="0" err="1"/>
              <a:t>thuốc</a:t>
            </a:r>
            <a:r>
              <a:rPr lang="en-US" sz="1000" dirty="0"/>
              <a:t> </a:t>
            </a:r>
            <a:r>
              <a:rPr lang="en-US" sz="1000" dirty="0" err="1"/>
              <a:t>lá</a:t>
            </a:r>
            <a:r>
              <a:rPr lang="en-US" sz="1000" dirty="0"/>
              <a:t>, </a:t>
            </a:r>
            <a:r>
              <a:rPr lang="en-US" sz="1000" dirty="0" err="1"/>
              <a:t>uống</a:t>
            </a:r>
            <a:r>
              <a:rPr lang="en-US" sz="1000" dirty="0"/>
              <a:t> </a:t>
            </a:r>
            <a:r>
              <a:rPr lang="en-US" sz="1000" dirty="0" err="1"/>
              <a:t>rượu</a:t>
            </a:r>
            <a:r>
              <a:rPr lang="en-US" sz="1000" dirty="0"/>
              <a:t> </a:t>
            </a:r>
            <a:r>
              <a:rPr lang="en-US" sz="1000" dirty="0" err="1"/>
              <a:t>không</a:t>
            </a:r>
            <a:r>
              <a:rPr lang="en-US" sz="1000" dirty="0"/>
              <a:t> </a:t>
            </a:r>
            <a:r>
              <a:rPr lang="en-US" sz="1000" dirty="0" err="1"/>
              <a:t>ảnh</a:t>
            </a:r>
            <a:r>
              <a:rPr lang="en-US" sz="1000" dirty="0"/>
              <a:t> </a:t>
            </a:r>
            <a:r>
              <a:rPr lang="en-US" sz="1000" dirty="0" err="1"/>
              <a:t>hưởng</a:t>
            </a:r>
            <a:r>
              <a:rPr lang="en-US" sz="1000" dirty="0"/>
              <a:t> </a:t>
            </a:r>
            <a:r>
              <a:rPr lang="en-US" sz="1000" dirty="0" err="1"/>
              <a:t>đến</a:t>
            </a:r>
            <a:r>
              <a:rPr lang="en-US" sz="1000" dirty="0"/>
              <a:t> </a:t>
            </a:r>
            <a:r>
              <a:rPr lang="en-US" sz="1000" dirty="0" err="1"/>
              <a:t>dược</a:t>
            </a:r>
            <a:r>
              <a:rPr lang="en-US" sz="1000" dirty="0"/>
              <a:t> </a:t>
            </a:r>
            <a:r>
              <a:rPr lang="en-US" sz="1000" dirty="0" err="1"/>
              <a:t>động</a:t>
            </a:r>
            <a:r>
              <a:rPr lang="en-US" sz="1000" dirty="0"/>
              <a:t> </a:t>
            </a:r>
            <a:r>
              <a:rPr lang="en-US" sz="1000" dirty="0" err="1"/>
              <a:t>học</a:t>
            </a:r>
            <a:r>
              <a:rPr lang="en-US" sz="1000" dirty="0"/>
              <a:t> </a:t>
            </a:r>
            <a:r>
              <a:rPr lang="en-US" sz="1000" dirty="0" err="1"/>
              <a:t>của</a:t>
            </a:r>
            <a:r>
              <a:rPr lang="en-US" sz="1000" dirty="0"/>
              <a:t> thuốc</a:t>
            </a:r>
            <a:r>
              <a:rPr lang="en-US" sz="1000" baseline="30000" dirty="0">
                <a:solidFill>
                  <a:schemeClr val="tx2"/>
                </a:solidFill>
              </a:rPr>
              <a:t>1,2</a:t>
            </a:r>
            <a:r>
              <a:rPr lang="en-US" sz="1000" baseline="30000" dirty="0"/>
              <a:t> </a:t>
            </a:r>
          </a:p>
          <a:p>
            <a:pPr>
              <a:spcAft>
                <a:spcPct val="60000"/>
              </a:spcAft>
            </a:pPr>
            <a:r>
              <a:rPr lang="en-US" sz="1000" dirty="0" err="1"/>
              <a:t>Suy</a:t>
            </a:r>
            <a:r>
              <a:rPr lang="en-US" sz="1000" dirty="0"/>
              <a:t> </a:t>
            </a:r>
            <a:r>
              <a:rPr lang="en-US" sz="1000" dirty="0" err="1"/>
              <a:t>gan</a:t>
            </a:r>
            <a:r>
              <a:rPr lang="en-US" sz="1000" dirty="0"/>
              <a:t> </a:t>
            </a:r>
            <a:r>
              <a:rPr lang="en-US" sz="1000" dirty="0" err="1"/>
              <a:t>trung</a:t>
            </a:r>
            <a:r>
              <a:rPr lang="en-US" sz="1000" dirty="0"/>
              <a:t> </a:t>
            </a:r>
            <a:r>
              <a:rPr lang="en-US" sz="1000" dirty="0" err="1"/>
              <a:t>bình</a:t>
            </a:r>
            <a:r>
              <a:rPr lang="en-US" sz="1000" dirty="0"/>
              <a:t> </a:t>
            </a:r>
            <a:r>
              <a:rPr lang="en-US" sz="1000" dirty="0" err="1"/>
              <a:t>không</a:t>
            </a:r>
            <a:r>
              <a:rPr lang="en-US" sz="1000" dirty="0"/>
              <a:t> </a:t>
            </a:r>
            <a:r>
              <a:rPr lang="en-US" sz="1000" dirty="0" err="1"/>
              <a:t>ảnh</a:t>
            </a:r>
            <a:r>
              <a:rPr lang="en-US" sz="1000" dirty="0"/>
              <a:t> </a:t>
            </a:r>
            <a:r>
              <a:rPr lang="en-US" sz="1000" dirty="0" err="1"/>
              <a:t>hưởng</a:t>
            </a:r>
            <a:r>
              <a:rPr lang="en-US" sz="1000" dirty="0"/>
              <a:t> </a:t>
            </a:r>
            <a:r>
              <a:rPr lang="en-US" sz="1000" dirty="0" err="1"/>
              <a:t>trên</a:t>
            </a:r>
            <a:r>
              <a:rPr lang="en-US" sz="1000" dirty="0"/>
              <a:t> </a:t>
            </a:r>
            <a:r>
              <a:rPr lang="en-US" sz="1000" dirty="0" err="1"/>
              <a:t>lâm</a:t>
            </a:r>
            <a:r>
              <a:rPr lang="en-US" sz="1000" dirty="0"/>
              <a:t> sàng</a:t>
            </a:r>
            <a:r>
              <a:rPr lang="en-US" sz="1000" baseline="30000" dirty="0">
                <a:solidFill>
                  <a:schemeClr val="tx2"/>
                </a:solidFill>
              </a:rPr>
              <a:t>3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</a:p>
          <a:p>
            <a:pPr>
              <a:spcAft>
                <a:spcPct val="60000"/>
              </a:spcAft>
            </a:pPr>
            <a:r>
              <a:rPr lang="en-US" sz="1000" baseline="30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Bệnh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nhân</a:t>
            </a:r>
            <a:r>
              <a:rPr lang="en-US" sz="1000" dirty="0">
                <a:solidFill>
                  <a:schemeClr val="tx2"/>
                </a:solidFill>
              </a:rPr>
              <a:t> &gt; 75 </a:t>
            </a:r>
            <a:r>
              <a:rPr lang="en-US" sz="1000" dirty="0" err="1">
                <a:solidFill>
                  <a:schemeClr val="tx2"/>
                </a:solidFill>
              </a:rPr>
              <a:t>tuổi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giảm</a:t>
            </a:r>
            <a:r>
              <a:rPr lang="en-US" sz="1000" dirty="0">
                <a:solidFill>
                  <a:schemeClr val="tx2"/>
                </a:solidFill>
              </a:rPr>
              <a:t> </a:t>
            </a:r>
            <a:r>
              <a:rPr lang="en-US" sz="1000" dirty="0" err="1">
                <a:solidFill>
                  <a:schemeClr val="tx2"/>
                </a:solidFill>
              </a:rPr>
              <a:t>liều</a:t>
            </a:r>
            <a:endParaRPr lang="en-US" sz="1000" baseline="30000" dirty="0">
              <a:solidFill>
                <a:schemeClr val="tx2"/>
              </a:solidFill>
            </a:endParaRPr>
          </a:p>
          <a:p>
            <a:pPr>
              <a:spcAft>
                <a:spcPct val="60000"/>
              </a:spcAft>
            </a:pPr>
            <a:r>
              <a:rPr lang="en-US" sz="1000" dirty="0" err="1"/>
              <a:t>Suy</a:t>
            </a:r>
            <a:r>
              <a:rPr lang="en-US" sz="1000" dirty="0"/>
              <a:t> </a:t>
            </a:r>
            <a:r>
              <a:rPr lang="en-US" sz="1000" dirty="0" err="1"/>
              <a:t>thận</a:t>
            </a:r>
            <a:r>
              <a:rPr lang="en-US" sz="1000" dirty="0"/>
              <a:t> </a:t>
            </a:r>
            <a:r>
              <a:rPr lang="en-US" sz="1000" dirty="0" err="1"/>
              <a:t>trung</a:t>
            </a:r>
            <a:r>
              <a:rPr lang="en-US" sz="1000" dirty="0"/>
              <a:t> </a:t>
            </a:r>
            <a:r>
              <a:rPr lang="en-US" sz="1000" dirty="0" err="1"/>
              <a:t>bình</a:t>
            </a:r>
            <a:r>
              <a:rPr lang="en-US" sz="1000" dirty="0"/>
              <a:t> </a:t>
            </a:r>
            <a:r>
              <a:rPr lang="en-US" sz="1000" dirty="0">
                <a:latin typeface="Arial" charset="0"/>
                <a:cs typeface="Arial" charset="0"/>
              </a:rPr>
              <a:t>(</a:t>
            </a:r>
            <a:r>
              <a:rPr lang="en-US" sz="1000" dirty="0" err="1">
                <a:latin typeface="Arial" charset="0"/>
                <a:cs typeface="Arial" charset="0"/>
              </a:rPr>
              <a:t>CrCl</a:t>
            </a:r>
            <a:r>
              <a:rPr lang="en-US" sz="1000" dirty="0">
                <a:latin typeface="Arial" charset="0"/>
                <a:cs typeface="Arial" charset="0"/>
              </a:rPr>
              <a:t>: 30-50 ml/</a:t>
            </a:r>
            <a:r>
              <a:rPr lang="en-US" sz="1000" dirty="0" err="1">
                <a:latin typeface="Arial" charset="0"/>
                <a:cs typeface="Arial" charset="0"/>
              </a:rPr>
              <a:t>phút</a:t>
            </a:r>
            <a:r>
              <a:rPr lang="en-US" sz="1000" dirty="0">
                <a:latin typeface="Arial" charset="0"/>
                <a:cs typeface="Arial" charset="0"/>
              </a:rPr>
              <a:t>) </a:t>
            </a:r>
            <a:r>
              <a:rPr lang="en-US" sz="1000" dirty="0" err="1"/>
              <a:t>giảm</a:t>
            </a:r>
            <a:r>
              <a:rPr lang="en-US" sz="1000" dirty="0"/>
              <a:t> </a:t>
            </a:r>
            <a:r>
              <a:rPr lang="en-US" sz="1000" dirty="0" err="1"/>
              <a:t>liều</a:t>
            </a:r>
            <a:endParaRPr lang="en-US" sz="1000" dirty="0"/>
          </a:p>
          <a:p>
            <a:pPr>
              <a:spcAft>
                <a:spcPct val="60000"/>
              </a:spcAft>
            </a:pPr>
            <a:r>
              <a:rPr lang="en-US" sz="1000" dirty="0" err="1">
                <a:latin typeface="Arial" charset="0"/>
                <a:cs typeface="Arial" charset="0"/>
              </a:rPr>
              <a:t>Bệnh</a:t>
            </a:r>
            <a:r>
              <a:rPr lang="en-US" sz="1000" dirty="0"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latin typeface="Arial" charset="0"/>
                <a:cs typeface="Arial" charset="0"/>
              </a:rPr>
              <a:t>nhân</a:t>
            </a:r>
            <a:r>
              <a:rPr lang="en-US" sz="1000" dirty="0"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latin typeface="Arial" charset="0"/>
                <a:cs typeface="Arial" charset="0"/>
              </a:rPr>
              <a:t>ngày</a:t>
            </a:r>
            <a:r>
              <a:rPr lang="en-US" sz="1000" dirty="0"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latin typeface="Arial" charset="0"/>
                <a:cs typeface="Arial" charset="0"/>
              </a:rPr>
              <a:t>đầu</a:t>
            </a:r>
            <a:r>
              <a:rPr lang="en-US" sz="1000" dirty="0"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latin typeface="Arial" charset="0"/>
                <a:cs typeface="Arial" charset="0"/>
              </a:rPr>
              <a:t>sau</a:t>
            </a:r>
            <a:r>
              <a:rPr lang="en-US" sz="1000" dirty="0"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latin typeface="Arial" charset="0"/>
                <a:cs typeface="Arial" charset="0"/>
              </a:rPr>
              <a:t>phẫu</a:t>
            </a:r>
            <a:r>
              <a:rPr lang="en-US" sz="1000" dirty="0">
                <a:latin typeface="Arial" charset="0"/>
                <a:cs typeface="Arial" charset="0"/>
              </a:rPr>
              <a:t> </a:t>
            </a:r>
            <a:r>
              <a:rPr lang="en-US" sz="1000" dirty="0" err="1">
                <a:latin typeface="Arial" charset="0"/>
                <a:cs typeface="Arial" charset="0"/>
              </a:rPr>
              <a:t>thuật</a:t>
            </a:r>
            <a:endParaRPr lang="en-US" sz="1000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B981E-1FF5-8347-B91A-08243D0B7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5679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en-GB" sz="10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INR &lt; 2,0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t" latinLnBrk="0" hangingPunct="1"/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Dừng</a:t>
            </a: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warfarin,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chuyển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ngay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sang Dabigatran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t" latinLnBrk="0" hangingPunct="1"/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INR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2,0-3,0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t" latinLnBrk="0" hangingPunct="1"/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Dừng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warfarin,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Dabigatran 48h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liều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cuối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t" latinLnBrk="0" hangingPunct="1"/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INR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&gt; 3,0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rtl="0" eaLnBrk="1" fontAlgn="t" latinLnBrk="0" hangingPunct="1"/>
            <a:r>
              <a:rPr lang="en-US" sz="1000" b="0" i="0" u="none" strike="noStrik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Dừng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warfarin,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kiểm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INR 48h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liều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cuối</a:t>
            </a:r>
            <a:r>
              <a:rPr lang="en-US" sz="10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endParaRPr lang="en-US" sz="1000" b="0" i="0" u="none" strike="noStrik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Heparin </a:t>
            </a:r>
            <a:r>
              <a:rPr lang="en-US" dirty="0" err="1"/>
              <a:t>truyen</a:t>
            </a:r>
            <a:r>
              <a:rPr lang="en-US" baseline="0" dirty="0"/>
              <a:t> TM lien </a:t>
            </a:r>
            <a:r>
              <a:rPr lang="en-US" baseline="0" dirty="0" err="1"/>
              <a:t>tuc</a:t>
            </a:r>
            <a:r>
              <a:rPr lang="en-US" baseline="0" dirty="0"/>
              <a:t>: 20-40000U/24h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E69073-18DA-413C-9A25-673FF563174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SC-VN-00276 </a:t>
            </a:r>
          </a:p>
        </p:txBody>
      </p:sp>
    </p:spTree>
    <p:extLst>
      <p:ext uri="{BB962C8B-B14F-4D97-AF65-F5344CB8AC3E}">
        <p14:creationId xmlns:p14="http://schemas.microsoft.com/office/powerpoint/2010/main" val="544830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* FDA approved</a:t>
            </a:r>
            <a:r>
              <a:rPr lang="en-US" baseline="0" dirty="0"/>
              <a:t> </a:t>
            </a:r>
            <a:r>
              <a:rPr lang="en-US" baseline="0" dirty="0" err="1"/>
              <a:t>sd</a:t>
            </a:r>
            <a:r>
              <a:rPr lang="en-US" baseline="0" dirty="0"/>
              <a:t> Dabigatran 75mg bid </a:t>
            </a:r>
            <a:r>
              <a:rPr lang="en-US" baseline="0" dirty="0" err="1"/>
              <a:t>cho</a:t>
            </a:r>
            <a:r>
              <a:rPr lang="en-US" baseline="0" dirty="0"/>
              <a:t> BN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lọc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thận</a:t>
            </a:r>
            <a:r>
              <a:rPr lang="en-US" baseline="0" dirty="0"/>
              <a:t> 15-30 mL/</a:t>
            </a:r>
            <a:r>
              <a:rPr lang="en-US" baseline="0" dirty="0" err="1"/>
              <a:t>phút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1A569D-CBEF-4C7D-8F1B-7B75C5103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5145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B981E-1FF5-8347-B91A-08243D0B7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96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/>
              <a:t>Reference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Cannon CP et al. N Engl J Med 2017;</a:t>
            </a: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377:1513</a:t>
            </a:r>
            <a:r>
              <a:rPr lang="en-GB" sz="1000" b="0" noProof="0" dirty="0"/>
              <a:t>–</a:t>
            </a: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endParaRPr lang="en-GB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B981E-1FF5-8347-B91A-08243D0B7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88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/>
              <a:t>References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Pollack CV et al. N Engl J Med 2017;</a:t>
            </a: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377:431</a:t>
            </a:r>
            <a:r>
              <a:rPr lang="en-GB" sz="1000" b="0" noProof="0" dirty="0"/>
              <a:t>–</a:t>
            </a: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i="0" kern="1200" noProof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Praxbind</a:t>
            </a:r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SPC 2017</a:t>
            </a:r>
            <a:endParaRPr lang="en-GB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B981E-1FF5-8347-B91A-08243D0B7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70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endParaRPr lang="en-GB" b="1" dirty="0"/>
          </a:p>
          <a:p>
            <a:r>
              <a:rPr lang="en-GB" b="1" dirty="0"/>
              <a:t>RE-MODEL: </a:t>
            </a:r>
            <a:r>
              <a:rPr lang="en-GB" dirty="0"/>
              <a:t>Eriksson BI et al. J Thomb Haemost 2007;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5:2178</a:t>
            </a:r>
            <a:r>
              <a:rPr lang="en-GB" sz="1000" b="0" noProof="0" dirty="0"/>
              <a:t>–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85</a:t>
            </a:r>
            <a:endParaRPr lang="en-GB" dirty="0"/>
          </a:p>
          <a:p>
            <a:r>
              <a:rPr lang="en-GB" b="1" dirty="0"/>
              <a:t>RE-MOBILIZE: </a:t>
            </a:r>
            <a:r>
              <a:rPr lang="en-GB" dirty="0"/>
              <a:t>RE-MOBILIZE Writing Committee et al. J Arthroplasty 2009;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24:1</a:t>
            </a:r>
            <a:r>
              <a:rPr lang="en-GB" sz="1000" b="0" noProof="0" dirty="0"/>
              <a:t>–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lang="en-GB" dirty="0"/>
          </a:p>
          <a:p>
            <a:r>
              <a:rPr lang="en-GB" b="1" dirty="0"/>
              <a:t>RE-NOVATE: </a:t>
            </a:r>
            <a:r>
              <a:rPr lang="en-GB" dirty="0"/>
              <a:t>Eriksson BI et al. Lancet 2007;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370:949</a:t>
            </a:r>
            <a:r>
              <a:rPr lang="en-GB" sz="1000" b="0" noProof="0" dirty="0"/>
              <a:t>–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  <a:endParaRPr lang="en-GB" dirty="0"/>
          </a:p>
          <a:p>
            <a:r>
              <a:rPr lang="en-GB" b="1" dirty="0"/>
              <a:t>RE-NOVATE II: </a:t>
            </a:r>
            <a:r>
              <a:rPr lang="en-GB" dirty="0"/>
              <a:t>Eriksson BI et al. Thromb Haemost 2011;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105:721</a:t>
            </a:r>
            <a:r>
              <a:rPr lang="en-GB" sz="1000" b="0" noProof="0" dirty="0"/>
              <a:t>–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B981E-1FF5-8347-B91A-08243D0B7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5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endParaRPr lang="en-GB" b="1" dirty="0"/>
          </a:p>
          <a:p>
            <a:r>
              <a:rPr lang="en-GB" b="1" dirty="0"/>
              <a:t>RE-COVER: </a:t>
            </a:r>
            <a:r>
              <a:rPr lang="en-GB" dirty="0"/>
              <a:t>Schulman S et al. N Engl J Med 2009;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361:2342</a:t>
            </a:r>
            <a:r>
              <a:rPr lang="en-GB" sz="1000" b="0" noProof="0" dirty="0"/>
              <a:t>–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</a:t>
            </a:r>
            <a:endParaRPr lang="en-GB" dirty="0"/>
          </a:p>
          <a:p>
            <a:r>
              <a:rPr lang="en-GB" b="1" dirty="0"/>
              <a:t>RE-COVER II: </a:t>
            </a:r>
            <a:r>
              <a:rPr lang="en-GB" dirty="0"/>
              <a:t>Schulman S et al. Circulation 2014;1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29:764</a:t>
            </a:r>
            <a:r>
              <a:rPr lang="en-GB" sz="1000" b="0" noProof="0" dirty="0"/>
              <a:t>–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72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RE-MEDY, RE-SONATE: </a:t>
            </a:r>
            <a:r>
              <a:rPr lang="en-GB" dirty="0"/>
              <a:t>Schulman S et al. N Engl J Med 2013;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368:709</a:t>
            </a:r>
            <a:r>
              <a:rPr lang="en-GB" sz="1000" b="0" noProof="0" dirty="0"/>
              <a:t>–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B981E-1FF5-8347-B91A-08243D0B7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15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endParaRPr lang="en-GB" b="1" dirty="0"/>
          </a:p>
          <a:p>
            <a:r>
              <a:rPr lang="en-GB" b="1" dirty="0"/>
              <a:t>RE-SPECT ESUS: </a:t>
            </a:r>
            <a:r>
              <a:rPr lang="en-GB" b="0" dirty="0"/>
              <a:t>Diener HC et al. Int J Stroke 2015;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10:1309</a:t>
            </a:r>
            <a:r>
              <a:rPr lang="en-GB" sz="1000" b="0" noProof="0" dirty="0"/>
              <a:t>–</a:t>
            </a:r>
            <a:r>
              <a:rPr lang="en-GB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12; </a:t>
            </a:r>
            <a:r>
              <a:rPr lang="en-GB" sz="1000" dirty="0"/>
              <a:t>ClinicalTrials.gov: NCT02239120.</a:t>
            </a:r>
            <a:r>
              <a:rPr lang="en-GB" sz="1000" kern="1200" dirty="0">
                <a:solidFill>
                  <a:schemeClr val="tx1"/>
                </a:solidFill>
                <a:effectLst/>
              </a:rPr>
              <a:t> </a:t>
            </a:r>
            <a:r>
              <a:rPr lang="en-GB" sz="1000" b="0" dirty="0"/>
              <a:t>Available at: https://clinicaltrials.gov/ct2/show/</a:t>
            </a:r>
            <a:r>
              <a:rPr lang="en-GB" sz="1000" dirty="0"/>
              <a:t>NCT02239120;</a:t>
            </a:r>
            <a:r>
              <a:rPr lang="en-GB" sz="1000" kern="1200" dirty="0">
                <a:solidFill>
                  <a:schemeClr val="tx1"/>
                </a:solidFill>
                <a:effectLst/>
              </a:rPr>
              <a:t> </a:t>
            </a:r>
            <a:r>
              <a:rPr lang="en-GB" sz="1000" b="0" dirty="0"/>
              <a:t>accessed December 2017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kern="1200" dirty="0">
              <a:solidFill>
                <a:schemeClr val="tx1"/>
              </a:solidFill>
              <a:effectLst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RE-SPECT CVT: </a:t>
            </a:r>
            <a:r>
              <a:rPr lang="es-ES" b="0" dirty="0"/>
              <a:t>Ferro JM et al. ESOC 2016; Poster 240; </a:t>
            </a:r>
            <a:r>
              <a:rPr lang="en-GB" sz="1000" b="0" dirty="0"/>
              <a:t>ClinicalTrials.gov: NCT02913326. Available at: https://clinicaltrials.gov/ct2/show/NCT02913326; accessed December 2017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B981E-1FF5-8347-B91A-08243D0B7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69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B981E-1FF5-8347-B91A-08243D0B7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4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EF91-1D68-4F49-B65B-C9E653195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F950A-0A32-4682-81E1-062F8F71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1DA0A-772B-4DC0-8443-14FF5EE3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8175-A187-4599-80B3-7F7673740BEF}" type="datetimeFigureOut">
              <a:rPr lang="vi-VN" smtClean="0"/>
              <a:t>01/03/2023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F130-D435-49E8-BFCC-4DAB755A0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0C201-9ABF-4675-9D12-E935E5CD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1030-E7B7-4558-8734-B5567EF18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265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D9AC-644E-4542-97F8-3D0FF3E7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BA42A-0B2D-49CA-917F-703F44F9A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21922-3ABA-44DF-A4DC-0AFEAC45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8175-A187-4599-80B3-7F7673740BEF}" type="datetimeFigureOut">
              <a:rPr lang="vi-VN" smtClean="0"/>
              <a:t>01/03/2023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2726D-14FF-4042-A4D0-369AA2A2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D9289-3796-40FB-BF30-E099902F0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1030-E7B7-4558-8734-B5567EF18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515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AE0B6-BFAA-440C-AB70-C002F8D02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474CC-7E11-4486-9EEE-1ABE42A3C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5F5D7-708D-428B-AE1B-ACDBD58F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8175-A187-4599-80B3-7F7673740BEF}" type="datetimeFigureOut">
              <a:rPr lang="vi-VN" smtClean="0"/>
              <a:t>01/03/2023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BAB3A-5F9F-4027-B5AA-ACE3CCF6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A9A5A-C8E0-451D-A413-E128DD4A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1030-E7B7-4558-8734-B5567EF18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086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ss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1553733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0000" y="3187544"/>
            <a:ext cx="7632000" cy="81649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279413" y="4077192"/>
            <a:ext cx="7633179" cy="856064"/>
          </a:xfrm>
        </p:spPr>
        <p:txBody>
          <a:bodyPr anchor="t" anchorCtr="0">
            <a:normAutofit/>
          </a:bodyPr>
          <a:lstStyle>
            <a:lvl1pPr algn="ctr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Affiliation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65781" y="306799"/>
            <a:ext cx="1199499" cy="120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781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5600" y="1382796"/>
            <a:ext cx="11032784" cy="4703679"/>
          </a:xfrm>
          <a:prstGeom prst="rect">
            <a:avLst/>
          </a:prstGeom>
        </p:spPr>
        <p:txBody>
          <a:bodyPr lIns="0">
            <a:no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57350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indent="0" algn="ctr">
              <a:buNone/>
              <a:defRPr>
                <a:solidFill>
                  <a:srgbClr val="07061C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 Click to edit Master text styles</a:t>
            </a:r>
          </a:p>
          <a:p>
            <a:pPr lvl="1"/>
            <a:r>
              <a:rPr lang="en-GB" dirty="0"/>
              <a:t> Second level</a:t>
            </a:r>
          </a:p>
          <a:p>
            <a:pPr lvl="2"/>
            <a:r>
              <a:rPr lang="en-GB" dirty="0"/>
              <a:t> Third level</a:t>
            </a:r>
          </a:p>
          <a:p>
            <a:pPr lvl="3"/>
            <a:r>
              <a:rPr lang="en-GB" dirty="0"/>
              <a:t> 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5601" y="6143626"/>
            <a:ext cx="10973489" cy="58102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notes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1165152"/>
            <a:ext cx="11040000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tx2"/>
                </a:gs>
                <a:gs pos="50000">
                  <a:srgbClr val="016BB6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75733" y="256709"/>
            <a:ext cx="11042651" cy="77423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800" b="1" dirty="0">
                <a:solidFill>
                  <a:schemeClr val="tx1"/>
                </a:solidFill>
                <a:ea typeface="+mn-ea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44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90">
          <p15:clr>
            <a:srgbClr val="FBAE40"/>
          </p15:clr>
        </p15:guide>
        <p15:guide id="2" pos="363">
          <p15:clr>
            <a:srgbClr val="FBAE40"/>
          </p15:clr>
        </p15:guide>
        <p15:guide id="3" pos="7319">
          <p15:clr>
            <a:srgbClr val="FBAE40"/>
          </p15:clr>
        </p15:guide>
        <p15:guide id="4" orient="horz" pos="864">
          <p15:clr>
            <a:srgbClr val="FBAE40"/>
          </p15:clr>
        </p15:guide>
        <p15:guide id="5" orient="horz" pos="3834">
          <p15:clr>
            <a:srgbClr val="FBAE40"/>
          </p15:clr>
        </p15:guide>
        <p15:guide id="6" pos="3832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ubhead_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3900" y="6162676"/>
            <a:ext cx="10973488" cy="5619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notes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83900" y="1241797"/>
            <a:ext cx="11040533" cy="571500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Subtitle/heading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76000" y="1165152"/>
            <a:ext cx="11040000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tx2"/>
                </a:gs>
                <a:gs pos="50000">
                  <a:srgbClr val="016BB6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75733" y="256709"/>
            <a:ext cx="11042651" cy="77423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800" b="1" dirty="0">
                <a:solidFill>
                  <a:schemeClr val="tx1"/>
                </a:solidFill>
                <a:ea typeface="+mn-ea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96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79">
          <p15:clr>
            <a:srgbClr val="FBAE40"/>
          </p15:clr>
        </p15:guide>
        <p15:guide id="3" orient="horz" pos="3834">
          <p15:clr>
            <a:srgbClr val="FBAE40"/>
          </p15:clr>
        </p15:guide>
        <p15:guide id="4" pos="7311">
          <p15:clr>
            <a:srgbClr val="FBAE40"/>
          </p15:clr>
        </p15:guide>
        <p15:guide id="5" pos="363">
          <p15:clr>
            <a:srgbClr val="FBAE40"/>
          </p15:clr>
        </p15:guide>
        <p15:guide id="6" orient="horz" pos="1225">
          <p15:clr>
            <a:srgbClr val="FBAE40"/>
          </p15:clr>
        </p15:guide>
        <p15:guide id="7" orient="horz" pos="4184">
          <p15:clr>
            <a:srgbClr val="FBAE40"/>
          </p15:clr>
        </p15:guide>
        <p15:guide id="8" orient="horz" pos="59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2066355A-084C-D24E-9AD2-7E4FC41EA62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3" y="6444477"/>
            <a:ext cx="11101916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sz="1200"/>
            </a:lvl1pPr>
            <a:lvl2pPr marL="230188" indent="0">
              <a:buNone/>
              <a:defRPr/>
            </a:lvl2pPr>
            <a:lvl3pPr marL="514350" indent="0">
              <a:buNone/>
              <a:defRPr/>
            </a:lvl3pPr>
            <a:lvl4pPr marL="690563" indent="0">
              <a:buNone/>
              <a:defRPr/>
            </a:lvl4pPr>
            <a:lvl5pPr marL="912812" indent="0">
              <a:buNone/>
              <a:defRPr/>
            </a:lvl5pPr>
          </a:lstStyle>
          <a:p>
            <a:pPr lvl="0"/>
            <a:r>
              <a:rPr lang="en-GB" noProof="0" dirty="0"/>
              <a:t>Click to edit reference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99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2066355A-084C-D24E-9AD2-7E4FC41EA62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3" y="6444477"/>
            <a:ext cx="11101916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sz="1200"/>
            </a:lvl1pPr>
            <a:lvl2pPr marL="230188" indent="0">
              <a:buNone/>
              <a:defRPr/>
            </a:lvl2pPr>
            <a:lvl3pPr marL="514350" indent="0">
              <a:buNone/>
              <a:defRPr/>
            </a:lvl3pPr>
            <a:lvl4pPr marL="690563" indent="0">
              <a:buNone/>
              <a:defRPr/>
            </a:lvl4pPr>
            <a:lvl5pPr marL="912812" indent="0">
              <a:buNone/>
              <a:defRPr/>
            </a:lvl5pPr>
          </a:lstStyle>
          <a:p>
            <a:pPr lvl="0"/>
            <a:r>
              <a:rPr lang="en-GB" noProof="0" dirty="0"/>
              <a:t>Click to edit reference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213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483" y="1535114"/>
            <a:ext cx="5516035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83" y="2174875"/>
            <a:ext cx="551603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524497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52449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2066355A-084C-D24E-9AD2-7E4FC41EA62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3" y="6444477"/>
            <a:ext cx="11101916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sz="1200"/>
            </a:lvl1pPr>
            <a:lvl2pPr marL="230188" indent="0">
              <a:buNone/>
              <a:defRPr/>
            </a:lvl2pPr>
            <a:lvl3pPr marL="514350" indent="0">
              <a:buNone/>
              <a:defRPr/>
            </a:lvl3pPr>
            <a:lvl4pPr marL="690563" indent="0">
              <a:buNone/>
              <a:defRPr/>
            </a:lvl4pPr>
            <a:lvl5pPr marL="912812" indent="0">
              <a:buNone/>
              <a:defRPr/>
            </a:lvl5pPr>
          </a:lstStyle>
          <a:p>
            <a:pPr lvl="0"/>
            <a:r>
              <a:rPr lang="en-GB" noProof="0" dirty="0"/>
              <a:t>Click to edit reference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950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483" y="1535114"/>
            <a:ext cx="5516035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83" y="2174875"/>
            <a:ext cx="551603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524497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52449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2066355A-084C-D24E-9AD2-7E4FC41EA62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3" y="6444477"/>
            <a:ext cx="11101916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sz="1200"/>
            </a:lvl1pPr>
            <a:lvl2pPr marL="230188" indent="0">
              <a:buNone/>
              <a:defRPr/>
            </a:lvl2pPr>
            <a:lvl3pPr marL="514350" indent="0">
              <a:buNone/>
              <a:defRPr/>
            </a:lvl3pPr>
            <a:lvl4pPr marL="690563" indent="0">
              <a:buNone/>
              <a:defRPr/>
            </a:lvl4pPr>
            <a:lvl5pPr marL="912812" indent="0">
              <a:buNone/>
              <a:defRPr/>
            </a:lvl5pPr>
          </a:lstStyle>
          <a:p>
            <a:pPr lvl="0"/>
            <a:r>
              <a:rPr lang="en-GB" noProof="0" dirty="0"/>
              <a:t>Click to edit reference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849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483" y="1535114"/>
            <a:ext cx="5516035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83" y="2174875"/>
            <a:ext cx="551603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524497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52449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2066355A-084C-D24E-9AD2-7E4FC41EA62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3" y="6444477"/>
            <a:ext cx="11101916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sz="1200"/>
            </a:lvl1pPr>
            <a:lvl2pPr marL="230188" indent="0">
              <a:buNone/>
              <a:defRPr/>
            </a:lvl2pPr>
            <a:lvl3pPr marL="514350" indent="0">
              <a:buNone/>
              <a:defRPr/>
            </a:lvl3pPr>
            <a:lvl4pPr marL="690563" indent="0">
              <a:buNone/>
              <a:defRPr/>
            </a:lvl4pPr>
            <a:lvl5pPr marL="912812" indent="0">
              <a:buNone/>
              <a:defRPr/>
            </a:lvl5pPr>
          </a:lstStyle>
          <a:p>
            <a:pPr lvl="0"/>
            <a:r>
              <a:rPr lang="en-GB" noProof="0" dirty="0"/>
              <a:t>Click to edit reference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97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5F2A-0EFA-4F6E-A445-F7625B18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2B3BA-FAA7-49BD-8281-C57E6F658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E25E1-CE75-4AA5-ABE8-050BD8D2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8175-A187-4599-80B3-7F7673740BEF}" type="datetimeFigureOut">
              <a:rPr lang="vi-VN" smtClean="0"/>
              <a:t>01/03/2023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C2E42-97DB-4EF0-8505-DFABA640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0D0AB-32F9-4819-A638-65199E6C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1030-E7B7-4558-8734-B5567EF18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6322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483" y="1535114"/>
            <a:ext cx="5516035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83" y="2174875"/>
            <a:ext cx="551603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524497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52449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2066355A-084C-D24E-9AD2-7E4FC41EA62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3" y="6444477"/>
            <a:ext cx="11101916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sz="1200"/>
            </a:lvl1pPr>
            <a:lvl2pPr marL="230188" indent="0">
              <a:buNone/>
              <a:defRPr/>
            </a:lvl2pPr>
            <a:lvl3pPr marL="514350" indent="0">
              <a:buNone/>
              <a:defRPr/>
            </a:lvl3pPr>
            <a:lvl4pPr marL="690563" indent="0">
              <a:buNone/>
              <a:defRPr/>
            </a:lvl4pPr>
            <a:lvl5pPr marL="912812" indent="0">
              <a:buNone/>
              <a:defRPr/>
            </a:lvl5pPr>
          </a:lstStyle>
          <a:p>
            <a:pPr lvl="0"/>
            <a:r>
              <a:rPr lang="en-GB" noProof="0" dirty="0"/>
              <a:t>Click to edit reference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078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483" y="1535114"/>
            <a:ext cx="5516035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483" y="2174875"/>
            <a:ext cx="551603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524497" cy="6397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52449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2066355A-084C-D24E-9AD2-7E4FC41EA62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3" y="6444477"/>
            <a:ext cx="11101916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sz="1200"/>
            </a:lvl1pPr>
            <a:lvl2pPr marL="230188" indent="0">
              <a:buNone/>
              <a:defRPr/>
            </a:lvl2pPr>
            <a:lvl3pPr marL="514350" indent="0">
              <a:buNone/>
              <a:defRPr/>
            </a:lvl3pPr>
            <a:lvl4pPr marL="690563" indent="0">
              <a:buNone/>
              <a:defRPr/>
            </a:lvl4pPr>
            <a:lvl5pPr marL="912812" indent="0">
              <a:buNone/>
              <a:defRPr/>
            </a:lvl5pPr>
          </a:lstStyle>
          <a:p>
            <a:pPr lvl="0"/>
            <a:r>
              <a:rPr lang="en-GB" noProof="0" dirty="0"/>
              <a:t>Click to edit reference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079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plus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0485" y="1600202"/>
            <a:ext cx="11237383" cy="4525963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6444477"/>
            <a:ext cx="11101916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sz="1200"/>
            </a:lvl1pPr>
            <a:lvl2pPr marL="230188" indent="0">
              <a:buNone/>
              <a:defRPr/>
            </a:lvl2pPr>
            <a:lvl3pPr marL="514350" indent="0">
              <a:buNone/>
              <a:defRPr/>
            </a:lvl3pPr>
            <a:lvl4pPr marL="690563" indent="0">
              <a:buNone/>
              <a:defRPr/>
            </a:lvl4pPr>
            <a:lvl5pPr marL="912812" indent="0">
              <a:buNone/>
              <a:defRPr/>
            </a:lvl5pPr>
          </a:lstStyle>
          <a:p>
            <a:pPr lvl="0"/>
            <a:r>
              <a:rPr lang="en-GB" noProof="0" dirty="0"/>
              <a:t>Click to edit reference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9288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9600" y="1276351"/>
            <a:ext cx="5640000" cy="50388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59" y="1276351"/>
            <a:ext cx="5640000" cy="50388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89600" y="217212"/>
            <a:ext cx="11385600" cy="93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00" y="6586934"/>
            <a:ext cx="10560000" cy="184666"/>
          </a:xfrm>
        </p:spPr>
        <p:txBody>
          <a:bodyPr anchor="b">
            <a:sp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11546408" y="6621891"/>
            <a:ext cx="155492" cy="104644"/>
          </a:xfrm>
        </p:spPr>
        <p:txBody>
          <a:bodyPr/>
          <a:lstStyle>
            <a:lvl1pPr algn="r" eaLnBrk="0" hangingPunct="0">
              <a:lnSpc>
                <a:spcPct val="85000"/>
              </a:lnSpc>
              <a:defRPr sz="800">
                <a:solidFill>
                  <a:srgbClr val="00498B"/>
                </a:solidFill>
                <a:latin typeface="Tahoma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D95B135D-560C-4516-A2D5-ABA18D3C97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17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 (1 blo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7417" y="1276351"/>
            <a:ext cx="11385600" cy="307777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rgbClr val="3F3F3F"/>
                </a:solidFill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89600" y="6515906"/>
            <a:ext cx="7740000" cy="153888"/>
          </a:xfrm>
        </p:spPr>
        <p:txBody>
          <a:bodyPr anchor="b">
            <a:spAutoFit/>
          </a:bodyPr>
          <a:lstStyle>
            <a:lvl1pPr marL="0" indent="0">
              <a:buNone/>
              <a:tabLst>
                <a:tab pos="542925" algn="l"/>
              </a:tabLst>
              <a:defRPr sz="1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497418" y="1798639"/>
            <a:ext cx="11400367" cy="4224337"/>
          </a:xfrm>
        </p:spPr>
        <p:txBody>
          <a:bodyPr/>
          <a:lstStyle>
            <a:lvl2pPr marL="363538" indent="-182563">
              <a:buFont typeface="Symbol" pitchFamily="18" charset="2"/>
              <a:buChar char="-"/>
              <a:defRPr sz="1800"/>
            </a:lvl2pPr>
            <a:lvl3pPr marL="539750" indent="-176213">
              <a:buFont typeface="Arial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11544806" y="6597269"/>
            <a:ext cx="157094" cy="153888"/>
          </a:xfrm>
        </p:spPr>
        <p:txBody>
          <a:bodyPr/>
          <a:lstStyle>
            <a:lvl1pPr algn="r">
              <a:defRPr sz="1000">
                <a:solidFill>
                  <a:srgbClr val="0668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AC21B6-4185-4FC0-B6AA-5E6F3341A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3613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/>
          <p:cNvPicPr>
            <a:picLocks noChangeAspect="1"/>
          </p:cNvPicPr>
          <p:nvPr userDrawn="1"/>
        </p:nvPicPr>
        <p:blipFill>
          <a:blip r:embed="rId2" cstate="print"/>
          <a:srcRect t="77263"/>
          <a:stretch>
            <a:fillRect/>
          </a:stretch>
        </p:blipFill>
        <p:spPr bwMode="auto">
          <a:xfrm>
            <a:off x="10320867" y="6486525"/>
            <a:ext cx="17145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8"/>
          <p:cNvPicPr>
            <a:picLocks noChangeAspect="1"/>
          </p:cNvPicPr>
          <p:nvPr userDrawn="1"/>
        </p:nvPicPr>
        <p:blipFill>
          <a:blip r:embed="rId3" cstate="print"/>
          <a:srcRect b="21890"/>
          <a:stretch>
            <a:fillRect/>
          </a:stretch>
        </p:blipFill>
        <p:spPr bwMode="auto">
          <a:xfrm>
            <a:off x="10318751" y="6081713"/>
            <a:ext cx="167428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Placeholder 8"/>
          <p:cNvSpPr>
            <a:spLocks noGrp="1"/>
          </p:cNvSpPr>
          <p:nvPr>
            <p:ph type="body" idx="1"/>
          </p:nvPr>
        </p:nvSpPr>
        <p:spPr>
          <a:xfrm>
            <a:off x="457200" y="3783014"/>
            <a:ext cx="11277600" cy="307777"/>
          </a:xfrm>
        </p:spPr>
        <p:txBody>
          <a:bodyPr>
            <a:spAutoFit/>
          </a:bodyPr>
          <a:lstStyle>
            <a:lvl1pPr>
              <a:buNone/>
              <a:defRPr b="1"/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58367" y="2567983"/>
            <a:ext cx="11511973" cy="807634"/>
          </a:xfrm>
        </p:spPr>
        <p:txBody>
          <a:bodyPr anchor="ctr"/>
          <a:lstStyle>
            <a:lvl1pPr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544806" y="6597269"/>
            <a:ext cx="157094" cy="153888"/>
          </a:xfrm>
        </p:spPr>
        <p:txBody>
          <a:bodyPr/>
          <a:lstStyle>
            <a:lvl1pPr algn="r">
              <a:defRPr sz="1000">
                <a:solidFill>
                  <a:srgbClr val="0668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E6D871-1651-4E5A-A581-D2D20D3C90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65CFE6-9BFB-4DA1-B10D-F2E5962B2A91}"/>
              </a:ext>
            </a:extLst>
          </p:cNvPr>
          <p:cNvSpPr txBox="1"/>
          <p:nvPr userDrawn="1"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2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SC-VN-02794</a:t>
            </a:r>
            <a:endParaRPr lang="vi-VN" sz="1200" dirty="0"/>
          </a:p>
        </p:txBody>
      </p:sp>
    </p:spTree>
    <p:extLst>
      <p:ext uri="{BB962C8B-B14F-4D97-AF65-F5344CB8AC3E}">
        <p14:creationId xmlns:p14="http://schemas.microsoft.com/office/powerpoint/2010/main" val="296904641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plus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5888" y="1600202"/>
            <a:ext cx="11237383" cy="45259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90" y="6444480"/>
            <a:ext cx="11101916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sz="1200"/>
            </a:lvl1pPr>
            <a:lvl2pPr marL="230188" indent="0">
              <a:buNone/>
              <a:defRPr/>
            </a:lvl2pPr>
            <a:lvl3pPr marL="514350" indent="0">
              <a:buNone/>
              <a:defRPr/>
            </a:lvl3pPr>
            <a:lvl4pPr marL="690563" indent="0">
              <a:buNone/>
              <a:defRPr/>
            </a:lvl4pPr>
            <a:lvl5pPr marL="912812" indent="0">
              <a:buNone/>
              <a:defRPr/>
            </a:lvl5pPr>
          </a:lstStyle>
          <a:p>
            <a:pPr lvl="0"/>
            <a:r>
              <a:rPr lang="en-GB" noProof="0" dirty="0"/>
              <a:t>Click to edit reference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quarter" idx="14" hasCustomPrompt="1"/>
          </p:nvPr>
        </p:nvSpPr>
        <p:spPr>
          <a:xfrm>
            <a:off x="0" y="405015"/>
            <a:ext cx="504000" cy="287337"/>
          </a:xfrm>
          <a:prstGeom prst="round1Rect">
            <a:avLst/>
          </a:prstGeo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/>
              <a:t>3.1</a:t>
            </a:r>
          </a:p>
        </p:txBody>
      </p:sp>
    </p:spTree>
    <p:extLst>
      <p:ext uri="{BB962C8B-B14F-4D97-AF65-F5344CB8AC3E}">
        <p14:creationId xmlns:p14="http://schemas.microsoft.com/office/powerpoint/2010/main" val="2919523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">
          <p15:clr>
            <a:srgbClr val="FBAE40"/>
          </p15:clr>
        </p15:guide>
        <p15:guide id="2" pos="729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plus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5888" y="1600202"/>
            <a:ext cx="11237383" cy="452596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90" y="6444480"/>
            <a:ext cx="11101916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sz="1200"/>
            </a:lvl1pPr>
            <a:lvl2pPr marL="230188" indent="0">
              <a:buNone/>
              <a:defRPr/>
            </a:lvl2pPr>
            <a:lvl3pPr marL="514350" indent="0">
              <a:buNone/>
              <a:defRPr/>
            </a:lvl3pPr>
            <a:lvl4pPr marL="690563" indent="0">
              <a:buNone/>
              <a:defRPr/>
            </a:lvl4pPr>
            <a:lvl5pPr marL="912812" indent="0">
              <a:buNone/>
              <a:defRPr/>
            </a:lvl5pPr>
          </a:lstStyle>
          <a:p>
            <a:pPr lvl="0"/>
            <a:r>
              <a:rPr lang="en-GB" noProof="0" dirty="0"/>
              <a:t>Click to edit reference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quarter" idx="14" hasCustomPrompt="1"/>
          </p:nvPr>
        </p:nvSpPr>
        <p:spPr>
          <a:xfrm>
            <a:off x="0" y="405015"/>
            <a:ext cx="504000" cy="287337"/>
          </a:xfrm>
          <a:prstGeom prst="round1Rect">
            <a:avLst/>
          </a:prstGeom>
          <a:solidFill>
            <a:schemeClr val="accent6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GB" dirty="0"/>
              <a:t>3.1</a:t>
            </a:r>
          </a:p>
        </p:txBody>
      </p:sp>
    </p:spTree>
    <p:extLst>
      <p:ext uri="{BB962C8B-B14F-4D97-AF65-F5344CB8AC3E}">
        <p14:creationId xmlns:p14="http://schemas.microsoft.com/office/powerpoint/2010/main" val="3734053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">
          <p15:clr>
            <a:srgbClr val="FBAE40"/>
          </p15:clr>
        </p15:guide>
        <p15:guide id="2" pos="729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2066355A-084C-D24E-9AD2-7E4FC41EA627}" type="slidenum">
              <a:rPr lang="en-GB" smtClean="0">
                <a:solidFill>
                  <a:srgbClr val="1E4784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1E4784">
                  <a:tint val="75000"/>
                </a:srgbClr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3" y="6444477"/>
            <a:ext cx="11101916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sz="1200"/>
            </a:lvl1pPr>
            <a:lvl2pPr marL="230188" indent="0">
              <a:buNone/>
              <a:defRPr/>
            </a:lvl2pPr>
            <a:lvl3pPr marL="514350" indent="0">
              <a:buNone/>
              <a:defRPr/>
            </a:lvl3pPr>
            <a:lvl4pPr marL="690563" indent="0">
              <a:buNone/>
              <a:defRPr/>
            </a:lvl4pPr>
            <a:lvl5pPr marL="912812" indent="0">
              <a:buNone/>
              <a:defRPr/>
            </a:lvl5pPr>
          </a:lstStyle>
          <a:p>
            <a:pPr lvl="0"/>
            <a:r>
              <a:rPr lang="en-GB" noProof="0" dirty="0"/>
              <a:t>Click to edit reference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310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3900" y="6162678"/>
            <a:ext cx="10973488" cy="561975"/>
          </a:xfrm>
        </p:spPr>
        <p:txBody>
          <a:bodyPr lIns="0" anchor="b">
            <a:noAutofit/>
          </a:bodyPr>
          <a:lstStyle>
            <a:lvl1pPr marL="0" indent="0"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notes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76000" y="1165152"/>
            <a:ext cx="11040000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tx2"/>
                </a:gs>
                <a:gs pos="50000">
                  <a:srgbClr val="016BB6"/>
                </a:gs>
                <a:gs pos="100000">
                  <a:schemeClr val="tx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>
            <a:outerShdw dist="20000"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75733" y="256710"/>
            <a:ext cx="11042651" cy="77423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lang="en-US" sz="2800" b="1" dirty="0">
                <a:solidFill>
                  <a:schemeClr val="tx1"/>
                </a:solidFill>
                <a:ea typeface="+mn-ea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98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">
          <p15:clr>
            <a:srgbClr val="FBAE40"/>
          </p15:clr>
        </p15:guide>
        <p15:guide id="2" orient="horz" pos="3834">
          <p15:clr>
            <a:srgbClr val="FBAE40"/>
          </p15:clr>
        </p15:guide>
        <p15:guide id="3" orient="horz" pos="864">
          <p15:clr>
            <a:srgbClr val="FBAE40"/>
          </p15:clr>
        </p15:guide>
        <p15:guide id="5" orient="horz" pos="4190">
          <p15:clr>
            <a:srgbClr val="FBAE40"/>
          </p15:clr>
        </p15:guide>
        <p15:guide id="6" pos="3840">
          <p15:clr>
            <a:srgbClr val="FBAE40"/>
          </p15:clr>
        </p15:guide>
        <p15:guide id="7" pos="7319">
          <p15:clr>
            <a:srgbClr val="FBAE40"/>
          </p15:clr>
        </p15:guide>
        <p15:guide id="8" orient="horz" pos="59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E84D-24BF-4F12-89E7-E73961DE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0DCF4-C1BE-4634-8809-659228522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0000E-E513-47D7-B722-4CA8742A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8175-A187-4599-80B3-7F7673740BEF}" type="datetimeFigureOut">
              <a:rPr lang="vi-VN" smtClean="0"/>
              <a:t>01/03/2023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7CEF4-67DB-424E-B37C-E4B817C4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C2B81-B076-49BC-8160-D80309A8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1030-E7B7-4558-8734-B5567EF18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331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9432000" y="63936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defTabSz="457200">
              <a:defRPr/>
            </a:pPr>
            <a:endParaRPr lang="en-GB" sz="800" dirty="0">
              <a:solidFill>
                <a:srgbClr val="00498B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71000" y="6254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5000"/>
              </a:lnSpc>
              <a:defRPr sz="800">
                <a:solidFill>
                  <a:srgbClr val="00498B"/>
                </a:solidFill>
                <a:latin typeface="Tahoma" pitchFamily="34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FF01BAFC-C070-4445-A6AE-634CEF45D1E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9600" y="6494601"/>
            <a:ext cx="10560000" cy="276999"/>
          </a:xfrm>
        </p:spPr>
        <p:txBody>
          <a:bodyPr lIns="90000" anchor="b">
            <a:spAutoFit/>
          </a:bodyPr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356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485" y="1600202"/>
            <a:ext cx="5513916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52026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2066355A-084C-D24E-9AD2-7E4FC41EA62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4366" y="6444477"/>
            <a:ext cx="11120405" cy="276999"/>
          </a:xfrm>
        </p:spPr>
        <p:txBody>
          <a:bodyPr wrap="square" anchor="b">
            <a:spAutoFit/>
          </a:bodyPr>
          <a:lstStyle>
            <a:lvl1pPr marL="0" indent="0">
              <a:buNone/>
              <a:defRPr sz="1200"/>
            </a:lvl1pPr>
            <a:lvl2pPr marL="230188" indent="0">
              <a:buNone/>
              <a:defRPr/>
            </a:lvl2pPr>
            <a:lvl3pPr marL="514350" indent="0">
              <a:buNone/>
              <a:defRPr/>
            </a:lvl3pPr>
            <a:lvl4pPr marL="690563" indent="0">
              <a:buNone/>
              <a:defRPr/>
            </a:lvl4pPr>
            <a:lvl5pPr marL="912812" indent="0">
              <a:buNone/>
              <a:defRPr/>
            </a:lvl5pPr>
          </a:lstStyle>
          <a:p>
            <a:pPr lvl="0"/>
            <a:r>
              <a:rPr lang="en-GB" noProof="0" dirty="0"/>
              <a:t>Click to edit reference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09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46A9-5734-41DE-8A9D-71F2004E2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1EA34-FABE-49BE-84C3-E3649DD1B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1CCB1-7E47-4ECF-A896-9684D83DA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BA0E3-5CB0-431A-8E6A-7DEEC3A1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8175-A187-4599-80B3-7F7673740BEF}" type="datetimeFigureOut">
              <a:rPr lang="vi-VN" smtClean="0"/>
              <a:t>01/03/2023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FDEF7-A4B6-45C2-B551-7AB4FB53F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7C4B4-675E-4E87-A7B2-0F68F994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1030-E7B7-4558-8734-B5567EF18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31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198E-3668-43B4-A14E-321AA45C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7E060-057A-4A24-8714-4A311450F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A1F6F-0866-4F25-98E7-EE6CBE97B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6176D-CA21-4893-BB2E-16A11C0D3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117FE5-7E40-4606-AE5C-7E40D2FEE3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DA2EC9-DC89-4366-BC55-DECA5B35D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8175-A187-4599-80B3-7F7673740BEF}" type="datetimeFigureOut">
              <a:rPr lang="vi-VN" smtClean="0"/>
              <a:t>01/03/2023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832696-3D48-400B-83D9-3562D434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2AF99A-D32F-4CC8-A753-F9558E69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1030-E7B7-4558-8734-B5567EF18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476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C9483-8220-4DB9-B53C-603DBCF3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0825A-55FF-412E-A168-DC70F231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8175-A187-4599-80B3-7F7673740BEF}" type="datetimeFigureOut">
              <a:rPr lang="vi-VN" smtClean="0"/>
              <a:t>01/03/2023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1073B-919C-475E-ACB8-C094FB3A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AEEFF-BB0C-4340-A606-CA1FC4A1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1030-E7B7-4558-8734-B5567EF18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883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E30CC7-BA75-4EE6-8548-3837E47F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8175-A187-4599-80B3-7F7673740BEF}" type="datetimeFigureOut">
              <a:rPr lang="vi-VN" smtClean="0"/>
              <a:t>01/03/2023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E3F55-E1DF-43D5-BE5A-8038AF2BB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02B6E-2E5D-4D5F-BB68-3E2A2ADB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1030-E7B7-4558-8734-B5567EF18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9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6499-DF10-4F73-B131-8003523E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B7DB6-35C9-4998-B2A2-E6A108BED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44474-5E92-469F-9445-B9FFD4356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5B95E-C2C6-4533-9A3B-0AD768CA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8175-A187-4599-80B3-7F7673740BEF}" type="datetimeFigureOut">
              <a:rPr lang="vi-VN" smtClean="0"/>
              <a:t>01/03/2023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DF455-F0A1-4A83-AE5D-CD5C8F08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AD106-9AD8-4F57-8C1C-D48013CF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1030-E7B7-4558-8734-B5567EF18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183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83915-798E-41E6-A892-0CEB12409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B08E87-FF19-43AE-89F6-F88C56B4D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327DA-F94A-49AE-997C-E51A9B3F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AFAAE-D5BE-45A0-8309-CEE15F69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8175-A187-4599-80B3-7F7673740BEF}" type="datetimeFigureOut">
              <a:rPr lang="vi-VN" smtClean="0"/>
              <a:t>01/03/2023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45DBE-132A-403E-B686-34AAEED9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F119B-7705-416B-9FFC-D083E8F5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71030-E7B7-4558-8734-B5567EF189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548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5E427-BC4D-47CA-A6D3-59F5B2AB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D07DF-9D73-4973-ABC3-418B69189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60252-0A8E-4894-A31C-BB2A28BE6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38175-A187-4599-80B3-7F7673740BEF}" type="datetimeFigureOut">
              <a:rPr lang="vi-VN" smtClean="0"/>
              <a:t>01/03/2023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0BD4F-DBC9-474E-917D-E2363B338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A1D1E-EBDA-464B-989C-C1CB87D0A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71030-E7B7-4558-8734-B5567EF189C6}" type="slidenum">
              <a:rPr lang="vi-VN" smtClean="0"/>
              <a:t>‹#›</a:t>
            </a:fld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32D3C-E4B1-436C-9A8C-5D18B2E3B9EB}"/>
              </a:ext>
            </a:extLst>
          </p:cNvPr>
          <p:cNvSpPr txBox="1"/>
          <p:nvPr userDrawn="1"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2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SC-VN-02794</a:t>
            </a:r>
            <a:endParaRPr lang="vi-VN" sz="1200" dirty="0"/>
          </a:p>
        </p:txBody>
      </p:sp>
    </p:spTree>
    <p:extLst>
      <p:ext uri="{BB962C8B-B14F-4D97-AF65-F5344CB8AC3E}">
        <p14:creationId xmlns:p14="http://schemas.microsoft.com/office/powerpoint/2010/main" val="209567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-vecto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5.jpeg"/><Relationship Id="rId4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65.jpeg"/><Relationship Id="rId4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4.xml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5.xml"/><Relationship Id="rId4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C82CDE-F83E-41FE-B8EF-C25C78C95A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BAFF1-DEBB-42A1-B000-D01682FC9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558BA60-757E-4DEC-AD32-145CE1C61434}"/>
              </a:ext>
            </a:extLst>
          </p:cNvPr>
          <p:cNvSpPr txBox="1">
            <a:spLocks/>
          </p:cNvSpPr>
          <p:nvPr/>
        </p:nvSpPr>
        <p:spPr>
          <a:xfrm>
            <a:off x="265471" y="943898"/>
            <a:ext cx="11665974" cy="2035276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ctr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50000"/>
              </a:lnSpc>
              <a:defRPr sz="2800" b="1">
                <a:latin typeface="Cambria"/>
                <a:ea typeface="Cambria"/>
                <a:cs typeface="Cambria"/>
                <a:sym typeface="Cambria"/>
              </a:defRPr>
            </a:pPr>
            <a:r>
              <a:rPr lang="vi-VN" sz="4000" dirty="0">
                <a:latin typeface="Cambria"/>
                <a:ea typeface="Cambria"/>
                <a:cs typeface="Cambria"/>
                <a:sym typeface="Cambria"/>
              </a:rPr>
              <a:t>DABIGATRAN</a:t>
            </a:r>
            <a:br>
              <a:rPr lang="vi-VN" sz="4000" dirty="0">
                <a:latin typeface="Cambria"/>
                <a:ea typeface="Cambria"/>
                <a:cs typeface="Cambria"/>
                <a:sym typeface="Cambria"/>
              </a:rPr>
            </a:br>
            <a:r>
              <a:rPr lang="vi-VN" sz="2800" dirty="0">
                <a:solidFill>
                  <a:srgbClr val="9A0000"/>
                </a:solidFill>
                <a:latin typeface="Cambria"/>
                <a:ea typeface="Cambria"/>
                <a:cs typeface="Cambria"/>
                <a:sym typeface="Cambria"/>
              </a:rPr>
              <a:t>NHÌN LẠI SỰ PHÁT TRIỂN CỦA THUỐC KHÁNG ĐÔNG ĐƯỜNG UỐNG THẾ HỆ MỚI</a:t>
            </a:r>
          </a:p>
        </p:txBody>
      </p:sp>
    </p:spTree>
    <p:extLst>
      <p:ext uri="{BB962C8B-B14F-4D97-AF65-F5344CB8AC3E}">
        <p14:creationId xmlns:p14="http://schemas.microsoft.com/office/powerpoint/2010/main" val="205814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6B1A-7E92-47AF-AB0E-93482096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2017 là </a:t>
            </a:r>
            <a:r>
              <a:rPr lang="en-GB" dirty="0" err="1">
                <a:solidFill>
                  <a:srgbClr val="002060"/>
                </a:solidFill>
              </a:rPr>
              <a:t>một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năm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ấn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tượng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với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những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dữ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liệu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mới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về</a:t>
            </a:r>
            <a:r>
              <a:rPr lang="en-GB" dirty="0">
                <a:solidFill>
                  <a:srgbClr val="002060"/>
                </a:solidFill>
              </a:rPr>
              <a:t> dabigatran </a:t>
            </a:r>
            <a:r>
              <a:rPr lang="en-GB" dirty="0" err="1">
                <a:solidFill>
                  <a:srgbClr val="002060"/>
                </a:solidFill>
              </a:rPr>
              <a:t>và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idarucizumab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được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công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bố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B2BAB-F822-42D6-8DC0-8EA3B48F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066355A-084C-D24E-9AD2-7E4FC41EA627}" type="slidenum">
              <a:rPr lang="en-GB">
                <a:solidFill>
                  <a:srgbClr val="1E4784">
                    <a:tint val="75000"/>
                  </a:srgbClr>
                </a:solidFill>
                <a:latin typeface="Arial"/>
              </a:rPr>
              <a:pPr defTabSz="457200"/>
              <a:t>10</a:t>
            </a:fld>
            <a:endParaRPr lang="en-GB" dirty="0">
              <a:solidFill>
                <a:srgbClr val="1E4784">
                  <a:tint val="75000"/>
                </a:srgbClr>
              </a:solidFill>
              <a:latin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41C496-929B-424D-B236-62FB06E10F49}"/>
              </a:ext>
            </a:extLst>
          </p:cNvPr>
          <p:cNvGrpSpPr/>
          <p:nvPr/>
        </p:nvGrpSpPr>
        <p:grpSpPr>
          <a:xfrm>
            <a:off x="1971913" y="1637488"/>
            <a:ext cx="4688981" cy="1094574"/>
            <a:chOff x="721219" y="1874351"/>
            <a:chExt cx="4688981" cy="1094574"/>
          </a:xfrm>
        </p:grpSpPr>
        <p:sp>
          <p:nvSpPr>
            <p:cNvPr id="28" name="Rounded Rectangle 21">
              <a:extLst>
                <a:ext uri="{FF2B5EF4-FFF2-40B4-BE49-F238E27FC236}">
                  <a16:creationId xmlns:a16="http://schemas.microsoft.com/office/drawing/2014/main" id="{E90E759B-66CE-44CD-A8F3-B014843EE376}"/>
                </a:ext>
              </a:extLst>
            </p:cNvPr>
            <p:cNvSpPr/>
            <p:nvPr/>
          </p:nvSpPr>
          <p:spPr>
            <a:xfrm>
              <a:off x="1447800" y="1874351"/>
              <a:ext cx="3962400" cy="108179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FFFFFF">
                  <a:lumMod val="9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87312" defTabSz="457200">
                <a:spcBef>
                  <a:spcPts val="1200"/>
                </a:spcBef>
                <a:buClr>
                  <a:srgbClr val="0084CB"/>
                </a:buClr>
                <a:defRPr/>
              </a:pPr>
              <a:r>
                <a:rPr lang="en-GB" sz="1600" kern="0" dirty="0">
                  <a:solidFill>
                    <a:srgbClr val="1E4784"/>
                  </a:solidFill>
                  <a:latin typeface="Arial"/>
                </a:rPr>
                <a:t>		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34CCF6-C072-43E5-8355-CC4464DC939A}"/>
                </a:ext>
              </a:extLst>
            </p:cNvPr>
            <p:cNvSpPr/>
            <p:nvPr/>
          </p:nvSpPr>
          <p:spPr>
            <a:xfrm>
              <a:off x="721219" y="1921814"/>
              <a:ext cx="1047111" cy="1047111"/>
            </a:xfrm>
            <a:prstGeom prst="ellipse">
              <a:avLst/>
            </a:prstGeom>
            <a:solidFill>
              <a:srgbClr val="00737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GB" kern="0" dirty="0">
                  <a:solidFill>
                    <a:prstClr val="white"/>
                  </a:solidFill>
                  <a:latin typeface="Arial"/>
                </a:rPr>
                <a:t>ACC 2017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A88FC6B-5A1C-40DE-A8ED-2D95CF6FD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810" t="14762"/>
            <a:stretch/>
          </p:blipFill>
          <p:spPr>
            <a:xfrm>
              <a:off x="2154968" y="1931339"/>
              <a:ext cx="2868594" cy="920475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41128660-6CAE-4CC4-85D9-6B555E430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814" y="1561289"/>
            <a:ext cx="3024000" cy="1409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9" name="Rounded Rectangle 21">
            <a:extLst>
              <a:ext uri="{FF2B5EF4-FFF2-40B4-BE49-F238E27FC236}">
                <a16:creationId xmlns:a16="http://schemas.microsoft.com/office/drawing/2014/main" id="{221A41C3-D065-45FC-9ABA-5E4040255F99}"/>
              </a:ext>
            </a:extLst>
          </p:cNvPr>
          <p:cNvSpPr/>
          <p:nvPr/>
        </p:nvSpPr>
        <p:spPr>
          <a:xfrm>
            <a:off x="2693730" y="4870895"/>
            <a:ext cx="5231070" cy="108179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87312" defTabSz="457200">
              <a:spcBef>
                <a:spcPts val="1200"/>
              </a:spcBef>
              <a:buClr>
                <a:srgbClr val="0084CB"/>
              </a:buClr>
              <a:defRPr/>
            </a:pPr>
            <a:r>
              <a:rPr lang="en-GB" sz="1600" kern="0" dirty="0">
                <a:solidFill>
                  <a:srgbClr val="1E4784"/>
                </a:solidFill>
                <a:latin typeface="Arial"/>
              </a:rPr>
              <a:t>		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1810227-5FE3-438C-9276-DF127EA176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43" t="19662"/>
          <a:stretch/>
        </p:blipFill>
        <p:spPr>
          <a:xfrm>
            <a:off x="3384230" y="5012188"/>
            <a:ext cx="3138878" cy="734428"/>
          </a:xfrm>
          <a:prstGeom prst="rect">
            <a:avLst/>
          </a:prstGeom>
        </p:spPr>
      </p:pic>
      <p:sp>
        <p:nvSpPr>
          <p:cNvPr id="42" name="Rounded Rectangle 21">
            <a:extLst>
              <a:ext uri="{FF2B5EF4-FFF2-40B4-BE49-F238E27FC236}">
                <a16:creationId xmlns:a16="http://schemas.microsoft.com/office/drawing/2014/main" id="{36AB5C4C-B3B8-4D08-B07B-8A85F726F26A}"/>
              </a:ext>
            </a:extLst>
          </p:cNvPr>
          <p:cNvSpPr/>
          <p:nvPr/>
        </p:nvSpPr>
        <p:spPr>
          <a:xfrm>
            <a:off x="2693730" y="3301610"/>
            <a:ext cx="4773870" cy="108179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FFFF">
                <a:lumMod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87312" defTabSz="457200">
              <a:spcBef>
                <a:spcPts val="1200"/>
              </a:spcBef>
              <a:buClr>
                <a:srgbClr val="0084CB"/>
              </a:buClr>
              <a:defRPr/>
            </a:pPr>
            <a:r>
              <a:rPr lang="en-GB" sz="1600" kern="0" dirty="0">
                <a:solidFill>
                  <a:srgbClr val="1E4784"/>
                </a:solidFill>
                <a:latin typeface="Arial"/>
              </a:rPr>
              <a:t>		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6F314A-8194-471C-B22B-813BF4C44F17}"/>
              </a:ext>
            </a:extLst>
          </p:cNvPr>
          <p:cNvSpPr/>
          <p:nvPr/>
        </p:nvSpPr>
        <p:spPr>
          <a:xfrm>
            <a:off x="1971912" y="4933778"/>
            <a:ext cx="1047111" cy="1047111"/>
          </a:xfrm>
          <a:prstGeom prst="ellipse">
            <a:avLst/>
          </a:prstGeom>
          <a:solidFill>
            <a:srgbClr val="0084CB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GB" kern="0" dirty="0">
                <a:solidFill>
                  <a:prstClr val="white"/>
                </a:solidFill>
                <a:latin typeface="Arial"/>
              </a:rPr>
              <a:t>ESC 2017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C18EA84-C1F6-47ED-B740-F263E64F39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109" t="6425"/>
          <a:stretch/>
        </p:blipFill>
        <p:spPr>
          <a:xfrm>
            <a:off x="3387037" y="3476864"/>
            <a:ext cx="3121456" cy="7541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E5B0020-EA53-4E29-89BC-28309FE234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3009088"/>
            <a:ext cx="3024000" cy="1416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9FD10103-196E-42E9-9E57-2158BC87EA14}"/>
              </a:ext>
            </a:extLst>
          </p:cNvPr>
          <p:cNvSpPr/>
          <p:nvPr/>
        </p:nvSpPr>
        <p:spPr>
          <a:xfrm>
            <a:off x="1971912" y="4908746"/>
            <a:ext cx="1047111" cy="1047111"/>
          </a:xfrm>
          <a:prstGeom prst="ellipse">
            <a:avLst/>
          </a:prstGeom>
          <a:solidFill>
            <a:srgbClr val="0084CB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GB" kern="0" dirty="0">
                <a:solidFill>
                  <a:prstClr val="white"/>
                </a:solidFill>
                <a:latin typeface="Arial"/>
              </a:rPr>
              <a:t>ESC 2017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20BF376-0434-469C-AC20-11A38FF4BA47}"/>
              </a:ext>
            </a:extLst>
          </p:cNvPr>
          <p:cNvSpPr/>
          <p:nvPr/>
        </p:nvSpPr>
        <p:spPr>
          <a:xfrm>
            <a:off x="1970401" y="3333578"/>
            <a:ext cx="1047111" cy="1047111"/>
          </a:xfrm>
          <a:prstGeom prst="ellipse">
            <a:avLst/>
          </a:prstGeom>
          <a:solidFill>
            <a:srgbClr val="1E4784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GB" kern="0" dirty="0">
                <a:solidFill>
                  <a:prstClr val="white"/>
                </a:solidFill>
                <a:latin typeface="Arial"/>
              </a:rPr>
              <a:t>ISTH 2017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40CE1DF-48FE-4C8D-8C63-06313CE620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650" y="4456558"/>
            <a:ext cx="3048000" cy="1340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FA88AFC-039C-48F0-98BE-D9E2D065ED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3163" y="3455011"/>
            <a:ext cx="133678" cy="157671"/>
          </a:xfrm>
          <a:prstGeom prst="rect">
            <a:avLst/>
          </a:prstGeom>
        </p:spPr>
      </p:pic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3574B91-4E9D-4C5B-8BB2-54D1C61B87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4363" y="6075145"/>
            <a:ext cx="8326437" cy="646331"/>
          </a:xfrm>
        </p:spPr>
        <p:txBody>
          <a:bodyPr/>
          <a:lstStyle/>
          <a:p>
            <a:r>
              <a:rPr lang="en-GB" dirty="0"/>
              <a:t>ACC, American College of Cardiology; ESC, European Society of Cardiology; ISTH, International Society on Thrombosis and Haemostasis. Calkins et al. N </a:t>
            </a:r>
            <a:r>
              <a:rPr lang="en-GB" dirty="0" err="1"/>
              <a:t>Engl</a:t>
            </a:r>
            <a:r>
              <a:rPr lang="en-GB" dirty="0"/>
              <a:t> J Med 2017; Pollack et al. N </a:t>
            </a:r>
            <a:r>
              <a:rPr lang="en-GB" dirty="0" err="1"/>
              <a:t>Engl</a:t>
            </a:r>
            <a:r>
              <a:rPr lang="en-GB" dirty="0"/>
              <a:t> J Med 2017; Cannon et al. N </a:t>
            </a:r>
            <a:r>
              <a:rPr lang="en-GB" dirty="0" err="1"/>
              <a:t>Engl</a:t>
            </a:r>
            <a:r>
              <a:rPr lang="en-GB" dirty="0"/>
              <a:t> J Med 2017. See slide notes for details of congress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19662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6B1A-7E92-47AF-AB0E-93482096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032"/>
            <a:ext cx="9419876" cy="1149048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Dabigatran </a:t>
            </a:r>
            <a:r>
              <a:rPr lang="en-GB" sz="2400" dirty="0" err="1">
                <a:solidFill>
                  <a:srgbClr val="002060"/>
                </a:solidFill>
              </a:rPr>
              <a:t>trên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bệnh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nhân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cần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cắt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đốt</a:t>
            </a:r>
            <a:r>
              <a:rPr lang="en-GB" sz="2400" dirty="0">
                <a:solidFill>
                  <a:srgbClr val="002060"/>
                </a:solidFill>
              </a:rPr>
              <a:t> rung </a:t>
            </a:r>
            <a:r>
              <a:rPr lang="en-GB" sz="2400" dirty="0" err="1">
                <a:solidFill>
                  <a:srgbClr val="002060"/>
                </a:solidFill>
              </a:rPr>
              <a:t>nhĩ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883E07-0653-4295-A6F7-BF173C1DB7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10" t="14762" b="30595"/>
          <a:stretch/>
        </p:blipFill>
        <p:spPr>
          <a:xfrm>
            <a:off x="981891" y="1410579"/>
            <a:ext cx="2385715" cy="4907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704956A-5C68-4620-BFD7-F6F8E7C0A957}"/>
              </a:ext>
            </a:extLst>
          </p:cNvPr>
          <p:cNvSpPr/>
          <p:nvPr/>
        </p:nvSpPr>
        <p:spPr>
          <a:xfrm>
            <a:off x="793590" y="5929669"/>
            <a:ext cx="11162881" cy="61927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rgbClr val="1E4784"/>
            </a:solidFill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</a:pPr>
            <a:r>
              <a:rPr lang="en-GB" sz="1600" b="1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GB" sz="16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GB" sz="16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GB" sz="16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16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GB" sz="16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GB" sz="16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GB" sz="1600" b="1" dirty="0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khuyến</a:t>
            </a:r>
            <a:r>
              <a:rPr lang="en-GB" sz="1600" b="1" dirty="0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GB" sz="1600" b="1" dirty="0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GB" sz="1600" b="1" dirty="0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GB" sz="1600" b="1" dirty="0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(1A) 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đốt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GB" sz="1600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sz="1600" b="1" dirty="0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GB" sz="1600" b="1" dirty="0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en-GB" sz="1600" b="1" dirty="0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GB" sz="1600" b="1" dirty="0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dabigatran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BCCCA9-AC93-4EAF-84B8-E809FC7A8C03}"/>
              </a:ext>
            </a:extLst>
          </p:cNvPr>
          <p:cNvSpPr txBox="1"/>
          <p:nvPr/>
        </p:nvSpPr>
        <p:spPr>
          <a:xfrm>
            <a:off x="7906239" y="3207733"/>
            <a:ext cx="271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400" kern="0" dirty="0">
                <a:solidFill>
                  <a:srgbClr val="0251A0"/>
                </a:solidFill>
                <a:latin typeface="Arial"/>
              </a:rPr>
              <a:t>ARR 5.3% (95% CI: 8.4–2.2);</a:t>
            </a:r>
            <a:br>
              <a:rPr lang="en-GB" sz="1400" kern="0" dirty="0">
                <a:solidFill>
                  <a:srgbClr val="0251A0"/>
                </a:solidFill>
                <a:latin typeface="Arial"/>
              </a:rPr>
            </a:br>
            <a:r>
              <a:rPr lang="en-GB" sz="1400" kern="0" dirty="0">
                <a:solidFill>
                  <a:srgbClr val="0251A0"/>
                </a:solidFill>
                <a:latin typeface="Arial"/>
              </a:rPr>
              <a:t>RRR 77%; P&lt;0.001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863CA489-5F29-40D8-8245-6604FC3FCCC9}"/>
              </a:ext>
            </a:extLst>
          </p:cNvPr>
          <p:cNvGraphicFramePr/>
          <p:nvPr/>
        </p:nvGraphicFramePr>
        <p:xfrm>
          <a:off x="7001018" y="3154072"/>
          <a:ext cx="3123194" cy="281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4BEEEB40-A86C-44B5-8B72-03D2B8DF2E91}"/>
              </a:ext>
            </a:extLst>
          </p:cNvPr>
          <p:cNvGrpSpPr/>
          <p:nvPr/>
        </p:nvGrpSpPr>
        <p:grpSpPr>
          <a:xfrm>
            <a:off x="8219925" y="3797332"/>
            <a:ext cx="1027533" cy="1040571"/>
            <a:chOff x="6402318" y="3714496"/>
            <a:chExt cx="1027533" cy="104057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6D9301D-04D5-4DE2-84B9-D8800BEBFA05}"/>
                </a:ext>
              </a:extLst>
            </p:cNvPr>
            <p:cNvCxnSpPr/>
            <p:nvPr/>
          </p:nvCxnSpPr>
          <p:spPr>
            <a:xfrm>
              <a:off x="6402318" y="3717900"/>
              <a:ext cx="1027533" cy="0"/>
            </a:xfrm>
            <a:prstGeom prst="line">
              <a:avLst/>
            </a:prstGeom>
            <a:noFill/>
            <a:ln w="12700" cap="flat" cmpd="sng" algn="ctr">
              <a:solidFill>
                <a:srgbClr val="1E4784"/>
              </a:solidFill>
              <a:prstDash val="soli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E16931F-2D63-48E8-A1BD-6537FE414879}"/>
                </a:ext>
              </a:extLst>
            </p:cNvPr>
            <p:cNvCxnSpPr>
              <a:cxnSpLocks/>
            </p:cNvCxnSpPr>
            <p:nvPr/>
          </p:nvCxnSpPr>
          <p:spPr>
            <a:xfrm>
              <a:off x="6409104" y="3717900"/>
              <a:ext cx="0" cy="1037167"/>
            </a:xfrm>
            <a:prstGeom prst="line">
              <a:avLst/>
            </a:prstGeom>
            <a:noFill/>
            <a:ln w="12700" cap="flat" cmpd="sng" algn="ctr">
              <a:solidFill>
                <a:srgbClr val="1E4784"/>
              </a:solidFill>
              <a:prstDash val="soli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4322DC-9C16-4422-888E-874FF22C747F}"/>
                </a:ext>
              </a:extLst>
            </p:cNvPr>
            <p:cNvCxnSpPr/>
            <p:nvPr/>
          </p:nvCxnSpPr>
          <p:spPr>
            <a:xfrm>
              <a:off x="7429850" y="3714496"/>
              <a:ext cx="0" cy="75123"/>
            </a:xfrm>
            <a:prstGeom prst="line">
              <a:avLst/>
            </a:prstGeom>
            <a:noFill/>
            <a:ln w="12700" cap="flat" cmpd="sng" algn="ctr">
              <a:solidFill>
                <a:srgbClr val="1E4784"/>
              </a:solidFill>
              <a:prstDash val="solid"/>
            </a:ln>
            <a:effectLst/>
          </p:spPr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2BF8BCA-509F-4B12-A5CE-F8086399E45C}"/>
              </a:ext>
            </a:extLst>
          </p:cNvPr>
          <p:cNvSpPr txBox="1"/>
          <p:nvPr/>
        </p:nvSpPr>
        <p:spPr>
          <a:xfrm>
            <a:off x="3555906" y="1521054"/>
            <a:ext cx="928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GB" sz="1600" dirty="0">
                <a:solidFill>
                  <a:srgbClr val="1E4784"/>
                </a:solidFill>
                <a:latin typeface="Arial"/>
              </a:rPr>
              <a:t>= 678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E103F2-6420-42E4-9A44-A0A82EBB3AD0}"/>
              </a:ext>
            </a:extLst>
          </p:cNvPr>
          <p:cNvGrpSpPr/>
          <p:nvPr/>
        </p:nvGrpSpPr>
        <p:grpSpPr>
          <a:xfrm>
            <a:off x="0" y="1309653"/>
            <a:ext cx="793591" cy="966180"/>
            <a:chOff x="-39902" y="1258887"/>
            <a:chExt cx="793591" cy="96618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CDB3D3-57F1-4D56-A5DE-A23107A6E676}"/>
                </a:ext>
              </a:extLst>
            </p:cNvPr>
            <p:cNvSpPr/>
            <p:nvPr/>
          </p:nvSpPr>
          <p:spPr>
            <a:xfrm>
              <a:off x="-39902" y="1506890"/>
              <a:ext cx="6399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1600" b="1" dirty="0">
                  <a:solidFill>
                    <a:srgbClr val="007370"/>
                  </a:solidFill>
                  <a:latin typeface="Arial"/>
                </a:rPr>
                <a:t>2017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3996F2F-8917-4104-8E91-DC76332F7CA2}"/>
                </a:ext>
              </a:extLst>
            </p:cNvPr>
            <p:cNvCxnSpPr>
              <a:cxnSpLocks/>
            </p:cNvCxnSpPr>
            <p:nvPr/>
          </p:nvCxnSpPr>
          <p:spPr>
            <a:xfrm>
              <a:off x="661963" y="1258887"/>
              <a:ext cx="755" cy="966180"/>
            </a:xfrm>
            <a:prstGeom prst="line">
              <a:avLst/>
            </a:prstGeom>
            <a:ln w="38100">
              <a:gradFill>
                <a:gsLst>
                  <a:gs pos="7600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E4E4295-A64F-4429-9156-861D400D9DBF}"/>
                </a:ext>
              </a:extLst>
            </p:cNvPr>
            <p:cNvSpPr/>
            <p:nvPr/>
          </p:nvSpPr>
          <p:spPr>
            <a:xfrm>
              <a:off x="550488" y="1589963"/>
              <a:ext cx="203201" cy="203201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7" name="Rounded Rectangle 11">
            <a:extLst>
              <a:ext uri="{FF2B5EF4-FFF2-40B4-BE49-F238E27FC236}">
                <a16:creationId xmlns:a16="http://schemas.microsoft.com/office/drawing/2014/main" id="{28740587-102C-4937-B569-0F07BC2EF254}"/>
              </a:ext>
            </a:extLst>
          </p:cNvPr>
          <p:cNvSpPr>
            <a:spLocks noChangeAspect="1"/>
          </p:cNvSpPr>
          <p:nvPr/>
        </p:nvSpPr>
        <p:spPr>
          <a:xfrm>
            <a:off x="3555906" y="1465274"/>
            <a:ext cx="220618" cy="396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1E4784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4C55A41-A5DE-433D-8498-FC92167C2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9867" y="6554917"/>
            <a:ext cx="8326437" cy="276999"/>
          </a:xfrm>
        </p:spPr>
        <p:txBody>
          <a:bodyPr/>
          <a:lstStyle/>
          <a:p>
            <a:r>
              <a:rPr lang="da-DK" dirty="0"/>
              <a:t>Calkins et al. N Engl J Med 2017; Calkins et al. Heart Rhythm 2017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81891" y="1995055"/>
            <a:ext cx="10974581" cy="10252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en-GB" sz="2000" b="1" kern="0" dirty="0">
              <a:solidFill>
                <a:srgbClr val="002A5C"/>
              </a:solidFill>
              <a:latin typeface="Arial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GB" sz="2000" b="1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Mục</a:t>
            </a:r>
            <a:r>
              <a:rPr lang="en-GB" sz="2000" b="1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b="1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tiêu</a:t>
            </a:r>
            <a:endParaRPr lang="en-GB" sz="2000" b="1" kern="0" dirty="0">
              <a:solidFill>
                <a:srgbClr val="002A5C"/>
              </a:solidFill>
              <a:latin typeface="Arial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Nghiên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cứu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tính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an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toàn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và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hiệu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quả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của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dabigatran 150 mg BID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nhằm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thay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thế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cho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warfarin (INR 2.0–3.0) ở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bệnh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nhân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cắt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đôt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rung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nhĩ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(N=678) </a:t>
            </a:r>
          </a:p>
          <a:p>
            <a:pPr algn="ctr" defTabSz="457200"/>
            <a:endParaRPr lang="vi-VN" sz="2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59301" y="3570458"/>
            <a:ext cx="5903602" cy="16301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sz="2000" b="1" kern="0" dirty="0">
              <a:solidFill>
                <a:srgbClr val="0084CB">
                  <a:lumMod val="50000"/>
                </a:srgbClr>
              </a:solidFill>
              <a:latin typeface="Arial"/>
              <a:cs typeface="Arial" panose="020B0604020202020204" pitchFamily="34" charset="0"/>
            </a:endParaRPr>
          </a:p>
          <a:p>
            <a:pPr algn="ctr" defTabSz="457200"/>
            <a:r>
              <a:rPr lang="en-GB" sz="2000" b="1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Kết</a:t>
            </a:r>
            <a:r>
              <a:rPr lang="en-GB" sz="2000" b="1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b="1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quả</a:t>
            </a:r>
            <a:br>
              <a:rPr lang="en-GB" sz="2000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</a:br>
            <a:r>
              <a:rPr lang="en-GB" sz="2000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Trong</a:t>
            </a:r>
            <a:r>
              <a:rPr lang="en-GB" sz="2000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suốt</a:t>
            </a:r>
            <a:r>
              <a:rPr lang="en-GB" sz="2000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quá</a:t>
            </a:r>
            <a:r>
              <a:rPr lang="en-GB" sz="2000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trình</a:t>
            </a:r>
            <a:r>
              <a:rPr lang="en-GB" sz="2000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trong</a:t>
            </a:r>
            <a:r>
              <a:rPr lang="en-GB" sz="2000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và</a:t>
            </a:r>
            <a:r>
              <a:rPr lang="en-GB" sz="2000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sau</a:t>
            </a:r>
            <a:r>
              <a:rPr lang="en-GB" sz="2000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can </a:t>
            </a:r>
            <a:r>
              <a:rPr lang="en-GB" sz="2000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thiệp</a:t>
            </a:r>
            <a:r>
              <a:rPr lang="en-GB" sz="2000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cắt</a:t>
            </a:r>
            <a:r>
              <a:rPr lang="en-GB" sz="2000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đốt</a:t>
            </a:r>
            <a:r>
              <a:rPr lang="en-GB" sz="2000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, </a:t>
            </a:r>
            <a:r>
              <a:rPr lang="en-GB" sz="2000" b="1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nguy</a:t>
            </a:r>
            <a:r>
              <a:rPr lang="en-GB" sz="2000" b="1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b="1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cơ</a:t>
            </a:r>
            <a:r>
              <a:rPr lang="en-GB" sz="2000" b="1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b="1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chảy</a:t>
            </a:r>
            <a:r>
              <a:rPr lang="en-GB" sz="2000" b="1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b="1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máu</a:t>
            </a:r>
            <a:r>
              <a:rPr lang="en-GB" sz="2000" b="1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b="1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nặng</a:t>
            </a:r>
            <a:r>
              <a:rPr lang="en-GB" sz="2000" b="1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b="1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thấp</a:t>
            </a:r>
            <a:r>
              <a:rPr lang="en-GB" sz="2000" b="1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b="1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hơn</a:t>
            </a:r>
            <a:r>
              <a:rPr lang="en-GB" sz="2000" b="1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ở </a:t>
            </a:r>
            <a:r>
              <a:rPr lang="en-GB" sz="2000" b="1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nhóm</a:t>
            </a:r>
            <a:r>
              <a:rPr lang="en-GB" sz="2000" b="1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dabigatran</a:t>
            </a:r>
            <a:r>
              <a:rPr lang="en-GB" sz="2000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so </a:t>
            </a:r>
            <a:r>
              <a:rPr lang="en-GB" sz="2000" kern="0" dirty="0" err="1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với</a:t>
            </a:r>
            <a:r>
              <a:rPr lang="en-GB" sz="2000" kern="0" dirty="0">
                <a:solidFill>
                  <a:srgbClr val="0084CB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warfarin</a:t>
            </a:r>
          </a:p>
          <a:p>
            <a:pPr algn="ctr" defTabSz="457200"/>
            <a:endParaRPr lang="vi-VN" sz="2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6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033CC9E-6A58-4236-8DAA-D56A84B324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43" t="19662" b="17593"/>
          <a:stretch/>
        </p:blipFill>
        <p:spPr>
          <a:xfrm>
            <a:off x="962752" y="1405021"/>
            <a:ext cx="3138878" cy="57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326B1A-7E92-47AF-AB0E-934820961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46335"/>
            <a:ext cx="9144000" cy="80446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Dabigatran </a:t>
            </a:r>
            <a:r>
              <a:rPr lang="da-DK" sz="2400" dirty="0">
                <a:solidFill>
                  <a:srgbClr val="002060"/>
                </a:solidFill>
              </a:rPr>
              <a:t>trên bệnh nhân rung nhĩ sau can thiệp mạch vành 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B2BAB-F822-42D6-8DC0-8EA3B48F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066355A-084C-D24E-9AD2-7E4FC41EA627}" type="slidenum">
              <a:rPr lang="en-GB">
                <a:solidFill>
                  <a:srgbClr val="1E4784">
                    <a:tint val="75000"/>
                  </a:srgbClr>
                </a:solidFill>
                <a:latin typeface="Arial"/>
              </a:rPr>
              <a:pPr defTabSz="457200"/>
              <a:t>12</a:t>
            </a:fld>
            <a:endParaRPr lang="en-GB" dirty="0">
              <a:solidFill>
                <a:srgbClr val="1E4784">
                  <a:tint val="75000"/>
                </a:srgbClr>
              </a:solidFill>
              <a:latin typeface="Arial"/>
            </a:endParaRP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7A5479AA-F7A1-4139-AC20-FA1F3F31E02D}"/>
              </a:ext>
            </a:extLst>
          </p:cNvPr>
          <p:cNvGrpSpPr/>
          <p:nvPr/>
        </p:nvGrpSpPr>
        <p:grpSpPr>
          <a:xfrm>
            <a:off x="4890135" y="2979194"/>
            <a:ext cx="2928458" cy="2092464"/>
            <a:chOff x="4452360" y="1866901"/>
            <a:chExt cx="5076971" cy="3522576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8B2D8924-01A8-4904-84C8-0105D3E981A6}"/>
                </a:ext>
              </a:extLst>
            </p:cNvPr>
            <p:cNvGrpSpPr/>
            <p:nvPr/>
          </p:nvGrpSpPr>
          <p:grpSpPr>
            <a:xfrm>
              <a:off x="4764174" y="4822618"/>
              <a:ext cx="4077687" cy="566859"/>
              <a:chOff x="1056325" y="5043305"/>
              <a:chExt cx="8140189" cy="755809"/>
            </a:xfrm>
          </p:grpSpPr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DF98D3BF-4995-4964-8968-51C3A149CB9F}"/>
                  </a:ext>
                </a:extLst>
              </p:cNvPr>
              <p:cNvSpPr txBox="1"/>
              <p:nvPr/>
            </p:nvSpPr>
            <p:spPr>
              <a:xfrm>
                <a:off x="1056325" y="5043305"/>
                <a:ext cx="838827" cy="483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0</a:t>
                </a: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83D9E8F7-935D-401A-89B0-D398FB4156B7}"/>
                  </a:ext>
                </a:extLst>
              </p:cNvPr>
              <p:cNvSpPr txBox="1"/>
              <p:nvPr/>
            </p:nvSpPr>
            <p:spPr>
              <a:xfrm>
                <a:off x="1868544" y="5047821"/>
                <a:ext cx="1038547" cy="483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90</a:t>
                </a: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9D5EEE86-5984-4142-BAA2-AFB6EDB0CF0F}"/>
                  </a:ext>
                </a:extLst>
              </p:cNvPr>
              <p:cNvSpPr txBox="1"/>
              <p:nvPr/>
            </p:nvSpPr>
            <p:spPr>
              <a:xfrm>
                <a:off x="2649723" y="5043305"/>
                <a:ext cx="1238267" cy="483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180</a:t>
                </a: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025F3823-A57D-4E9A-ABBF-67742E3F03E9}"/>
                  </a:ext>
                </a:extLst>
              </p:cNvPr>
              <p:cNvSpPr txBox="1"/>
              <p:nvPr/>
            </p:nvSpPr>
            <p:spPr>
              <a:xfrm>
                <a:off x="3520081" y="5045702"/>
                <a:ext cx="1238267" cy="483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270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210E60D7-AF6A-47E7-852A-B5EC03728964}"/>
                  </a:ext>
                </a:extLst>
              </p:cNvPr>
              <p:cNvSpPr txBox="1"/>
              <p:nvPr/>
            </p:nvSpPr>
            <p:spPr>
              <a:xfrm>
                <a:off x="4419442" y="5050216"/>
                <a:ext cx="1238267" cy="483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360</a:t>
                </a: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54D744B2-037C-4347-ACED-50ABB98DA0CE}"/>
                  </a:ext>
                </a:extLst>
              </p:cNvPr>
              <p:cNvSpPr txBox="1"/>
              <p:nvPr/>
            </p:nvSpPr>
            <p:spPr>
              <a:xfrm>
                <a:off x="5301640" y="5045702"/>
                <a:ext cx="1238267" cy="483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450</a:t>
                </a:r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F9246E2F-5DE4-4C34-B8CD-6F8BC4F53A7D}"/>
                  </a:ext>
                </a:extLst>
              </p:cNvPr>
              <p:cNvSpPr txBox="1"/>
              <p:nvPr/>
            </p:nvSpPr>
            <p:spPr>
              <a:xfrm>
                <a:off x="6183835" y="5047976"/>
                <a:ext cx="1238267" cy="483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540</a:t>
                </a:r>
              </a:p>
            </p:txBody>
          </p: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3317485E-5B1C-4647-988B-BCA27149BE9E}"/>
                  </a:ext>
                </a:extLst>
              </p:cNvPr>
              <p:cNvSpPr txBox="1"/>
              <p:nvPr/>
            </p:nvSpPr>
            <p:spPr>
              <a:xfrm>
                <a:off x="7071294" y="5052488"/>
                <a:ext cx="1238267" cy="483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630</a:t>
                </a:r>
              </a:p>
            </p:txBody>
          </p: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F3919F02-F8BC-41C8-BD57-CAAD1F9B3BCF}"/>
                  </a:ext>
                </a:extLst>
              </p:cNvPr>
              <p:cNvSpPr txBox="1"/>
              <p:nvPr/>
            </p:nvSpPr>
            <p:spPr>
              <a:xfrm>
                <a:off x="7958247" y="5047976"/>
                <a:ext cx="1238267" cy="483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720</a:t>
                </a: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63A3056C-F58C-466E-90CF-5F173DA3DDF1}"/>
                  </a:ext>
                </a:extLst>
              </p:cNvPr>
              <p:cNvSpPr txBox="1"/>
              <p:nvPr/>
            </p:nvSpPr>
            <p:spPr>
              <a:xfrm>
                <a:off x="2604385" y="5315528"/>
                <a:ext cx="4855430" cy="483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b="1" dirty="0">
                    <a:solidFill>
                      <a:srgbClr val="1E4784"/>
                    </a:solidFill>
                    <a:latin typeface="Arial"/>
                  </a:rPr>
                  <a:t>Time to first event (days)</a:t>
                </a:r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9B62427F-1F5E-4956-927D-C74CFC7B2D1D}"/>
                </a:ext>
              </a:extLst>
            </p:cNvPr>
            <p:cNvGrpSpPr/>
            <p:nvPr/>
          </p:nvGrpSpPr>
          <p:grpSpPr>
            <a:xfrm>
              <a:off x="4452360" y="1866901"/>
              <a:ext cx="5076971" cy="3169990"/>
              <a:chOff x="6027919" y="1879598"/>
              <a:chExt cx="6769294" cy="3748106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3D92E605-A7FB-4F31-AD48-F7BF1C1B5228}"/>
                  </a:ext>
                </a:extLst>
              </p:cNvPr>
              <p:cNvGrpSpPr/>
              <p:nvPr/>
            </p:nvGrpSpPr>
            <p:grpSpPr>
              <a:xfrm>
                <a:off x="6027919" y="1879598"/>
                <a:ext cx="701073" cy="3748106"/>
                <a:chOff x="433856" y="1559558"/>
                <a:chExt cx="1049656" cy="3748106"/>
              </a:xfrm>
            </p:grpSpPr>
            <p:sp>
              <p:nvSpPr>
                <p:cNvPr id="196" name="TextBox 195">
                  <a:extLst>
                    <a:ext uri="{FF2B5EF4-FFF2-40B4-BE49-F238E27FC236}">
                      <a16:creationId xmlns:a16="http://schemas.microsoft.com/office/drawing/2014/main" id="{D5C6A5C6-CB75-4375-99F1-023C1C1F8F29}"/>
                    </a:ext>
                  </a:extLst>
                </p:cNvPr>
                <p:cNvSpPr txBox="1"/>
                <p:nvPr/>
              </p:nvSpPr>
              <p:spPr>
                <a:xfrm>
                  <a:off x="434645" y="1559558"/>
                  <a:ext cx="1038550" cy="428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457200"/>
                  <a:r>
                    <a:rPr lang="en-GB" sz="800" dirty="0">
                      <a:solidFill>
                        <a:srgbClr val="1E4784"/>
                      </a:solidFill>
                      <a:latin typeface="Arial"/>
                    </a:rPr>
                    <a:t>40</a:t>
                  </a:r>
                </a:p>
              </p:txBody>
            </p:sp>
            <p:sp>
              <p:nvSpPr>
                <p:cNvPr id="197" name="TextBox 196">
                  <a:extLst>
                    <a:ext uri="{FF2B5EF4-FFF2-40B4-BE49-F238E27FC236}">
                      <a16:creationId xmlns:a16="http://schemas.microsoft.com/office/drawing/2014/main" id="{491D1010-878F-40B4-99A7-E7822AA9FECB}"/>
                    </a:ext>
                  </a:extLst>
                </p:cNvPr>
                <p:cNvSpPr txBox="1"/>
                <p:nvPr/>
              </p:nvSpPr>
              <p:spPr>
                <a:xfrm>
                  <a:off x="434645" y="1974468"/>
                  <a:ext cx="1038550" cy="428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457200"/>
                  <a:r>
                    <a:rPr lang="en-GB" sz="800" dirty="0">
                      <a:solidFill>
                        <a:srgbClr val="1E4784"/>
                      </a:solidFill>
                      <a:latin typeface="Arial"/>
                    </a:rPr>
                    <a:t>35</a:t>
                  </a:r>
                </a:p>
              </p:txBody>
            </p:sp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501D140E-ADDC-4037-85C2-206850BCA5EE}"/>
                    </a:ext>
                  </a:extLst>
                </p:cNvPr>
                <p:cNvSpPr txBox="1"/>
                <p:nvPr/>
              </p:nvSpPr>
              <p:spPr>
                <a:xfrm>
                  <a:off x="444962" y="2389376"/>
                  <a:ext cx="1038550" cy="428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457200"/>
                  <a:r>
                    <a:rPr lang="en-GB" sz="800" dirty="0">
                      <a:solidFill>
                        <a:srgbClr val="1E4784"/>
                      </a:solidFill>
                      <a:latin typeface="Arial"/>
                    </a:rPr>
                    <a:t>30</a:t>
                  </a:r>
                </a:p>
              </p:txBody>
            </p:sp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DF7A21C5-756B-4315-95C2-B32B8826E23F}"/>
                    </a:ext>
                  </a:extLst>
                </p:cNvPr>
                <p:cNvSpPr txBox="1"/>
                <p:nvPr/>
              </p:nvSpPr>
              <p:spPr>
                <a:xfrm>
                  <a:off x="444962" y="2804284"/>
                  <a:ext cx="1038550" cy="428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457200"/>
                  <a:r>
                    <a:rPr lang="en-GB" sz="800" dirty="0">
                      <a:solidFill>
                        <a:srgbClr val="1E4784"/>
                      </a:solidFill>
                      <a:latin typeface="Arial"/>
                    </a:rPr>
                    <a:t>25</a:t>
                  </a:r>
                </a:p>
              </p:txBody>
            </p:sp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BA874FF0-5774-4EC9-9F63-3E5A9D733453}"/>
                    </a:ext>
                  </a:extLst>
                </p:cNvPr>
                <p:cNvSpPr txBox="1"/>
                <p:nvPr/>
              </p:nvSpPr>
              <p:spPr>
                <a:xfrm>
                  <a:off x="433856" y="3219197"/>
                  <a:ext cx="1038550" cy="428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457200"/>
                  <a:r>
                    <a:rPr lang="en-GB" sz="800" dirty="0">
                      <a:solidFill>
                        <a:srgbClr val="1E4784"/>
                      </a:solidFill>
                      <a:latin typeface="Arial"/>
                    </a:rPr>
                    <a:t>20</a:t>
                  </a:r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F5A7CECD-A93B-420E-B8F5-B3C4B59D35C4}"/>
                    </a:ext>
                  </a:extLst>
                </p:cNvPr>
                <p:cNvSpPr txBox="1"/>
                <p:nvPr/>
              </p:nvSpPr>
              <p:spPr>
                <a:xfrm>
                  <a:off x="433856" y="3634103"/>
                  <a:ext cx="1038550" cy="428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457200"/>
                  <a:r>
                    <a:rPr lang="en-GB" sz="800" dirty="0">
                      <a:solidFill>
                        <a:srgbClr val="1E4784"/>
                      </a:solidFill>
                      <a:latin typeface="Arial"/>
                    </a:rPr>
                    <a:t>15</a:t>
                  </a:r>
                </a:p>
              </p:txBody>
            </p:sp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D1E4C2C-8025-4303-AF19-3AB5F9EBD6DB}"/>
                    </a:ext>
                  </a:extLst>
                </p:cNvPr>
                <p:cNvSpPr txBox="1"/>
                <p:nvPr/>
              </p:nvSpPr>
              <p:spPr>
                <a:xfrm>
                  <a:off x="444175" y="4049011"/>
                  <a:ext cx="1038552" cy="428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457200"/>
                  <a:r>
                    <a:rPr lang="en-GB" sz="800" dirty="0">
                      <a:solidFill>
                        <a:srgbClr val="1E4784"/>
                      </a:solidFill>
                      <a:latin typeface="Arial"/>
                    </a:rPr>
                    <a:t>10</a:t>
                  </a:r>
                </a:p>
              </p:txBody>
            </p:sp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13BA2168-E799-41B4-BC43-E79987754EFD}"/>
                    </a:ext>
                  </a:extLst>
                </p:cNvPr>
                <p:cNvSpPr txBox="1"/>
                <p:nvPr/>
              </p:nvSpPr>
              <p:spPr>
                <a:xfrm>
                  <a:off x="643887" y="4463919"/>
                  <a:ext cx="838829" cy="428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457200"/>
                  <a:r>
                    <a:rPr lang="en-GB" sz="800" dirty="0">
                      <a:solidFill>
                        <a:srgbClr val="1E4784"/>
                      </a:solidFill>
                      <a:latin typeface="Arial"/>
                    </a:rPr>
                    <a:t>5</a:t>
                  </a:r>
                </a:p>
              </p:txBody>
            </p:sp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20114B30-34AD-46B2-A3E1-40416EC5A4AD}"/>
                    </a:ext>
                  </a:extLst>
                </p:cNvPr>
                <p:cNvSpPr txBox="1"/>
                <p:nvPr/>
              </p:nvSpPr>
              <p:spPr>
                <a:xfrm>
                  <a:off x="639125" y="4878829"/>
                  <a:ext cx="838829" cy="428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457200"/>
                  <a:r>
                    <a:rPr lang="en-GB" sz="800" dirty="0">
                      <a:solidFill>
                        <a:srgbClr val="1E4784"/>
                      </a:solidFill>
                      <a:latin typeface="Arial"/>
                    </a:rPr>
                    <a:t>0</a:t>
                  </a:r>
                </a:p>
              </p:txBody>
            </p:sp>
          </p:grpSp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BDF36AD3-32AE-4EC5-8419-6AA806C6B957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8177" y="2009428"/>
                <a:ext cx="4832997" cy="3420000"/>
              </a:xfrm>
              <a:prstGeom prst="rect">
                <a:avLst/>
              </a:prstGeom>
            </p:spPr>
          </p:pic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0B7BB3B2-AD88-4B65-86D5-75F4E1A465B6}"/>
                  </a:ext>
                </a:extLst>
              </p:cNvPr>
              <p:cNvSpPr txBox="1"/>
              <p:nvPr/>
            </p:nvSpPr>
            <p:spPr>
              <a:xfrm>
                <a:off x="10236298" y="3430839"/>
                <a:ext cx="2560915" cy="612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700" b="1" dirty="0">
                    <a:solidFill>
                      <a:srgbClr val="007370"/>
                    </a:solidFill>
                    <a:latin typeface="Arial"/>
                  </a:rPr>
                  <a:t>Dabigatran 150 mg </a:t>
                </a:r>
              </a:p>
              <a:p>
                <a:pPr defTabSz="457200"/>
                <a:r>
                  <a:rPr lang="en-GB" sz="700" b="1" dirty="0">
                    <a:solidFill>
                      <a:srgbClr val="007370"/>
                    </a:solidFill>
                    <a:latin typeface="Arial"/>
                  </a:rPr>
                  <a:t>dual therapy</a:t>
                </a: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3C3F6083-AEEF-495F-8AFD-F7D66F2E9BB6}"/>
                  </a:ext>
                </a:extLst>
              </p:cNvPr>
              <p:cNvSpPr txBox="1"/>
              <p:nvPr/>
            </p:nvSpPr>
            <p:spPr>
              <a:xfrm>
                <a:off x="10632917" y="2189170"/>
                <a:ext cx="1745999" cy="6126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GB" sz="700" b="1" dirty="0">
                    <a:solidFill>
                      <a:srgbClr val="A61D3C"/>
                    </a:solidFill>
                    <a:latin typeface="Arial"/>
                  </a:rPr>
                  <a:t>Warfarin</a:t>
                </a:r>
              </a:p>
              <a:p>
                <a:pPr defTabSz="457200"/>
                <a:r>
                  <a:rPr lang="en-GB" sz="700" b="1" dirty="0">
                    <a:solidFill>
                      <a:srgbClr val="A61D3C"/>
                    </a:solidFill>
                    <a:latin typeface="Arial"/>
                  </a:rPr>
                  <a:t>triple therapy</a:t>
                </a: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E76D954-FE2D-429C-A7F0-358C221FE282}"/>
                  </a:ext>
                </a:extLst>
              </p:cNvPr>
              <p:cNvSpPr/>
              <p:nvPr/>
            </p:nvSpPr>
            <p:spPr>
              <a:xfrm>
                <a:off x="6986493" y="1912405"/>
                <a:ext cx="3967971" cy="1010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GB" sz="900" dirty="0">
                    <a:solidFill>
                      <a:srgbClr val="1E4784"/>
                    </a:solidFill>
                    <a:latin typeface="Arial"/>
                  </a:rPr>
                  <a:t>HR: 0.72 (95% CI: 0.58–0.88)</a:t>
                </a:r>
              </a:p>
              <a:p>
                <a:pPr algn="ctr" defTabSz="457200"/>
                <a:r>
                  <a:rPr lang="en-GB" sz="900" dirty="0">
                    <a:solidFill>
                      <a:srgbClr val="1E4784"/>
                    </a:solidFill>
                    <a:latin typeface="Arial"/>
                  </a:rPr>
                  <a:t>Non-inferiority P&lt;0.001</a:t>
                </a:r>
              </a:p>
              <a:p>
                <a:pPr algn="ctr" defTabSz="457200"/>
                <a:r>
                  <a:rPr lang="en-GB" sz="900" dirty="0">
                    <a:solidFill>
                      <a:srgbClr val="1E4784"/>
                    </a:solidFill>
                    <a:latin typeface="Arial"/>
                  </a:rPr>
                  <a:t>P=0.002</a:t>
                </a: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C819BBF-1C5D-443B-9DFE-00F0220D16C6}"/>
              </a:ext>
            </a:extLst>
          </p:cNvPr>
          <p:cNvSpPr/>
          <p:nvPr/>
        </p:nvSpPr>
        <p:spPr>
          <a:xfrm>
            <a:off x="4887918" y="2240358"/>
            <a:ext cx="6076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1400" b="1" dirty="0" err="1">
                <a:solidFill>
                  <a:srgbClr val="1E4784"/>
                </a:solidFill>
                <a:latin typeface="Arial"/>
              </a:rPr>
              <a:t>Chảy</a:t>
            </a:r>
            <a:r>
              <a:rPr lang="en-GB" sz="1400" b="1" dirty="0">
                <a:solidFill>
                  <a:srgbClr val="1E4784"/>
                </a:solidFill>
                <a:latin typeface="Arial"/>
              </a:rPr>
              <a:t> </a:t>
            </a:r>
            <a:r>
              <a:rPr lang="en-GB" sz="1400" b="1" dirty="0" err="1">
                <a:solidFill>
                  <a:srgbClr val="1E4784"/>
                </a:solidFill>
                <a:latin typeface="Arial"/>
              </a:rPr>
              <a:t>máu</a:t>
            </a:r>
            <a:r>
              <a:rPr lang="en-GB" sz="1400" b="1" dirty="0">
                <a:solidFill>
                  <a:srgbClr val="1E4784"/>
                </a:solidFill>
                <a:latin typeface="Arial"/>
              </a:rPr>
              <a:t> </a:t>
            </a:r>
            <a:r>
              <a:rPr lang="en-GB" sz="1400" b="1" dirty="0" err="1">
                <a:solidFill>
                  <a:srgbClr val="1E4784"/>
                </a:solidFill>
                <a:latin typeface="Arial"/>
              </a:rPr>
              <a:t>nặng</a:t>
            </a:r>
            <a:r>
              <a:rPr lang="en-GB" sz="1400" b="1" dirty="0">
                <a:solidFill>
                  <a:srgbClr val="1E4784"/>
                </a:solidFill>
                <a:latin typeface="Arial"/>
              </a:rPr>
              <a:t> </a:t>
            </a:r>
            <a:r>
              <a:rPr lang="en-GB" sz="1400" b="1" dirty="0" err="1">
                <a:solidFill>
                  <a:srgbClr val="1E4784"/>
                </a:solidFill>
                <a:latin typeface="Arial"/>
              </a:rPr>
              <a:t>hoặc</a:t>
            </a:r>
            <a:r>
              <a:rPr lang="en-GB" sz="1400" b="1" dirty="0">
                <a:solidFill>
                  <a:srgbClr val="1E4784"/>
                </a:solidFill>
                <a:latin typeface="Arial"/>
              </a:rPr>
              <a:t> </a:t>
            </a:r>
            <a:r>
              <a:rPr lang="en-GB" sz="1400" b="1" dirty="0" err="1">
                <a:solidFill>
                  <a:srgbClr val="1E4784"/>
                </a:solidFill>
                <a:latin typeface="Arial"/>
              </a:rPr>
              <a:t>chảy</a:t>
            </a:r>
            <a:r>
              <a:rPr lang="en-GB" sz="1400" b="1" dirty="0">
                <a:solidFill>
                  <a:srgbClr val="1E4784"/>
                </a:solidFill>
                <a:latin typeface="Arial"/>
              </a:rPr>
              <a:t> </a:t>
            </a:r>
            <a:r>
              <a:rPr lang="en-GB" sz="1400" b="1" dirty="0" err="1">
                <a:solidFill>
                  <a:srgbClr val="1E4784"/>
                </a:solidFill>
                <a:latin typeface="Arial"/>
              </a:rPr>
              <a:t>máu</a:t>
            </a:r>
            <a:r>
              <a:rPr lang="en-GB" sz="1400" b="1" dirty="0">
                <a:solidFill>
                  <a:srgbClr val="1E4784"/>
                </a:solidFill>
                <a:latin typeface="Arial"/>
              </a:rPr>
              <a:t> </a:t>
            </a:r>
            <a:r>
              <a:rPr lang="en-GB" sz="1400" b="1" dirty="0" err="1">
                <a:solidFill>
                  <a:srgbClr val="1E4784"/>
                </a:solidFill>
                <a:latin typeface="Arial"/>
              </a:rPr>
              <a:t>ghi</a:t>
            </a:r>
            <a:r>
              <a:rPr lang="en-GB" sz="1400" b="1" dirty="0">
                <a:solidFill>
                  <a:srgbClr val="1E4784"/>
                </a:solidFill>
                <a:latin typeface="Arial"/>
              </a:rPr>
              <a:t> </a:t>
            </a:r>
            <a:r>
              <a:rPr lang="en-GB" sz="1400" b="1" dirty="0" err="1">
                <a:solidFill>
                  <a:srgbClr val="1E4784"/>
                </a:solidFill>
                <a:latin typeface="Arial"/>
              </a:rPr>
              <a:t>nhận</a:t>
            </a:r>
            <a:r>
              <a:rPr lang="en-GB" sz="1400" b="1" dirty="0">
                <a:solidFill>
                  <a:srgbClr val="1E4784"/>
                </a:solidFill>
                <a:latin typeface="Arial"/>
              </a:rPr>
              <a:t> </a:t>
            </a:r>
            <a:r>
              <a:rPr lang="en-GB" sz="1400" b="1" dirty="0" err="1">
                <a:solidFill>
                  <a:srgbClr val="1E4784"/>
                </a:solidFill>
                <a:latin typeface="Arial"/>
              </a:rPr>
              <a:t>trên</a:t>
            </a:r>
            <a:r>
              <a:rPr lang="en-GB" sz="1400" b="1" dirty="0">
                <a:solidFill>
                  <a:srgbClr val="1E4784"/>
                </a:solidFill>
                <a:latin typeface="Arial"/>
              </a:rPr>
              <a:t> </a:t>
            </a:r>
            <a:r>
              <a:rPr lang="en-GB" sz="1400" b="1" dirty="0" err="1">
                <a:solidFill>
                  <a:srgbClr val="1E4784"/>
                </a:solidFill>
                <a:latin typeface="Arial"/>
              </a:rPr>
              <a:t>lâm</a:t>
            </a:r>
            <a:r>
              <a:rPr lang="en-GB" sz="1400" b="1" dirty="0">
                <a:solidFill>
                  <a:srgbClr val="1E4784"/>
                </a:solidFill>
                <a:latin typeface="Arial"/>
              </a:rPr>
              <a:t> </a:t>
            </a:r>
            <a:r>
              <a:rPr lang="en-GB" sz="1400" b="1" dirty="0" err="1">
                <a:solidFill>
                  <a:srgbClr val="1E4784"/>
                </a:solidFill>
                <a:latin typeface="Arial"/>
              </a:rPr>
              <a:t>sàng</a:t>
            </a:r>
            <a:r>
              <a:rPr lang="en-GB" sz="1400" b="1" dirty="0">
                <a:solidFill>
                  <a:srgbClr val="1E4784"/>
                </a:solidFill>
                <a:latin typeface="Arial"/>
              </a:rPr>
              <a:t> </a:t>
            </a:r>
          </a:p>
          <a:p>
            <a:pPr algn="ctr" defTabSz="457200"/>
            <a:r>
              <a:rPr lang="en-GB" sz="1400" b="1" dirty="0" err="1">
                <a:solidFill>
                  <a:srgbClr val="1E4784"/>
                </a:solidFill>
                <a:latin typeface="Arial"/>
              </a:rPr>
              <a:t>theo</a:t>
            </a:r>
            <a:r>
              <a:rPr lang="en-GB" sz="1400" b="1" dirty="0">
                <a:solidFill>
                  <a:srgbClr val="1E4784"/>
                </a:solidFill>
                <a:latin typeface="Arial"/>
              </a:rPr>
              <a:t> </a:t>
            </a:r>
            <a:r>
              <a:rPr lang="en-GB" sz="1400" b="1" dirty="0" err="1">
                <a:solidFill>
                  <a:srgbClr val="1E4784"/>
                </a:solidFill>
                <a:latin typeface="Arial"/>
              </a:rPr>
              <a:t>tiêu</a:t>
            </a:r>
            <a:r>
              <a:rPr lang="en-GB" sz="1400" b="1" dirty="0">
                <a:solidFill>
                  <a:srgbClr val="1E4784"/>
                </a:solidFill>
                <a:latin typeface="Arial"/>
              </a:rPr>
              <a:t> </a:t>
            </a:r>
            <a:r>
              <a:rPr lang="en-GB" sz="1400" b="1" dirty="0" err="1">
                <a:solidFill>
                  <a:srgbClr val="1E4784"/>
                </a:solidFill>
                <a:latin typeface="Arial"/>
              </a:rPr>
              <a:t>chuẩn</a:t>
            </a:r>
            <a:r>
              <a:rPr lang="en-GB" sz="1400" b="1" dirty="0">
                <a:solidFill>
                  <a:srgbClr val="1E4784"/>
                </a:solidFill>
                <a:latin typeface="Arial"/>
              </a:rPr>
              <a:t> ISTH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97D9CA-E17E-42D7-BED8-787F2A0755B0}"/>
              </a:ext>
            </a:extLst>
          </p:cNvPr>
          <p:cNvGrpSpPr/>
          <p:nvPr/>
        </p:nvGrpSpPr>
        <p:grpSpPr>
          <a:xfrm>
            <a:off x="7653564" y="2888500"/>
            <a:ext cx="2870578" cy="2172347"/>
            <a:chOff x="2701929" y="2736521"/>
            <a:chExt cx="3254289" cy="2636874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0439F3D8-864D-427D-A400-CD6891129D63}"/>
                </a:ext>
              </a:extLst>
            </p:cNvPr>
            <p:cNvGrpSpPr/>
            <p:nvPr/>
          </p:nvGrpSpPr>
          <p:grpSpPr>
            <a:xfrm>
              <a:off x="2701929" y="2736521"/>
              <a:ext cx="3254289" cy="2636874"/>
              <a:chOff x="425544" y="1828800"/>
              <a:chExt cx="4381294" cy="3550057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BAA2004E-6810-4E75-91AE-94D37FA9675A}"/>
                  </a:ext>
                </a:extLst>
              </p:cNvPr>
              <p:cNvSpPr txBox="1"/>
              <p:nvPr/>
            </p:nvSpPr>
            <p:spPr>
              <a:xfrm>
                <a:off x="516404" y="4661152"/>
                <a:ext cx="369930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0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62288370-84CA-466E-A07C-004995513695}"/>
                  </a:ext>
                </a:extLst>
              </p:cNvPr>
              <p:cNvSpPr txBox="1"/>
              <p:nvPr/>
            </p:nvSpPr>
            <p:spPr>
              <a:xfrm>
                <a:off x="728829" y="4822608"/>
                <a:ext cx="369930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0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8AB365D-6B91-406E-B4BF-1A9974ACBCFB}"/>
                  </a:ext>
                </a:extLst>
              </p:cNvPr>
              <p:cNvSpPr txBox="1"/>
              <p:nvPr/>
            </p:nvSpPr>
            <p:spPr>
              <a:xfrm>
                <a:off x="1141684" y="4825994"/>
                <a:ext cx="458008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90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A4E5ECE2-CCD1-44E8-8FBD-00413B6222F5}"/>
                  </a:ext>
                </a:extLst>
              </p:cNvPr>
              <p:cNvSpPr txBox="1"/>
              <p:nvPr/>
            </p:nvSpPr>
            <p:spPr>
              <a:xfrm>
                <a:off x="1538983" y="4822608"/>
                <a:ext cx="546086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180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B31A5A9A-EFCA-4C6A-BF83-ED361257AF87}"/>
                  </a:ext>
                </a:extLst>
              </p:cNvPr>
              <p:cNvSpPr txBox="1"/>
              <p:nvPr/>
            </p:nvSpPr>
            <p:spPr>
              <a:xfrm>
                <a:off x="1974973" y="4824408"/>
                <a:ext cx="546086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270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22B7C41-1752-4893-A151-D2FA815D292A}"/>
                  </a:ext>
                </a:extLst>
              </p:cNvPr>
              <p:cNvSpPr txBox="1"/>
              <p:nvPr/>
            </p:nvSpPr>
            <p:spPr>
              <a:xfrm>
                <a:off x="2425493" y="4827792"/>
                <a:ext cx="546086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360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E0065C6A-6735-4FA4-8D4E-B768B386B3D0}"/>
                  </a:ext>
                </a:extLst>
              </p:cNvPr>
              <p:cNvSpPr txBox="1"/>
              <p:nvPr/>
            </p:nvSpPr>
            <p:spPr>
              <a:xfrm>
                <a:off x="2867414" y="4824408"/>
                <a:ext cx="546086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450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F3C94BCA-C0E2-4D92-BC45-30282ADBF7F7}"/>
                  </a:ext>
                </a:extLst>
              </p:cNvPr>
              <p:cNvSpPr txBox="1"/>
              <p:nvPr/>
            </p:nvSpPr>
            <p:spPr>
              <a:xfrm>
                <a:off x="3309334" y="4826114"/>
                <a:ext cx="546086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540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9B8CEBA1-668B-4504-98C7-039F53538CAA}"/>
                  </a:ext>
                </a:extLst>
              </p:cNvPr>
              <p:cNvSpPr txBox="1"/>
              <p:nvPr/>
            </p:nvSpPr>
            <p:spPr>
              <a:xfrm>
                <a:off x="3753891" y="4829496"/>
                <a:ext cx="546086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630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8141EA64-4A93-47B4-9051-9B1276CD3990}"/>
                  </a:ext>
                </a:extLst>
              </p:cNvPr>
              <p:cNvSpPr txBox="1"/>
              <p:nvPr/>
            </p:nvSpPr>
            <p:spPr>
              <a:xfrm>
                <a:off x="4198197" y="4826114"/>
                <a:ext cx="546086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720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02611266-564B-4CB6-B719-DA50E5C22314}"/>
                  </a:ext>
                </a:extLst>
              </p:cNvPr>
              <p:cNvSpPr txBox="1"/>
              <p:nvPr/>
            </p:nvSpPr>
            <p:spPr>
              <a:xfrm>
                <a:off x="1624651" y="5026778"/>
                <a:ext cx="2141286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/>
                <a:r>
                  <a:rPr lang="en-GB" sz="800" b="1" dirty="0">
                    <a:solidFill>
                      <a:srgbClr val="1E4784"/>
                    </a:solidFill>
                    <a:latin typeface="Arial"/>
                  </a:rPr>
                  <a:t>Time to first event (days)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3B2282FF-B84F-4EB5-9871-8F676B79156F}"/>
                  </a:ext>
                </a:extLst>
              </p:cNvPr>
              <p:cNvSpPr txBox="1"/>
              <p:nvPr/>
            </p:nvSpPr>
            <p:spPr>
              <a:xfrm>
                <a:off x="425940" y="1828800"/>
                <a:ext cx="458008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40</a:t>
                </a: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4EAC2D15-F26F-494E-8D61-A9BD7E24F9D2}"/>
                  </a:ext>
                </a:extLst>
              </p:cNvPr>
              <p:cNvSpPr txBox="1"/>
              <p:nvPr/>
            </p:nvSpPr>
            <p:spPr>
              <a:xfrm>
                <a:off x="425940" y="2180152"/>
                <a:ext cx="458008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35</a:t>
                </a: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D662D0D2-4382-442C-A326-9007416E8E50}"/>
                  </a:ext>
                </a:extLst>
              </p:cNvPr>
              <p:cNvSpPr txBox="1"/>
              <p:nvPr/>
            </p:nvSpPr>
            <p:spPr>
              <a:xfrm>
                <a:off x="431106" y="2531504"/>
                <a:ext cx="458008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30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0F3CC280-9384-4FDD-82B5-148560E81C3D}"/>
                  </a:ext>
                </a:extLst>
              </p:cNvPr>
              <p:cNvSpPr txBox="1"/>
              <p:nvPr/>
            </p:nvSpPr>
            <p:spPr>
              <a:xfrm>
                <a:off x="431106" y="2882856"/>
                <a:ext cx="458008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25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9C5FD3B-3FB6-41F0-BDC1-C09B2B3A955C}"/>
                  </a:ext>
                </a:extLst>
              </p:cNvPr>
              <p:cNvSpPr txBox="1"/>
              <p:nvPr/>
            </p:nvSpPr>
            <p:spPr>
              <a:xfrm>
                <a:off x="425546" y="3234207"/>
                <a:ext cx="458008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20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E0800D80-5236-4383-8FC9-4816D4D3B76D}"/>
                  </a:ext>
                </a:extLst>
              </p:cNvPr>
              <p:cNvSpPr txBox="1"/>
              <p:nvPr/>
            </p:nvSpPr>
            <p:spPr>
              <a:xfrm>
                <a:off x="425544" y="3585561"/>
                <a:ext cx="458008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15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06A1A450-F24B-4978-8AEE-C6C8061A0900}"/>
                  </a:ext>
                </a:extLst>
              </p:cNvPr>
              <p:cNvSpPr txBox="1"/>
              <p:nvPr/>
            </p:nvSpPr>
            <p:spPr>
              <a:xfrm>
                <a:off x="430712" y="3936911"/>
                <a:ext cx="458008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10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55B92DA0-448A-4D00-BF32-EBFA864A8769}"/>
                  </a:ext>
                </a:extLst>
              </p:cNvPr>
              <p:cNvSpPr txBox="1"/>
              <p:nvPr/>
            </p:nvSpPr>
            <p:spPr>
              <a:xfrm>
                <a:off x="518792" y="4288265"/>
                <a:ext cx="369930" cy="352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defTabSz="457200"/>
                <a:r>
                  <a:rPr lang="en-GB" sz="800" dirty="0">
                    <a:solidFill>
                      <a:srgbClr val="1E4784"/>
                    </a:solidFill>
                    <a:latin typeface="Arial"/>
                  </a:rPr>
                  <a:t>5</a:t>
                </a:r>
              </a:p>
            </p:txBody>
          </p:sp>
          <p:pic>
            <p:nvPicPr>
              <p:cNvPr id="185" name="Picture 184">
                <a:extLst>
                  <a:ext uri="{FF2B5EF4-FFF2-40B4-BE49-F238E27FC236}">
                    <a16:creationId xmlns:a16="http://schemas.microsoft.com/office/drawing/2014/main" id="{935BB422-F88B-4085-B5AE-87BEBE08DEE1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2039" y="1975955"/>
                <a:ext cx="3619070" cy="2892134"/>
              </a:xfrm>
              <a:prstGeom prst="rect">
                <a:avLst/>
              </a:prstGeom>
            </p:spPr>
          </p:pic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EF45E4D3-E38A-4A2D-A2A4-2D4E8AC2B7DC}"/>
                  </a:ext>
                </a:extLst>
              </p:cNvPr>
              <p:cNvSpPr txBox="1"/>
              <p:nvPr/>
            </p:nvSpPr>
            <p:spPr>
              <a:xfrm>
                <a:off x="3317840" y="3654307"/>
                <a:ext cx="1488998" cy="502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700" b="1" dirty="0">
                    <a:solidFill>
                      <a:srgbClr val="0084CB"/>
                    </a:solidFill>
                    <a:latin typeface="Arial"/>
                  </a:rPr>
                  <a:t>Dabigatran 110 mg dual therapy</a:t>
                </a: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632CEE72-F33C-4C56-A732-D7D11878E535}"/>
                  </a:ext>
                </a:extLst>
              </p:cNvPr>
              <p:cNvSpPr/>
              <p:nvPr/>
            </p:nvSpPr>
            <p:spPr>
              <a:xfrm>
                <a:off x="711838" y="1908771"/>
                <a:ext cx="3041169" cy="829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en-GB" sz="900" dirty="0">
                    <a:solidFill>
                      <a:srgbClr val="1E4784"/>
                    </a:solidFill>
                    <a:latin typeface="Arial"/>
                  </a:rPr>
                  <a:t>HR: 0.52 (95% CI: 0.42–0.63)</a:t>
                </a:r>
                <a:endParaRPr lang="en-GB" sz="900" baseline="30000" dirty="0">
                  <a:solidFill>
                    <a:srgbClr val="1E4784"/>
                  </a:solidFill>
                  <a:latin typeface="Arial"/>
                </a:endParaRPr>
              </a:p>
              <a:p>
                <a:pPr algn="ctr" defTabSz="457200"/>
                <a:r>
                  <a:rPr lang="en-GB" sz="900" dirty="0">
                    <a:solidFill>
                      <a:srgbClr val="1E4784"/>
                    </a:solidFill>
                    <a:latin typeface="Arial"/>
                  </a:rPr>
                  <a:t>Non-inferiority P&lt;0.001</a:t>
                </a:r>
              </a:p>
              <a:p>
                <a:pPr algn="ctr" defTabSz="457200"/>
                <a:r>
                  <a:rPr lang="en-GB" sz="900" dirty="0">
                    <a:solidFill>
                      <a:srgbClr val="1E4784"/>
                    </a:solidFill>
                    <a:latin typeface="Arial"/>
                  </a:rPr>
                  <a:t>P&lt;0.001</a:t>
                </a:r>
              </a:p>
            </p:txBody>
          </p:sp>
        </p:grp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7B55D6B-5D4B-4159-8326-5F5BB18021BC}"/>
                </a:ext>
              </a:extLst>
            </p:cNvPr>
            <p:cNvSpPr txBox="1"/>
            <p:nvPr/>
          </p:nvSpPr>
          <p:spPr>
            <a:xfrm>
              <a:off x="5049685" y="2881055"/>
              <a:ext cx="856301" cy="373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GB" sz="700" b="1" dirty="0">
                  <a:solidFill>
                    <a:srgbClr val="A61D3C"/>
                  </a:solidFill>
                  <a:latin typeface="Arial"/>
                </a:rPr>
                <a:t>Warfarin</a:t>
              </a:r>
            </a:p>
            <a:p>
              <a:pPr defTabSz="457200"/>
              <a:r>
                <a:rPr lang="en-GB" sz="700" b="1" dirty="0">
                  <a:solidFill>
                    <a:srgbClr val="A61D3C"/>
                  </a:solidFill>
                  <a:latin typeface="Arial"/>
                </a:rPr>
                <a:t>triple therapy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3B7D50E-770F-416A-804A-B5E8FB6687A2}"/>
              </a:ext>
            </a:extLst>
          </p:cNvPr>
          <p:cNvSpPr txBox="1"/>
          <p:nvPr/>
        </p:nvSpPr>
        <p:spPr>
          <a:xfrm rot="16200000">
            <a:off x="4103341" y="3796306"/>
            <a:ext cx="15691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900" b="1" dirty="0">
                <a:solidFill>
                  <a:srgbClr val="1E4784"/>
                </a:solidFill>
                <a:latin typeface="Arial"/>
              </a:rPr>
              <a:t>Probability of event (%)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DF64A78-B7D7-4595-B4D9-8CF5542DE6BE}"/>
              </a:ext>
            </a:extLst>
          </p:cNvPr>
          <p:cNvGrpSpPr/>
          <p:nvPr/>
        </p:nvGrpSpPr>
        <p:grpSpPr>
          <a:xfrm>
            <a:off x="0" y="1320961"/>
            <a:ext cx="793591" cy="969355"/>
            <a:chOff x="-39902" y="1259417"/>
            <a:chExt cx="793591" cy="96935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D03916C-9E7D-4355-89AF-0B586A9A9D0C}"/>
                </a:ext>
              </a:extLst>
            </p:cNvPr>
            <p:cNvSpPr/>
            <p:nvPr/>
          </p:nvSpPr>
          <p:spPr>
            <a:xfrm>
              <a:off x="-39902" y="1506890"/>
              <a:ext cx="6399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1600" b="1" dirty="0">
                  <a:solidFill>
                    <a:srgbClr val="007370"/>
                  </a:solidFill>
                  <a:latin typeface="Arial"/>
                </a:rPr>
                <a:t>2017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5AD7D80-9FC1-402E-BB32-FA5AC47B510A}"/>
                </a:ext>
              </a:extLst>
            </p:cNvPr>
            <p:cNvCxnSpPr>
              <a:cxnSpLocks/>
            </p:cNvCxnSpPr>
            <p:nvPr/>
          </p:nvCxnSpPr>
          <p:spPr>
            <a:xfrm>
              <a:off x="662718" y="1259417"/>
              <a:ext cx="0" cy="969355"/>
            </a:xfrm>
            <a:prstGeom prst="line">
              <a:avLst/>
            </a:prstGeom>
            <a:ln w="38100">
              <a:gradFill>
                <a:gsLst>
                  <a:gs pos="7600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8F95499-5FAF-4A7F-929E-E22A777B5497}"/>
                </a:ext>
              </a:extLst>
            </p:cNvPr>
            <p:cNvSpPr/>
            <p:nvPr/>
          </p:nvSpPr>
          <p:spPr>
            <a:xfrm>
              <a:off x="550488" y="1589963"/>
              <a:ext cx="203201" cy="203201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80" name="Rounded Rectangle 11">
            <a:extLst>
              <a:ext uri="{FF2B5EF4-FFF2-40B4-BE49-F238E27FC236}">
                <a16:creationId xmlns:a16="http://schemas.microsoft.com/office/drawing/2014/main" id="{FB1FF842-6743-4898-B87C-ABB4D768A7C5}"/>
              </a:ext>
            </a:extLst>
          </p:cNvPr>
          <p:cNvSpPr>
            <a:spLocks noChangeAspect="1"/>
          </p:cNvSpPr>
          <p:nvPr/>
        </p:nvSpPr>
        <p:spPr>
          <a:xfrm>
            <a:off x="4531365" y="1493821"/>
            <a:ext cx="220618" cy="396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1E4784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7B98F10-DD1A-4A33-8EFE-03CC8AF0D6D9}"/>
              </a:ext>
            </a:extLst>
          </p:cNvPr>
          <p:cNvSpPr txBox="1"/>
          <p:nvPr/>
        </p:nvSpPr>
        <p:spPr>
          <a:xfrm>
            <a:off x="4531365" y="1504925"/>
            <a:ext cx="985931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 defTabSz="457200"/>
            <a:r>
              <a:rPr lang="en-GB" sz="1600" dirty="0">
                <a:solidFill>
                  <a:srgbClr val="1E4784"/>
                </a:solidFill>
                <a:latin typeface="Arial"/>
              </a:rPr>
              <a:t>= 2725</a:t>
            </a: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BD2351D7-1EF5-4B67-8A24-9C9D956AF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4363" y="6259811"/>
            <a:ext cx="8326437" cy="461665"/>
          </a:xfrm>
        </p:spPr>
        <p:txBody>
          <a:bodyPr/>
          <a:lstStyle/>
          <a:p>
            <a:pPr>
              <a:spcBef>
                <a:spcPts val="0"/>
              </a:spcBef>
              <a:buClrTx/>
              <a:defRPr/>
            </a:pPr>
            <a:r>
              <a:rPr lang="en-GB" dirty="0"/>
              <a:t>CRNMBE, clinically relevant non-major bleeding event; PCI, percutaneous coronary intervention</a:t>
            </a:r>
          </a:p>
          <a:p>
            <a:pPr>
              <a:spcBef>
                <a:spcPts val="0"/>
              </a:spcBef>
              <a:buClrTx/>
              <a:defRPr/>
            </a:pPr>
            <a:r>
              <a:rPr lang="en-GB" dirty="0"/>
              <a:t>Cannon et al. N </a:t>
            </a:r>
            <a:r>
              <a:rPr lang="en-GB" dirty="0" err="1"/>
              <a:t>Engl</a:t>
            </a:r>
            <a:r>
              <a:rPr lang="en-GB" dirty="0"/>
              <a:t> J Med 2017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75055" y="5349960"/>
            <a:ext cx="10430254" cy="90985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b="1" kern="0" dirty="0">
              <a:solidFill>
                <a:srgbClr val="FFFFFF">
                  <a:lumMod val="95000"/>
                </a:srgbClr>
              </a:solidFill>
              <a:latin typeface="Arial"/>
              <a:cs typeface="Arial" panose="020B0604020202020204" pitchFamily="34" charset="0"/>
            </a:endParaRPr>
          </a:p>
          <a:p>
            <a:pPr algn="ctr" defTabSz="457200"/>
            <a:r>
              <a:rPr lang="en-GB" b="1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Kết</a:t>
            </a:r>
            <a:r>
              <a:rPr lang="en-GB" b="1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b="1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quả</a:t>
            </a:r>
            <a:r>
              <a:rPr lang="en-GB" b="1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: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liệu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pháp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bộ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đôi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với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dabigatran </a:t>
            </a:r>
            <a:r>
              <a:rPr lang="en-GB" b="1" kern="0" dirty="0" err="1">
                <a:solidFill>
                  <a:srgbClr val="FFFF00"/>
                </a:solidFill>
                <a:latin typeface="Arial"/>
                <a:cs typeface="Arial" panose="020B0604020202020204" pitchFamily="34" charset="0"/>
              </a:rPr>
              <a:t>giảm</a:t>
            </a:r>
            <a:r>
              <a:rPr lang="en-GB" b="1" kern="0" dirty="0">
                <a:solidFill>
                  <a:srgbClr val="FFFF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b="1" kern="0" dirty="0" err="1">
                <a:solidFill>
                  <a:srgbClr val="FFFF00"/>
                </a:solidFill>
                <a:latin typeface="Arial"/>
                <a:cs typeface="Arial" panose="020B0604020202020204" pitchFamily="34" charset="0"/>
              </a:rPr>
              <a:t>nguy</a:t>
            </a:r>
            <a:r>
              <a:rPr lang="en-GB" b="1" kern="0" dirty="0">
                <a:solidFill>
                  <a:srgbClr val="FFFF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b="1" kern="0" dirty="0" err="1">
                <a:solidFill>
                  <a:srgbClr val="FFFF00"/>
                </a:solidFill>
                <a:latin typeface="Arial"/>
                <a:cs typeface="Arial" panose="020B0604020202020204" pitchFamily="34" charset="0"/>
              </a:rPr>
              <a:t>cơ</a:t>
            </a:r>
            <a:r>
              <a:rPr lang="en-GB" b="1" kern="0" dirty="0">
                <a:solidFill>
                  <a:srgbClr val="FFFF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b="1" kern="0" dirty="0" err="1">
                <a:solidFill>
                  <a:srgbClr val="FFFF00"/>
                </a:solidFill>
                <a:latin typeface="Arial"/>
                <a:cs typeface="Arial" panose="020B0604020202020204" pitchFamily="34" charset="0"/>
              </a:rPr>
              <a:t>chảy</a:t>
            </a:r>
            <a:r>
              <a:rPr lang="en-GB" b="1" kern="0" dirty="0">
                <a:solidFill>
                  <a:srgbClr val="FFFF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b="1" kern="0" dirty="0" err="1">
                <a:solidFill>
                  <a:srgbClr val="FFFF00"/>
                </a:solidFill>
                <a:latin typeface="Arial"/>
                <a:cs typeface="Arial" panose="020B0604020202020204" pitchFamily="34" charset="0"/>
              </a:rPr>
              <a:t>máu</a:t>
            </a:r>
            <a:r>
              <a:rPr lang="en-GB" b="1" kern="0" dirty="0">
                <a:solidFill>
                  <a:srgbClr val="FFFF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b="1" kern="0" dirty="0" err="1">
                <a:solidFill>
                  <a:srgbClr val="FFFF00"/>
                </a:solidFill>
                <a:latin typeface="Arial"/>
                <a:cs typeface="Arial" panose="020B0604020202020204" pitchFamily="34" charset="0"/>
              </a:rPr>
              <a:t>cách</a:t>
            </a:r>
            <a:r>
              <a:rPr lang="en-GB" b="1" kern="0" dirty="0">
                <a:solidFill>
                  <a:srgbClr val="FFFF00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b="1" kern="0" dirty="0" err="1">
                <a:solidFill>
                  <a:srgbClr val="FFFF00"/>
                </a:solidFill>
                <a:latin typeface="Arial"/>
                <a:cs typeface="Arial" panose="020B0604020202020204" pitchFamily="34" charset="0"/>
              </a:rPr>
              <a:t>có</a:t>
            </a:r>
            <a:r>
              <a:rPr lang="en-GB" b="1" kern="0" dirty="0">
                <a:solidFill>
                  <a:srgbClr val="FFFF00"/>
                </a:solidFill>
                <a:latin typeface="Arial"/>
                <a:cs typeface="Arial" panose="020B0604020202020204" pitchFamily="34" charset="0"/>
              </a:rPr>
              <a:t> ý </a:t>
            </a:r>
            <a:r>
              <a:rPr lang="en-GB" b="1" kern="0" dirty="0" err="1">
                <a:solidFill>
                  <a:srgbClr val="FFFF00"/>
                </a:solidFill>
                <a:latin typeface="Arial"/>
                <a:cs typeface="Arial" panose="020B0604020202020204" pitchFamily="34" charset="0"/>
              </a:rPr>
              <a:t>nghĩa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,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không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thua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kém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về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các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biến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cố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thuyên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tắc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, so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với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bộ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ba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với</a:t>
            </a:r>
            <a:r>
              <a:rPr lang="en-GB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warfarin</a:t>
            </a:r>
            <a:endParaRPr lang="en-GB" dirty="0">
              <a:solidFill>
                <a:srgbClr val="FFFFFF">
                  <a:lumMod val="95000"/>
                </a:srgbClr>
              </a:solidFill>
              <a:latin typeface="Arial"/>
            </a:endParaRPr>
          </a:p>
          <a:p>
            <a:pPr algn="ctr" defTabSz="457200"/>
            <a:endParaRPr lang="vi-VN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75054" y="2123607"/>
            <a:ext cx="3897448" cy="30076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000" b="1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Mục</a:t>
            </a:r>
            <a:r>
              <a:rPr lang="en-GB" sz="2000" b="1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b="1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tiêu</a:t>
            </a:r>
            <a:endParaRPr lang="en-GB" sz="2000" b="1" kern="0" dirty="0">
              <a:solidFill>
                <a:srgbClr val="002A5C"/>
              </a:solidFill>
              <a:latin typeface="Arial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Nghiên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cứu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tính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an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toàn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và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hiệu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quả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của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dabigatran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và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một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kháng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kết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tập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tiểu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cầu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đơn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thay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thế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cho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warfarin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và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kháng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kết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tập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tiểu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cầu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kép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trên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bệnh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nhân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rung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nhĩ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sau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can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thiệp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vành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</a:p>
          <a:p>
            <a:pPr algn="ctr" defTabSz="457200"/>
            <a:endParaRPr lang="vi-VN" sz="2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53">
            <a:extLst>
              <a:ext uri="{FF2B5EF4-FFF2-40B4-BE49-F238E27FC236}">
                <a16:creationId xmlns:a16="http://schemas.microsoft.com/office/drawing/2014/main" id="{4D32833B-C727-487C-873F-916527885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47" t="-17305" r="3293" b="36729"/>
          <a:stretch/>
        </p:blipFill>
        <p:spPr>
          <a:xfrm>
            <a:off x="958633" y="1413451"/>
            <a:ext cx="3119238" cy="6656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FF7F44-0044-4100-901E-327C6ACF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 err="1">
                <a:solidFill>
                  <a:srgbClr val="002060"/>
                </a:solidFill>
              </a:rPr>
              <a:t>Idarucizumab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cho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việc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hóa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giải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đặc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hiệu</a:t>
            </a:r>
            <a:r>
              <a:rPr lang="en-GB" sz="2400" dirty="0">
                <a:solidFill>
                  <a:srgbClr val="002060"/>
                </a:solidFill>
              </a:rPr>
              <a:t> dabigatran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4CAD3-AB30-432A-AA4E-DA952ACB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066355A-084C-D24E-9AD2-7E4FC41EA627}" type="slidenum">
              <a:rPr lang="en-GB">
                <a:solidFill>
                  <a:srgbClr val="1E4784">
                    <a:tint val="75000"/>
                  </a:srgbClr>
                </a:solidFill>
                <a:latin typeface="Arial"/>
              </a:rPr>
              <a:pPr defTabSz="457200"/>
              <a:t>13</a:t>
            </a:fld>
            <a:endParaRPr lang="en-GB" dirty="0">
              <a:solidFill>
                <a:srgbClr val="1E4784">
                  <a:tint val="75000"/>
                </a:srgbClr>
              </a:solidFill>
              <a:latin typeface="Arial"/>
            </a:endParaRPr>
          </a:p>
        </p:txBody>
      </p:sp>
      <p:grpSp>
        <p:nvGrpSpPr>
          <p:cNvPr id="734" name="Group 733">
            <a:extLst>
              <a:ext uri="{FF2B5EF4-FFF2-40B4-BE49-F238E27FC236}">
                <a16:creationId xmlns:a16="http://schemas.microsoft.com/office/drawing/2014/main" id="{516CBB98-DFD2-4DF3-BB99-2C29FA2FB96E}"/>
              </a:ext>
            </a:extLst>
          </p:cNvPr>
          <p:cNvGrpSpPr/>
          <p:nvPr/>
        </p:nvGrpSpPr>
        <p:grpSpPr>
          <a:xfrm>
            <a:off x="5366564" y="2200572"/>
            <a:ext cx="2761028" cy="3077485"/>
            <a:chOff x="227185" y="2808583"/>
            <a:chExt cx="2761028" cy="3077485"/>
          </a:xfrm>
        </p:grpSpPr>
        <p:sp>
          <p:nvSpPr>
            <p:cNvPr id="735" name="Textfeld 16">
              <a:extLst>
                <a:ext uri="{FF2B5EF4-FFF2-40B4-BE49-F238E27FC236}">
                  <a16:creationId xmlns:a16="http://schemas.microsoft.com/office/drawing/2014/main" id="{E94FBB65-1AB3-405C-84F5-88F71CA96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522" y="5716791"/>
              <a:ext cx="253269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defRPr sz="3200">
                  <a:solidFill>
                    <a:srgbClr val="07061C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rgbClr val="07061C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7061C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7061C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altLang="en-US" sz="1100" b="1" kern="0" dirty="0">
                  <a:solidFill>
                    <a:srgbClr val="1E4784"/>
                  </a:solidFill>
                  <a:latin typeface="Arial" panose="020B0604020202020204" pitchFamily="34" charset="0"/>
                  <a:cs typeface="Arial" charset="0"/>
                </a:rPr>
                <a:t>Time post-idarucizumab</a:t>
              </a:r>
            </a:p>
          </p:txBody>
        </p:sp>
        <p:sp>
          <p:nvSpPr>
            <p:cNvPr id="736" name="Rechteck 15">
              <a:extLst>
                <a:ext uri="{FF2B5EF4-FFF2-40B4-BE49-F238E27FC236}">
                  <a16:creationId xmlns:a16="http://schemas.microsoft.com/office/drawing/2014/main" id="{49961846-AFC5-43EA-A9DD-B3C0A3FDD3B3}"/>
                </a:ext>
              </a:extLst>
            </p:cNvPr>
            <p:cNvSpPr/>
            <p:nvPr/>
          </p:nvSpPr>
          <p:spPr>
            <a:xfrm>
              <a:off x="412982" y="2808583"/>
              <a:ext cx="2301759" cy="411113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kern="0" dirty="0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Group A: </a:t>
              </a:r>
              <a:r>
                <a:rPr lang="en-GB" sz="1100" b="1" kern="0" dirty="0" err="1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chảy</a:t>
              </a:r>
              <a:r>
                <a:rPr lang="en-GB" sz="1100" b="1" kern="0" dirty="0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b="1" kern="0" dirty="0" err="1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máu</a:t>
              </a:r>
              <a:r>
                <a:rPr lang="en-GB" sz="1100" b="1" kern="0" dirty="0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b="1" kern="0" dirty="0" err="1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GB" sz="1100" b="1" kern="0" dirty="0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b="1" kern="0" dirty="0" err="1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GB" sz="1100" b="1" kern="0" dirty="0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b="1" kern="0" dirty="0" err="1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soát</a:t>
              </a:r>
              <a:r>
                <a:rPr lang="en-GB" sz="1100" b="1" kern="0" dirty="0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(N=293)</a:t>
              </a:r>
            </a:p>
          </p:txBody>
        </p:sp>
        <p:grpSp>
          <p:nvGrpSpPr>
            <p:cNvPr id="737" name="Group 736">
              <a:extLst>
                <a:ext uri="{FF2B5EF4-FFF2-40B4-BE49-F238E27FC236}">
                  <a16:creationId xmlns:a16="http://schemas.microsoft.com/office/drawing/2014/main" id="{56FA0F0B-DF48-48F5-B8CC-0EB86ACE4929}"/>
                </a:ext>
              </a:extLst>
            </p:cNvPr>
            <p:cNvGrpSpPr/>
            <p:nvPr/>
          </p:nvGrpSpPr>
          <p:grpSpPr>
            <a:xfrm>
              <a:off x="227185" y="3269032"/>
              <a:ext cx="2472912" cy="2446377"/>
              <a:chOff x="206231" y="1868207"/>
              <a:chExt cx="3864096" cy="3822632"/>
            </a:xfrm>
          </p:grpSpPr>
          <p:sp>
            <p:nvSpPr>
              <p:cNvPr id="738" name="Line 3">
                <a:extLst>
                  <a:ext uri="{FF2B5EF4-FFF2-40B4-BE49-F238E27FC236}">
                    <a16:creationId xmlns:a16="http://schemas.microsoft.com/office/drawing/2014/main" id="{9880BA9B-5312-483A-A2E3-181555C81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1053959" y="4743858"/>
                <a:ext cx="3016368" cy="0"/>
              </a:xfrm>
              <a:prstGeom prst="line">
                <a:avLst/>
              </a:prstGeom>
              <a:noFill/>
              <a:ln w="19050" cap="flat" cmpd="sng">
                <a:solidFill>
                  <a:srgbClr val="BA2D0B"/>
                </a:solidFill>
                <a:prstDash val="dash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defTabSz="457200">
                  <a:defRPr/>
                </a:pPr>
                <a:endParaRPr lang="en-US" kern="0" dirty="0">
                  <a:solidFill>
                    <a:srgbClr val="002A5C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739" name="Textfeld 16">
                <a:extLst>
                  <a:ext uri="{FF2B5EF4-FFF2-40B4-BE49-F238E27FC236}">
                    <a16:creationId xmlns:a16="http://schemas.microsoft.com/office/drawing/2014/main" id="{CB6AE45D-EF99-428E-AB8F-6B2F2655D3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1119579" y="3453667"/>
                <a:ext cx="3060404" cy="408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050" b="1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dTT (s)</a:t>
                </a:r>
              </a:p>
            </p:txBody>
          </p:sp>
          <p:sp>
            <p:nvSpPr>
              <p:cNvPr id="740" name="Textfeld 16">
                <a:extLst>
                  <a:ext uri="{FF2B5EF4-FFF2-40B4-BE49-F238E27FC236}">
                    <a16:creationId xmlns:a16="http://schemas.microsoft.com/office/drawing/2014/main" id="{055EC672-7ACB-4008-BAC5-041F04D7EE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888" y="2192067"/>
                <a:ext cx="560504" cy="264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110</a:t>
                </a:r>
              </a:p>
            </p:txBody>
          </p:sp>
          <p:sp>
            <p:nvSpPr>
              <p:cNvPr id="741" name="Textfeld 16">
                <a:extLst>
                  <a:ext uri="{FF2B5EF4-FFF2-40B4-BE49-F238E27FC236}">
                    <a16:creationId xmlns:a16="http://schemas.microsoft.com/office/drawing/2014/main" id="{2A86105F-BE3F-4CA4-8166-AD3517B56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3532997"/>
                <a:ext cx="329576" cy="264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70</a:t>
                </a:r>
              </a:p>
            </p:txBody>
          </p:sp>
          <p:sp>
            <p:nvSpPr>
              <p:cNvPr id="742" name="Textfeld 16">
                <a:extLst>
                  <a:ext uri="{FF2B5EF4-FFF2-40B4-BE49-F238E27FC236}">
                    <a16:creationId xmlns:a16="http://schemas.microsoft.com/office/drawing/2014/main" id="{C1CB5A80-AFA4-4065-8C7E-AF1E24352E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3856879"/>
                <a:ext cx="329576" cy="264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60</a:t>
                </a:r>
              </a:p>
            </p:txBody>
          </p:sp>
          <p:sp>
            <p:nvSpPr>
              <p:cNvPr id="743" name="Textfeld 16">
                <a:extLst>
                  <a:ext uri="{FF2B5EF4-FFF2-40B4-BE49-F238E27FC236}">
                    <a16:creationId xmlns:a16="http://schemas.microsoft.com/office/drawing/2014/main" id="{4E1FFB38-E518-40C7-873A-50511D8124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4183942"/>
                <a:ext cx="329576" cy="264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50</a:t>
                </a:r>
              </a:p>
            </p:txBody>
          </p:sp>
          <p:sp>
            <p:nvSpPr>
              <p:cNvPr id="744" name="Textfeld 16">
                <a:extLst>
                  <a:ext uri="{FF2B5EF4-FFF2-40B4-BE49-F238E27FC236}">
                    <a16:creationId xmlns:a16="http://schemas.microsoft.com/office/drawing/2014/main" id="{AD57009C-2AA5-49B2-A102-AB7C85D0C7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4517369"/>
                <a:ext cx="329576" cy="264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40</a:t>
                </a:r>
              </a:p>
            </p:txBody>
          </p:sp>
          <p:sp>
            <p:nvSpPr>
              <p:cNvPr id="745" name="Textfeld 16">
                <a:extLst>
                  <a:ext uri="{FF2B5EF4-FFF2-40B4-BE49-F238E27FC236}">
                    <a16:creationId xmlns:a16="http://schemas.microsoft.com/office/drawing/2014/main" id="{C3FB1D15-46C1-4F5C-8DEF-D63C27267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4844446"/>
                <a:ext cx="329576" cy="264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30</a:t>
                </a:r>
              </a:p>
            </p:txBody>
          </p:sp>
          <p:sp>
            <p:nvSpPr>
              <p:cNvPr id="746" name="Textfeld 16">
                <a:extLst>
                  <a:ext uri="{FF2B5EF4-FFF2-40B4-BE49-F238E27FC236}">
                    <a16:creationId xmlns:a16="http://schemas.microsoft.com/office/drawing/2014/main" id="{7EEA7C04-4556-4014-A153-4E62B99D87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231" y="2519154"/>
                <a:ext cx="586162" cy="264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100</a:t>
                </a:r>
              </a:p>
            </p:txBody>
          </p:sp>
          <p:sp>
            <p:nvSpPr>
              <p:cNvPr id="747" name="Textfeld 16">
                <a:extLst>
                  <a:ext uri="{FF2B5EF4-FFF2-40B4-BE49-F238E27FC236}">
                    <a16:creationId xmlns:a16="http://schemas.microsoft.com/office/drawing/2014/main" id="{C7F190E2-1962-41A8-A3FD-2A967651E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2856757"/>
                <a:ext cx="329576" cy="264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90</a:t>
                </a:r>
              </a:p>
            </p:txBody>
          </p:sp>
          <p:cxnSp>
            <p:nvCxnSpPr>
              <p:cNvPr id="748" name="Straight Connector 773">
                <a:extLst>
                  <a:ext uri="{FF2B5EF4-FFF2-40B4-BE49-F238E27FC236}">
                    <a16:creationId xmlns:a16="http://schemas.microsoft.com/office/drawing/2014/main" id="{713A027D-71B0-4D7E-BD7B-7D0A5410B12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6163" y="1962339"/>
                <a:ext cx="0" cy="3027604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9" name="Straight Connector 774">
                <a:extLst>
                  <a:ext uri="{FF2B5EF4-FFF2-40B4-BE49-F238E27FC236}">
                    <a16:creationId xmlns:a16="http://schemas.microsoft.com/office/drawing/2014/main" id="{37B64C9F-C99B-43AA-BB17-7B65940A5C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4609484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0" name="Straight Connector 777">
                <a:extLst>
                  <a:ext uri="{FF2B5EF4-FFF2-40B4-BE49-F238E27FC236}">
                    <a16:creationId xmlns:a16="http://schemas.microsoft.com/office/drawing/2014/main" id="{6638B1FE-1924-4F91-9AAE-A9924A61F0A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3614211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1" name="Straight Connector 778">
                <a:extLst>
                  <a:ext uri="{FF2B5EF4-FFF2-40B4-BE49-F238E27FC236}">
                    <a16:creationId xmlns:a16="http://schemas.microsoft.com/office/drawing/2014/main" id="{47CE51BB-D39B-47E2-AA66-B94ACD975D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4272425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2" name="Straight Connector 779">
                <a:extLst>
                  <a:ext uri="{FF2B5EF4-FFF2-40B4-BE49-F238E27FC236}">
                    <a16:creationId xmlns:a16="http://schemas.microsoft.com/office/drawing/2014/main" id="{23905BBA-BF36-4321-AA67-8D09A5B6C3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3941725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3" name="Straight Connector 782">
                <a:extLst>
                  <a:ext uri="{FF2B5EF4-FFF2-40B4-BE49-F238E27FC236}">
                    <a16:creationId xmlns:a16="http://schemas.microsoft.com/office/drawing/2014/main" id="{A637ABDE-05F5-4EDE-8031-C320DDF206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2288373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4" name="Straight Connector 775">
                <a:extLst>
                  <a:ext uri="{FF2B5EF4-FFF2-40B4-BE49-F238E27FC236}">
                    <a16:creationId xmlns:a16="http://schemas.microsoft.com/office/drawing/2014/main" id="{9C6232AA-4821-4FFD-B634-7995AB18397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4934285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5" name="Straight Connector 780">
                <a:extLst>
                  <a:ext uri="{FF2B5EF4-FFF2-40B4-BE49-F238E27FC236}">
                    <a16:creationId xmlns:a16="http://schemas.microsoft.com/office/drawing/2014/main" id="{91DDA7A9-3205-4F3C-9CFF-84EF92B460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2612732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6" name="Straight Connector 780">
                <a:extLst>
                  <a:ext uri="{FF2B5EF4-FFF2-40B4-BE49-F238E27FC236}">
                    <a16:creationId xmlns:a16="http://schemas.microsoft.com/office/drawing/2014/main" id="{95EA477F-B193-4BEC-9167-A41A5AB5EB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2948056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7" name="Straight Connector 780">
                <a:extLst>
                  <a:ext uri="{FF2B5EF4-FFF2-40B4-BE49-F238E27FC236}">
                    <a16:creationId xmlns:a16="http://schemas.microsoft.com/office/drawing/2014/main" id="{2592D3B0-5359-4D77-A924-F641F5D0CA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3272386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8" name="Straight Connector 775">
                <a:extLst>
                  <a:ext uri="{FF2B5EF4-FFF2-40B4-BE49-F238E27FC236}">
                    <a16:creationId xmlns:a16="http://schemas.microsoft.com/office/drawing/2014/main" id="{81FFF3BB-3069-43D6-B33B-98447C4474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960563" y="5135802"/>
                <a:ext cx="3081870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9" name="Straight Connector 776">
                <a:extLst>
                  <a:ext uri="{FF2B5EF4-FFF2-40B4-BE49-F238E27FC236}">
                    <a16:creationId xmlns:a16="http://schemas.microsoft.com/office/drawing/2014/main" id="{63BEA06A-2180-46C8-8C55-CF32B6326C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1145948" y="5191620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0" name="Straight Connector 776">
                <a:extLst>
                  <a:ext uri="{FF2B5EF4-FFF2-40B4-BE49-F238E27FC236}">
                    <a16:creationId xmlns:a16="http://schemas.microsoft.com/office/drawing/2014/main" id="{61F9413E-6916-4D54-8368-89E9B813A79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1527010" y="5191620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1" name="Straight Connector 776">
                <a:extLst>
                  <a:ext uri="{FF2B5EF4-FFF2-40B4-BE49-F238E27FC236}">
                    <a16:creationId xmlns:a16="http://schemas.microsoft.com/office/drawing/2014/main" id="{B16A4A7A-463E-4F6C-9814-6FAD06E0155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1915400" y="5191620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2" name="Straight Connector 776">
                <a:extLst>
                  <a:ext uri="{FF2B5EF4-FFF2-40B4-BE49-F238E27FC236}">
                    <a16:creationId xmlns:a16="http://schemas.microsoft.com/office/drawing/2014/main" id="{A192AABD-1472-47E9-AEEB-B22F98787A1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2300127" y="5191620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3" name="Straight Connector 776">
                <a:extLst>
                  <a:ext uri="{FF2B5EF4-FFF2-40B4-BE49-F238E27FC236}">
                    <a16:creationId xmlns:a16="http://schemas.microsoft.com/office/drawing/2014/main" id="{BB181C82-1DA0-4E7A-8401-4E23BBC1E65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2695845" y="5191620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4" name="Straight Connector 776">
                <a:extLst>
                  <a:ext uri="{FF2B5EF4-FFF2-40B4-BE49-F238E27FC236}">
                    <a16:creationId xmlns:a16="http://schemas.microsoft.com/office/drawing/2014/main" id="{C5C5784E-1825-490A-AD51-F6A9AB6DA6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3080571" y="5191620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5" name="Straight Connector 776">
                <a:extLst>
                  <a:ext uri="{FF2B5EF4-FFF2-40B4-BE49-F238E27FC236}">
                    <a16:creationId xmlns:a16="http://schemas.microsoft.com/office/drawing/2014/main" id="{22CA737F-F143-45F4-BD2E-90D01620B19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3465298" y="5191620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6" name="Straight Connector 776">
                <a:extLst>
                  <a:ext uri="{FF2B5EF4-FFF2-40B4-BE49-F238E27FC236}">
                    <a16:creationId xmlns:a16="http://schemas.microsoft.com/office/drawing/2014/main" id="{CC5A3FC7-76E2-4784-9927-7EFE6D9B5E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3848397" y="5191620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7" name="Textfeld 16">
                <a:extLst>
                  <a:ext uri="{FF2B5EF4-FFF2-40B4-BE49-F238E27FC236}">
                    <a16:creationId xmlns:a16="http://schemas.microsoft.com/office/drawing/2014/main" id="{A81DE636-0121-4617-B98E-7230778C9A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3182079"/>
                <a:ext cx="329576" cy="264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80</a:t>
                </a:r>
              </a:p>
            </p:txBody>
          </p:sp>
          <p:sp>
            <p:nvSpPr>
              <p:cNvPr id="768" name="Textfeld 16">
                <a:extLst>
                  <a:ext uri="{FF2B5EF4-FFF2-40B4-BE49-F238E27FC236}">
                    <a16:creationId xmlns:a16="http://schemas.microsoft.com/office/drawing/2014/main" id="{5759337D-3FCA-4519-9EE3-0EE8BDCDFB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3703" y="5255968"/>
                <a:ext cx="329576" cy="192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1h</a:t>
                </a:r>
              </a:p>
            </p:txBody>
          </p:sp>
          <p:sp>
            <p:nvSpPr>
              <p:cNvPr id="769" name="Textfeld 16">
                <a:extLst>
                  <a:ext uri="{FF2B5EF4-FFF2-40B4-BE49-F238E27FC236}">
                    <a16:creationId xmlns:a16="http://schemas.microsoft.com/office/drawing/2014/main" id="{9B52EBB5-88DC-45C4-B268-1D537F199A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3085" y="5255968"/>
                <a:ext cx="329576" cy="192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2h</a:t>
                </a:r>
              </a:p>
            </p:txBody>
          </p:sp>
          <p:sp>
            <p:nvSpPr>
              <p:cNvPr id="770" name="Textfeld 16">
                <a:extLst>
                  <a:ext uri="{FF2B5EF4-FFF2-40B4-BE49-F238E27FC236}">
                    <a16:creationId xmlns:a16="http://schemas.microsoft.com/office/drawing/2014/main" id="{3663C3EC-2B26-4EF8-AF45-B4790B5E6C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4147" y="5255968"/>
                <a:ext cx="329576" cy="192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4h</a:t>
                </a:r>
              </a:p>
            </p:txBody>
          </p:sp>
          <p:sp>
            <p:nvSpPr>
              <p:cNvPr id="771" name="Textfeld 16">
                <a:extLst>
                  <a:ext uri="{FF2B5EF4-FFF2-40B4-BE49-F238E27FC236}">
                    <a16:creationId xmlns:a16="http://schemas.microsoft.com/office/drawing/2014/main" id="{425D5213-41D3-4172-ABBB-48E3AD5750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537" y="5255968"/>
                <a:ext cx="329576" cy="192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12h</a:t>
                </a:r>
              </a:p>
            </p:txBody>
          </p:sp>
          <p:sp>
            <p:nvSpPr>
              <p:cNvPr id="772" name="Textfeld 16">
                <a:extLst>
                  <a:ext uri="{FF2B5EF4-FFF2-40B4-BE49-F238E27FC236}">
                    <a16:creationId xmlns:a16="http://schemas.microsoft.com/office/drawing/2014/main" id="{3370655C-30EB-48CD-B3BE-F9849F672C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709" y="5255968"/>
                <a:ext cx="329576" cy="192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24h</a:t>
                </a:r>
              </a:p>
            </p:txBody>
          </p:sp>
          <p:sp>
            <p:nvSpPr>
              <p:cNvPr id="773" name="Textfeld 16">
                <a:extLst>
                  <a:ext uri="{FF2B5EF4-FFF2-40B4-BE49-F238E27FC236}">
                    <a16:creationId xmlns:a16="http://schemas.microsoft.com/office/drawing/2014/main" id="{49C5384F-3A68-452F-B277-5F54FEB267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616390">
                <a:off x="563342" y="5281787"/>
                <a:ext cx="626871" cy="192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Baseline</a:t>
                </a:r>
              </a:p>
            </p:txBody>
          </p:sp>
          <p:sp>
            <p:nvSpPr>
              <p:cNvPr id="774" name="Textfeld 16">
                <a:extLst>
                  <a:ext uri="{FF2B5EF4-FFF2-40B4-BE49-F238E27FC236}">
                    <a16:creationId xmlns:a16="http://schemas.microsoft.com/office/drawing/2014/main" id="{C64E02E4-3220-41DE-BD23-0DE329884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620000">
                <a:off x="1064275" y="5306102"/>
                <a:ext cx="626871" cy="384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Between</a:t>
                </a:r>
                <a:b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</a:b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vials</a:t>
                </a:r>
              </a:p>
            </p:txBody>
          </p:sp>
          <p:sp>
            <p:nvSpPr>
              <p:cNvPr id="775" name="Textfeld 16">
                <a:extLst>
                  <a:ext uri="{FF2B5EF4-FFF2-40B4-BE49-F238E27FC236}">
                    <a16:creationId xmlns:a16="http://schemas.microsoft.com/office/drawing/2014/main" id="{4BF2C874-A4D9-411E-A6ED-EFA2753778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02" y="5255968"/>
                <a:ext cx="626871" cy="384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10–30</a:t>
                </a:r>
                <a:b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</a:b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min</a:t>
                </a:r>
              </a:p>
            </p:txBody>
          </p: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C04BF205-9A54-4EEA-B6BA-B4FA3363AD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3317" y="5135901"/>
                <a:ext cx="103604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777" name="Group 776">
                <a:extLst>
                  <a:ext uri="{FF2B5EF4-FFF2-40B4-BE49-F238E27FC236}">
                    <a16:creationId xmlns:a16="http://schemas.microsoft.com/office/drawing/2014/main" id="{6A09E95A-9FB0-4DF8-8EB3-8BA1CCBAD9CC}"/>
                  </a:ext>
                </a:extLst>
              </p:cNvPr>
              <p:cNvGrpSpPr/>
              <p:nvPr/>
            </p:nvGrpSpPr>
            <p:grpSpPr>
              <a:xfrm>
                <a:off x="930116" y="4977841"/>
                <a:ext cx="51801" cy="95542"/>
                <a:chOff x="6598777" y="5203824"/>
                <a:chExt cx="57397" cy="114404"/>
              </a:xfrm>
            </p:grpSpPr>
            <p:cxnSp>
              <p:nvCxnSpPr>
                <p:cNvPr id="844" name="Straight Connector 775">
                  <a:extLst>
                    <a:ext uri="{FF2B5EF4-FFF2-40B4-BE49-F238E27FC236}">
                      <a16:creationId xmlns:a16="http://schemas.microsoft.com/office/drawing/2014/main" id="{DF2FBF0D-ECAD-464A-885C-F1C7F2DA01A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6598777" y="5203824"/>
                  <a:ext cx="57397" cy="66478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45" name="Straight Connector 775">
                  <a:extLst>
                    <a:ext uri="{FF2B5EF4-FFF2-40B4-BE49-F238E27FC236}">
                      <a16:creationId xmlns:a16="http://schemas.microsoft.com/office/drawing/2014/main" id="{09C69B60-6FE6-4BFC-A43F-2B10ABB5B68C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6598777" y="5251750"/>
                  <a:ext cx="57397" cy="66478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778" name="Straight Connector 776">
                <a:extLst>
                  <a:ext uri="{FF2B5EF4-FFF2-40B4-BE49-F238E27FC236}">
                    <a16:creationId xmlns:a16="http://schemas.microsoft.com/office/drawing/2014/main" id="{045EB249-F5DF-40DD-9C43-FE85C82FAEE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919007" y="5086996"/>
                <a:ext cx="74309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9" name="Textfeld 16">
                <a:extLst>
                  <a:ext uri="{FF2B5EF4-FFF2-40B4-BE49-F238E27FC236}">
                    <a16:creationId xmlns:a16="http://schemas.microsoft.com/office/drawing/2014/main" id="{3A580977-AED9-4C40-B880-E1EF82F4BE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319" y="5063015"/>
                <a:ext cx="328744" cy="264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0</a:t>
                </a:r>
              </a:p>
            </p:txBody>
          </p:sp>
          <p:grpSp>
            <p:nvGrpSpPr>
              <p:cNvPr id="780" name="Group 779">
                <a:extLst>
                  <a:ext uri="{FF2B5EF4-FFF2-40B4-BE49-F238E27FC236}">
                    <a16:creationId xmlns:a16="http://schemas.microsoft.com/office/drawing/2014/main" id="{F18676E4-984B-4A22-8804-1A5E784226A7}"/>
                  </a:ext>
                </a:extLst>
              </p:cNvPr>
              <p:cNvGrpSpPr/>
              <p:nvPr/>
            </p:nvGrpSpPr>
            <p:grpSpPr>
              <a:xfrm>
                <a:off x="1051573" y="2888443"/>
                <a:ext cx="278467" cy="1917783"/>
                <a:chOff x="1051573" y="2723318"/>
                <a:chExt cx="278467" cy="1917783"/>
              </a:xfrm>
            </p:grpSpPr>
            <p:cxnSp>
              <p:nvCxnSpPr>
                <p:cNvPr id="838" name="Straight Connector 837">
                  <a:extLst>
                    <a:ext uri="{FF2B5EF4-FFF2-40B4-BE49-F238E27FC236}">
                      <a16:creationId xmlns:a16="http://schemas.microsoft.com/office/drawing/2014/main" id="{5036F252-65FB-40B2-8E8F-F9E9C32C5161}"/>
                    </a:ext>
                  </a:extLst>
                </p:cNvPr>
                <p:cNvCxnSpPr/>
                <p:nvPr/>
              </p:nvCxnSpPr>
              <p:spPr bwMode="auto">
                <a:xfrm>
                  <a:off x="1117525" y="2723318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9" name="Straight Connector 838">
                  <a:extLst>
                    <a:ext uri="{FF2B5EF4-FFF2-40B4-BE49-F238E27FC236}">
                      <a16:creationId xmlns:a16="http://schemas.microsoft.com/office/drawing/2014/main" id="{F35763B0-45BF-4B90-98AC-6BB4EC6BBD6C}"/>
                    </a:ext>
                  </a:extLst>
                </p:cNvPr>
                <p:cNvCxnSpPr>
                  <a:endCxn id="840" idx="0"/>
                </p:cNvCxnSpPr>
                <p:nvPr/>
              </p:nvCxnSpPr>
              <p:spPr bwMode="auto">
                <a:xfrm>
                  <a:off x="1190807" y="2723318"/>
                  <a:ext cx="0" cy="906222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40" name="Rectangle 839">
                  <a:extLst>
                    <a:ext uri="{FF2B5EF4-FFF2-40B4-BE49-F238E27FC236}">
                      <a16:creationId xmlns:a16="http://schemas.microsoft.com/office/drawing/2014/main" id="{BF7CEFB5-1AD0-4C1E-A676-C2E13629660E}"/>
                    </a:ext>
                  </a:extLst>
                </p:cNvPr>
                <p:cNvSpPr/>
                <p:nvPr/>
              </p:nvSpPr>
              <p:spPr bwMode="auto">
                <a:xfrm>
                  <a:off x="1055237" y="3629540"/>
                  <a:ext cx="271140" cy="85383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841" name="Straight Connector 840">
                  <a:extLst>
                    <a:ext uri="{FF2B5EF4-FFF2-40B4-BE49-F238E27FC236}">
                      <a16:creationId xmlns:a16="http://schemas.microsoft.com/office/drawing/2014/main" id="{C00B2CC1-9A5A-4DAF-B726-782C8718E7D3}"/>
                    </a:ext>
                  </a:extLst>
                </p:cNvPr>
                <p:cNvCxnSpPr/>
                <p:nvPr/>
              </p:nvCxnSpPr>
              <p:spPr bwMode="auto">
                <a:xfrm flipH="1">
                  <a:off x="1190808" y="4478695"/>
                  <a:ext cx="1" cy="162406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2" name="Straight Connector 841">
                  <a:extLst>
                    <a:ext uri="{FF2B5EF4-FFF2-40B4-BE49-F238E27FC236}">
                      <a16:creationId xmlns:a16="http://schemas.microsoft.com/office/drawing/2014/main" id="{9A3E149D-2EA4-46F1-A6F5-32621639D880}"/>
                    </a:ext>
                  </a:extLst>
                </p:cNvPr>
                <p:cNvCxnSpPr/>
                <p:nvPr/>
              </p:nvCxnSpPr>
              <p:spPr bwMode="auto">
                <a:xfrm>
                  <a:off x="1117525" y="4640169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3" name="Straight Connector 842">
                  <a:extLst>
                    <a:ext uri="{FF2B5EF4-FFF2-40B4-BE49-F238E27FC236}">
                      <a16:creationId xmlns:a16="http://schemas.microsoft.com/office/drawing/2014/main" id="{724C30C4-907E-4BF2-89CC-97F8DDF3E079}"/>
                    </a:ext>
                  </a:extLst>
                </p:cNvPr>
                <p:cNvCxnSpPr/>
                <p:nvPr/>
              </p:nvCxnSpPr>
              <p:spPr bwMode="auto">
                <a:xfrm>
                  <a:off x="1051573" y="4198658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3BF54C35-5480-4395-92AA-C6B4E1FBCF2E}"/>
                  </a:ext>
                </a:extLst>
              </p:cNvPr>
              <p:cNvGrpSpPr/>
              <p:nvPr/>
            </p:nvGrpSpPr>
            <p:grpSpPr>
              <a:xfrm>
                <a:off x="1267707" y="3403994"/>
                <a:ext cx="2765023" cy="1623885"/>
                <a:chOff x="1267707" y="3401613"/>
                <a:chExt cx="2765023" cy="1623885"/>
              </a:xfrm>
            </p:grpSpPr>
            <p:sp>
              <p:nvSpPr>
                <p:cNvPr id="786" name="Down Arrow 123">
                  <a:extLst>
                    <a:ext uri="{FF2B5EF4-FFF2-40B4-BE49-F238E27FC236}">
                      <a16:creationId xmlns:a16="http://schemas.microsoft.com/office/drawing/2014/main" id="{81B0A95F-BD2E-4244-A0B0-E9AE04E6D062}"/>
                    </a:ext>
                  </a:extLst>
                </p:cNvPr>
                <p:cNvSpPr/>
                <p:nvPr/>
              </p:nvSpPr>
              <p:spPr>
                <a:xfrm>
                  <a:off x="1396800" y="4100400"/>
                  <a:ext cx="191752" cy="558000"/>
                </a:xfrm>
                <a:prstGeom prst="downArrow">
                  <a:avLst/>
                </a:prstGeom>
                <a:solidFill>
                  <a:srgbClr val="319B4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dirty="0">
                    <a:solidFill>
                      <a:srgbClr val="002A5C"/>
                    </a:solidFill>
                    <a:latin typeface="Tahoma"/>
                  </a:endParaRPr>
                </a:p>
              </p:txBody>
            </p:sp>
            <p:sp>
              <p:nvSpPr>
                <p:cNvPr id="787" name="Down Arrow 124">
                  <a:extLst>
                    <a:ext uri="{FF2B5EF4-FFF2-40B4-BE49-F238E27FC236}">
                      <a16:creationId xmlns:a16="http://schemas.microsoft.com/office/drawing/2014/main" id="{D186C8B1-516F-461F-BD7F-A0C624CEC055}"/>
                    </a:ext>
                  </a:extLst>
                </p:cNvPr>
                <p:cNvSpPr/>
                <p:nvPr/>
              </p:nvSpPr>
              <p:spPr>
                <a:xfrm>
                  <a:off x="1638000" y="4100400"/>
                  <a:ext cx="191752" cy="558000"/>
                </a:xfrm>
                <a:prstGeom prst="downArrow">
                  <a:avLst/>
                </a:prstGeom>
                <a:solidFill>
                  <a:srgbClr val="319B4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dirty="0">
                    <a:solidFill>
                      <a:srgbClr val="002A5C"/>
                    </a:solidFill>
                    <a:latin typeface="Tahoma"/>
                  </a:endParaRPr>
                </a:p>
              </p:txBody>
            </p:sp>
            <p:sp>
              <p:nvSpPr>
                <p:cNvPr id="788" name="TextBox 787">
                  <a:extLst>
                    <a:ext uri="{FF2B5EF4-FFF2-40B4-BE49-F238E27FC236}">
                      <a16:creationId xmlns:a16="http://schemas.microsoft.com/office/drawing/2014/main" id="{9439B957-3CDD-41B1-96CB-8F2432D66B4D}"/>
                    </a:ext>
                  </a:extLst>
                </p:cNvPr>
                <p:cNvSpPr txBox="1"/>
                <p:nvPr/>
              </p:nvSpPr>
              <p:spPr>
                <a:xfrm>
                  <a:off x="1267707" y="3401613"/>
                  <a:ext cx="1671206" cy="67329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de-DE" sz="1100" kern="0" dirty="0">
                      <a:solidFill>
                        <a:srgbClr val="1E4784"/>
                      </a:solidFill>
                      <a:latin typeface="Arial" charset="0"/>
                      <a:cs typeface="Arial" charset="0"/>
                    </a:rPr>
                    <a:t>Idarucizumab </a:t>
                  </a: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de-DE" sz="1100" kern="0" dirty="0">
                      <a:solidFill>
                        <a:srgbClr val="1E4784"/>
                      </a:solidFill>
                      <a:latin typeface="Arial" charset="0"/>
                      <a:cs typeface="Arial" charset="0"/>
                    </a:rPr>
                    <a:t>2×2.5 g</a:t>
                  </a:r>
                  <a:endParaRPr lang="en-US" sz="1100" kern="0" dirty="0">
                    <a:solidFill>
                      <a:srgbClr val="1E4784"/>
                    </a:solidFill>
                    <a:latin typeface="Arial" charset="0"/>
                    <a:cs typeface="Arial" charset="0"/>
                  </a:endParaRPr>
                </a:p>
              </p:txBody>
            </p:sp>
            <p:cxnSp>
              <p:nvCxnSpPr>
                <p:cNvPr id="789" name="Straight Connector 788">
                  <a:extLst>
                    <a:ext uri="{FF2B5EF4-FFF2-40B4-BE49-F238E27FC236}">
                      <a16:creationId xmlns:a16="http://schemas.microsoft.com/office/drawing/2014/main" id="{5D6F4A39-9E8C-4B72-A0F6-C46E773E3E9D}"/>
                    </a:ext>
                  </a:extLst>
                </p:cNvPr>
                <p:cNvCxnSpPr/>
                <p:nvPr/>
              </p:nvCxnSpPr>
              <p:spPr bwMode="auto">
                <a:xfrm>
                  <a:off x="1579197" y="4846826"/>
                  <a:ext cx="0" cy="127597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0" name="Straight Connector 789">
                  <a:extLst>
                    <a:ext uri="{FF2B5EF4-FFF2-40B4-BE49-F238E27FC236}">
                      <a16:creationId xmlns:a16="http://schemas.microsoft.com/office/drawing/2014/main" id="{2A136046-F144-41B3-9DD9-E43E3F714C17}"/>
                    </a:ext>
                  </a:extLst>
                </p:cNvPr>
                <p:cNvCxnSpPr/>
                <p:nvPr/>
              </p:nvCxnSpPr>
              <p:spPr bwMode="auto">
                <a:xfrm>
                  <a:off x="1505917" y="4973864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1" name="Straight Connector 790">
                  <a:extLst>
                    <a:ext uri="{FF2B5EF4-FFF2-40B4-BE49-F238E27FC236}">
                      <a16:creationId xmlns:a16="http://schemas.microsoft.com/office/drawing/2014/main" id="{6A01AB6A-8F40-48C5-9581-FF583AE2BF98}"/>
                    </a:ext>
                  </a:extLst>
                </p:cNvPr>
                <p:cNvCxnSpPr/>
                <p:nvPr/>
              </p:nvCxnSpPr>
              <p:spPr bwMode="auto">
                <a:xfrm>
                  <a:off x="1505917" y="4849929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2" name="Straight Connector 791">
                  <a:extLst>
                    <a:ext uri="{FF2B5EF4-FFF2-40B4-BE49-F238E27FC236}">
                      <a16:creationId xmlns:a16="http://schemas.microsoft.com/office/drawing/2014/main" id="{3F665C12-FAE0-475C-9664-B56CF7CA98CE}"/>
                    </a:ext>
                  </a:extLst>
                </p:cNvPr>
                <p:cNvCxnSpPr/>
                <p:nvPr/>
              </p:nvCxnSpPr>
              <p:spPr bwMode="auto">
                <a:xfrm>
                  <a:off x="1965699" y="4856350"/>
                  <a:ext cx="0" cy="115585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3" name="Straight Connector 792">
                  <a:extLst>
                    <a:ext uri="{FF2B5EF4-FFF2-40B4-BE49-F238E27FC236}">
                      <a16:creationId xmlns:a16="http://schemas.microsoft.com/office/drawing/2014/main" id="{6F1E29B7-1405-4A91-AF7F-DCEC14FBF7BD}"/>
                    </a:ext>
                  </a:extLst>
                </p:cNvPr>
                <p:cNvCxnSpPr/>
                <p:nvPr/>
              </p:nvCxnSpPr>
              <p:spPr bwMode="auto">
                <a:xfrm>
                  <a:off x="1892417" y="4973134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4" name="Straight Connector 793">
                  <a:extLst>
                    <a:ext uri="{FF2B5EF4-FFF2-40B4-BE49-F238E27FC236}">
                      <a16:creationId xmlns:a16="http://schemas.microsoft.com/office/drawing/2014/main" id="{F229C589-40BD-4C9E-8E19-BA52BB4A6FF4}"/>
                    </a:ext>
                  </a:extLst>
                </p:cNvPr>
                <p:cNvCxnSpPr/>
                <p:nvPr/>
              </p:nvCxnSpPr>
              <p:spPr bwMode="auto">
                <a:xfrm>
                  <a:off x="1892417" y="4858890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5" name="Straight Connector 794">
                  <a:extLst>
                    <a:ext uri="{FF2B5EF4-FFF2-40B4-BE49-F238E27FC236}">
                      <a16:creationId xmlns:a16="http://schemas.microsoft.com/office/drawing/2014/main" id="{B334D635-4FA2-4C4C-BF6C-F6E468EDF9F6}"/>
                    </a:ext>
                  </a:extLst>
                </p:cNvPr>
                <p:cNvCxnSpPr/>
                <p:nvPr/>
              </p:nvCxnSpPr>
              <p:spPr bwMode="auto">
                <a:xfrm>
                  <a:off x="2355197" y="4850439"/>
                  <a:ext cx="0" cy="119258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6" name="Straight Connector 795">
                  <a:extLst>
                    <a:ext uri="{FF2B5EF4-FFF2-40B4-BE49-F238E27FC236}">
                      <a16:creationId xmlns:a16="http://schemas.microsoft.com/office/drawing/2014/main" id="{0AD71C4A-2CD7-423A-816B-FEF510A573CB}"/>
                    </a:ext>
                  </a:extLst>
                </p:cNvPr>
                <p:cNvCxnSpPr/>
                <p:nvPr/>
              </p:nvCxnSpPr>
              <p:spPr bwMode="auto">
                <a:xfrm>
                  <a:off x="2281915" y="4970896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7" name="Straight Connector 796">
                  <a:extLst>
                    <a:ext uri="{FF2B5EF4-FFF2-40B4-BE49-F238E27FC236}">
                      <a16:creationId xmlns:a16="http://schemas.microsoft.com/office/drawing/2014/main" id="{E4AE3A86-2BA2-471E-9D8D-5B50AC7DFE50}"/>
                    </a:ext>
                  </a:extLst>
                </p:cNvPr>
                <p:cNvCxnSpPr/>
                <p:nvPr/>
              </p:nvCxnSpPr>
              <p:spPr bwMode="auto">
                <a:xfrm>
                  <a:off x="2281915" y="4851588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8" name="Straight Connector 797">
                  <a:extLst>
                    <a:ext uri="{FF2B5EF4-FFF2-40B4-BE49-F238E27FC236}">
                      <a16:creationId xmlns:a16="http://schemas.microsoft.com/office/drawing/2014/main" id="{EF930DC0-3F21-4DB3-B511-F6A70339B7CA}"/>
                    </a:ext>
                  </a:extLst>
                </p:cNvPr>
                <p:cNvCxnSpPr/>
                <p:nvPr/>
              </p:nvCxnSpPr>
              <p:spPr bwMode="auto">
                <a:xfrm>
                  <a:off x="2738701" y="4852908"/>
                  <a:ext cx="0" cy="121515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9" name="Straight Connector 798">
                  <a:extLst>
                    <a:ext uri="{FF2B5EF4-FFF2-40B4-BE49-F238E27FC236}">
                      <a16:creationId xmlns:a16="http://schemas.microsoft.com/office/drawing/2014/main" id="{053D5BFC-1659-4597-B895-20B5AC93BAAE}"/>
                    </a:ext>
                  </a:extLst>
                </p:cNvPr>
                <p:cNvCxnSpPr/>
                <p:nvPr/>
              </p:nvCxnSpPr>
              <p:spPr bwMode="auto">
                <a:xfrm>
                  <a:off x="2665420" y="4976804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0" name="Straight Connector 799">
                  <a:extLst>
                    <a:ext uri="{FF2B5EF4-FFF2-40B4-BE49-F238E27FC236}">
                      <a16:creationId xmlns:a16="http://schemas.microsoft.com/office/drawing/2014/main" id="{5430AB6E-1962-46CD-ACA1-E65393FF13F7}"/>
                    </a:ext>
                  </a:extLst>
                </p:cNvPr>
                <p:cNvCxnSpPr/>
                <p:nvPr/>
              </p:nvCxnSpPr>
              <p:spPr bwMode="auto">
                <a:xfrm>
                  <a:off x="2665420" y="4851090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1" name="Straight Connector 800">
                  <a:extLst>
                    <a:ext uri="{FF2B5EF4-FFF2-40B4-BE49-F238E27FC236}">
                      <a16:creationId xmlns:a16="http://schemas.microsoft.com/office/drawing/2014/main" id="{94A65257-2DA3-47B3-A522-C4A4CBA2CAEA}"/>
                    </a:ext>
                  </a:extLst>
                </p:cNvPr>
                <p:cNvCxnSpPr/>
                <p:nvPr/>
              </p:nvCxnSpPr>
              <p:spPr bwMode="auto">
                <a:xfrm>
                  <a:off x="3119209" y="4855464"/>
                  <a:ext cx="0" cy="118032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2" name="Straight Connector 801">
                  <a:extLst>
                    <a:ext uri="{FF2B5EF4-FFF2-40B4-BE49-F238E27FC236}">
                      <a16:creationId xmlns:a16="http://schemas.microsoft.com/office/drawing/2014/main" id="{776861F8-0418-463D-88E1-C58CC53F78B1}"/>
                    </a:ext>
                  </a:extLst>
                </p:cNvPr>
                <p:cNvCxnSpPr/>
                <p:nvPr/>
              </p:nvCxnSpPr>
              <p:spPr bwMode="auto">
                <a:xfrm>
                  <a:off x="3045928" y="4973496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3" name="Straight Connector 802">
                  <a:extLst>
                    <a:ext uri="{FF2B5EF4-FFF2-40B4-BE49-F238E27FC236}">
                      <a16:creationId xmlns:a16="http://schemas.microsoft.com/office/drawing/2014/main" id="{9C6C243E-4D31-47C0-A4E5-573AEE1AB243}"/>
                    </a:ext>
                  </a:extLst>
                </p:cNvPr>
                <p:cNvCxnSpPr/>
                <p:nvPr/>
              </p:nvCxnSpPr>
              <p:spPr bwMode="auto">
                <a:xfrm>
                  <a:off x="3045928" y="4855425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4" name="Straight Connector 803">
                  <a:extLst>
                    <a:ext uri="{FF2B5EF4-FFF2-40B4-BE49-F238E27FC236}">
                      <a16:creationId xmlns:a16="http://schemas.microsoft.com/office/drawing/2014/main" id="{413F8FE4-0D04-4A9A-ADB9-D82B5EB4BD96}"/>
                    </a:ext>
                  </a:extLst>
                </p:cNvPr>
                <p:cNvCxnSpPr/>
                <p:nvPr/>
              </p:nvCxnSpPr>
              <p:spPr bwMode="auto">
                <a:xfrm>
                  <a:off x="3511705" y="4693469"/>
                  <a:ext cx="0" cy="277284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5" name="Straight Connector 804">
                  <a:extLst>
                    <a:ext uri="{FF2B5EF4-FFF2-40B4-BE49-F238E27FC236}">
                      <a16:creationId xmlns:a16="http://schemas.microsoft.com/office/drawing/2014/main" id="{F05533CF-D3EE-40FB-84F9-581DA0B9AE4A}"/>
                    </a:ext>
                  </a:extLst>
                </p:cNvPr>
                <p:cNvCxnSpPr/>
                <p:nvPr/>
              </p:nvCxnSpPr>
              <p:spPr bwMode="auto">
                <a:xfrm>
                  <a:off x="3438422" y="4970753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6" name="Straight Connector 805">
                  <a:extLst>
                    <a:ext uri="{FF2B5EF4-FFF2-40B4-BE49-F238E27FC236}">
                      <a16:creationId xmlns:a16="http://schemas.microsoft.com/office/drawing/2014/main" id="{19DBBABE-F207-4745-B3D3-626DD5D69741}"/>
                    </a:ext>
                  </a:extLst>
                </p:cNvPr>
                <p:cNvCxnSpPr/>
                <p:nvPr/>
              </p:nvCxnSpPr>
              <p:spPr bwMode="auto">
                <a:xfrm>
                  <a:off x="3438422" y="4688707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7" name="Straight Connector 806">
                  <a:extLst>
                    <a:ext uri="{FF2B5EF4-FFF2-40B4-BE49-F238E27FC236}">
                      <a16:creationId xmlns:a16="http://schemas.microsoft.com/office/drawing/2014/main" id="{94A1B2F6-02F7-480F-A14C-025835D2F0AC}"/>
                    </a:ext>
                  </a:extLst>
                </p:cNvPr>
                <p:cNvCxnSpPr/>
                <p:nvPr/>
              </p:nvCxnSpPr>
              <p:spPr bwMode="auto">
                <a:xfrm>
                  <a:off x="3893499" y="4511126"/>
                  <a:ext cx="0" cy="447417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8" name="Straight Connector 807">
                  <a:extLst>
                    <a:ext uri="{FF2B5EF4-FFF2-40B4-BE49-F238E27FC236}">
                      <a16:creationId xmlns:a16="http://schemas.microsoft.com/office/drawing/2014/main" id="{C6B31D99-5DD3-451B-91DD-7B51E589168B}"/>
                    </a:ext>
                  </a:extLst>
                </p:cNvPr>
                <p:cNvCxnSpPr/>
                <p:nvPr/>
              </p:nvCxnSpPr>
              <p:spPr bwMode="auto">
                <a:xfrm>
                  <a:off x="3820216" y="4963305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9" name="Straight Connector 808">
                  <a:extLst>
                    <a:ext uri="{FF2B5EF4-FFF2-40B4-BE49-F238E27FC236}">
                      <a16:creationId xmlns:a16="http://schemas.microsoft.com/office/drawing/2014/main" id="{FB114F78-FBA8-4177-88B2-43E68C87648D}"/>
                    </a:ext>
                  </a:extLst>
                </p:cNvPr>
                <p:cNvCxnSpPr/>
                <p:nvPr/>
              </p:nvCxnSpPr>
              <p:spPr bwMode="auto">
                <a:xfrm>
                  <a:off x="3820216" y="4511126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10" name="Rectangle 809">
                  <a:extLst>
                    <a:ext uri="{FF2B5EF4-FFF2-40B4-BE49-F238E27FC236}">
                      <a16:creationId xmlns:a16="http://schemas.microsoft.com/office/drawing/2014/main" id="{BD39AFD4-83AA-4087-8E02-27704FF49965}"/>
                    </a:ext>
                  </a:extLst>
                </p:cNvPr>
                <p:cNvSpPr/>
                <p:nvPr/>
              </p:nvSpPr>
              <p:spPr bwMode="auto">
                <a:xfrm>
                  <a:off x="1443628" y="4874509"/>
                  <a:ext cx="271140" cy="7262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811" name="Straight Connector 810">
                  <a:extLst>
                    <a:ext uri="{FF2B5EF4-FFF2-40B4-BE49-F238E27FC236}">
                      <a16:creationId xmlns:a16="http://schemas.microsoft.com/office/drawing/2014/main" id="{568EE07F-DC2B-4618-BC7D-8F76F27D03D4}"/>
                    </a:ext>
                  </a:extLst>
                </p:cNvPr>
                <p:cNvCxnSpPr/>
                <p:nvPr/>
              </p:nvCxnSpPr>
              <p:spPr bwMode="auto">
                <a:xfrm>
                  <a:off x="1438198" y="4900228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12" name="Rectangle 811">
                  <a:extLst>
                    <a:ext uri="{FF2B5EF4-FFF2-40B4-BE49-F238E27FC236}">
                      <a16:creationId xmlns:a16="http://schemas.microsoft.com/office/drawing/2014/main" id="{5EE51419-F788-4146-A3D5-61863E747AA8}"/>
                    </a:ext>
                  </a:extLst>
                </p:cNvPr>
                <p:cNvSpPr/>
                <p:nvPr/>
              </p:nvSpPr>
              <p:spPr bwMode="auto">
                <a:xfrm>
                  <a:off x="1830129" y="4888042"/>
                  <a:ext cx="271140" cy="5989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sp>
              <p:nvSpPr>
                <p:cNvPr id="813" name="Rectangle 812">
                  <a:extLst>
                    <a:ext uri="{FF2B5EF4-FFF2-40B4-BE49-F238E27FC236}">
                      <a16:creationId xmlns:a16="http://schemas.microsoft.com/office/drawing/2014/main" id="{3DCA3021-5A06-4405-8398-8DFB9972C76F}"/>
                    </a:ext>
                  </a:extLst>
                </p:cNvPr>
                <p:cNvSpPr/>
                <p:nvPr/>
              </p:nvSpPr>
              <p:spPr bwMode="auto">
                <a:xfrm>
                  <a:off x="2219626" y="4883243"/>
                  <a:ext cx="271140" cy="522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sp>
              <p:nvSpPr>
                <p:cNvPr id="814" name="Rectangle 813">
                  <a:extLst>
                    <a:ext uri="{FF2B5EF4-FFF2-40B4-BE49-F238E27FC236}">
                      <a16:creationId xmlns:a16="http://schemas.microsoft.com/office/drawing/2014/main" id="{1E521BCB-887F-4DC6-BD6D-56747B4B7E1F}"/>
                    </a:ext>
                  </a:extLst>
                </p:cNvPr>
                <p:cNvSpPr/>
                <p:nvPr/>
              </p:nvSpPr>
              <p:spPr bwMode="auto">
                <a:xfrm>
                  <a:off x="2603131" y="4875846"/>
                  <a:ext cx="271140" cy="7034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sp>
              <p:nvSpPr>
                <p:cNvPr id="815" name="Rectangle 814">
                  <a:extLst>
                    <a:ext uri="{FF2B5EF4-FFF2-40B4-BE49-F238E27FC236}">
                      <a16:creationId xmlns:a16="http://schemas.microsoft.com/office/drawing/2014/main" id="{8419F026-CBA2-4E9F-9B18-E8CF3F2D01DC}"/>
                    </a:ext>
                  </a:extLst>
                </p:cNvPr>
                <p:cNvSpPr/>
                <p:nvPr/>
              </p:nvSpPr>
              <p:spPr bwMode="auto">
                <a:xfrm>
                  <a:off x="2983640" y="4881567"/>
                  <a:ext cx="271140" cy="6399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sp>
              <p:nvSpPr>
                <p:cNvPr id="816" name="Rectangle 815">
                  <a:extLst>
                    <a:ext uri="{FF2B5EF4-FFF2-40B4-BE49-F238E27FC236}">
                      <a16:creationId xmlns:a16="http://schemas.microsoft.com/office/drawing/2014/main" id="{F9620F49-7894-4E9D-944C-39D740E58E0A}"/>
                    </a:ext>
                  </a:extLst>
                </p:cNvPr>
                <p:cNvSpPr/>
                <p:nvPr/>
              </p:nvSpPr>
              <p:spPr bwMode="auto">
                <a:xfrm>
                  <a:off x="3376134" y="4861271"/>
                  <a:ext cx="271140" cy="8452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817" name="Straight Connector 816">
                  <a:extLst>
                    <a:ext uri="{FF2B5EF4-FFF2-40B4-BE49-F238E27FC236}">
                      <a16:creationId xmlns:a16="http://schemas.microsoft.com/office/drawing/2014/main" id="{FC329313-FD11-46A9-8E78-6540232E5DBB}"/>
                    </a:ext>
                  </a:extLst>
                </p:cNvPr>
                <p:cNvCxnSpPr/>
                <p:nvPr/>
              </p:nvCxnSpPr>
              <p:spPr bwMode="auto">
                <a:xfrm>
                  <a:off x="1826465" y="4904263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8" name="Straight Connector 817">
                  <a:extLst>
                    <a:ext uri="{FF2B5EF4-FFF2-40B4-BE49-F238E27FC236}">
                      <a16:creationId xmlns:a16="http://schemas.microsoft.com/office/drawing/2014/main" id="{0F30FCD1-3E8F-4F82-B9DF-074BE48E8E9E}"/>
                    </a:ext>
                  </a:extLst>
                </p:cNvPr>
                <p:cNvCxnSpPr/>
                <p:nvPr/>
              </p:nvCxnSpPr>
              <p:spPr bwMode="auto">
                <a:xfrm>
                  <a:off x="2218474" y="4899694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9" name="Straight Connector 818">
                  <a:extLst>
                    <a:ext uri="{FF2B5EF4-FFF2-40B4-BE49-F238E27FC236}">
                      <a16:creationId xmlns:a16="http://schemas.microsoft.com/office/drawing/2014/main" id="{2DD03199-BADC-4D82-BC7C-18CC376989B4}"/>
                    </a:ext>
                  </a:extLst>
                </p:cNvPr>
                <p:cNvCxnSpPr/>
                <p:nvPr/>
              </p:nvCxnSpPr>
              <p:spPr bwMode="auto">
                <a:xfrm>
                  <a:off x="2599468" y="4904325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0" name="Straight Connector 819">
                  <a:extLst>
                    <a:ext uri="{FF2B5EF4-FFF2-40B4-BE49-F238E27FC236}">
                      <a16:creationId xmlns:a16="http://schemas.microsoft.com/office/drawing/2014/main" id="{3780428C-7DF0-44ED-98F4-4AAF3D5AA99A}"/>
                    </a:ext>
                  </a:extLst>
                </p:cNvPr>
                <p:cNvCxnSpPr/>
                <p:nvPr/>
              </p:nvCxnSpPr>
              <p:spPr bwMode="auto">
                <a:xfrm>
                  <a:off x="3372469" y="4899910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1" name="Straight Connector 820">
                  <a:extLst>
                    <a:ext uri="{FF2B5EF4-FFF2-40B4-BE49-F238E27FC236}">
                      <a16:creationId xmlns:a16="http://schemas.microsoft.com/office/drawing/2014/main" id="{3F7D9F91-2402-4981-86A8-EFEC000AB7CA}"/>
                    </a:ext>
                  </a:extLst>
                </p:cNvPr>
                <p:cNvCxnSpPr/>
                <p:nvPr/>
              </p:nvCxnSpPr>
              <p:spPr bwMode="auto">
                <a:xfrm>
                  <a:off x="2978209" y="4908233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22" name="Rectangle 821">
                  <a:extLst>
                    <a:ext uri="{FF2B5EF4-FFF2-40B4-BE49-F238E27FC236}">
                      <a16:creationId xmlns:a16="http://schemas.microsoft.com/office/drawing/2014/main" id="{6D0BC486-54C5-4E3D-AB42-01D6EC2BDBC1}"/>
                    </a:ext>
                  </a:extLst>
                </p:cNvPr>
                <p:cNvSpPr/>
                <p:nvPr/>
              </p:nvSpPr>
              <p:spPr bwMode="auto">
                <a:xfrm>
                  <a:off x="3757928" y="4805293"/>
                  <a:ext cx="271140" cy="11017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823" name="Straight Connector 822">
                  <a:extLst>
                    <a:ext uri="{FF2B5EF4-FFF2-40B4-BE49-F238E27FC236}">
                      <a16:creationId xmlns:a16="http://schemas.microsoft.com/office/drawing/2014/main" id="{0D932DFD-DD31-401E-87E8-C463E8F03CC2}"/>
                    </a:ext>
                  </a:extLst>
                </p:cNvPr>
                <p:cNvCxnSpPr/>
                <p:nvPr/>
              </p:nvCxnSpPr>
              <p:spPr bwMode="auto">
                <a:xfrm>
                  <a:off x="3754263" y="4875845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24" name="Oval 823">
                  <a:extLst>
                    <a:ext uri="{FF2B5EF4-FFF2-40B4-BE49-F238E27FC236}">
                      <a16:creationId xmlns:a16="http://schemas.microsoft.com/office/drawing/2014/main" id="{C017D384-36E7-4A91-A571-842041795F13}"/>
                    </a:ext>
                  </a:extLst>
                </p:cNvPr>
                <p:cNvSpPr/>
                <p:nvPr/>
              </p:nvSpPr>
              <p:spPr>
                <a:xfrm>
                  <a:off x="3875499" y="4075457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825" name="Oval 824">
                  <a:extLst>
                    <a:ext uri="{FF2B5EF4-FFF2-40B4-BE49-F238E27FC236}">
                      <a16:creationId xmlns:a16="http://schemas.microsoft.com/office/drawing/2014/main" id="{E2FD0450-A418-4DD5-9DB6-D11F0F964F35}"/>
                    </a:ext>
                  </a:extLst>
                </p:cNvPr>
                <p:cNvSpPr/>
                <p:nvPr/>
              </p:nvSpPr>
              <p:spPr>
                <a:xfrm>
                  <a:off x="3875499" y="4972531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826" name="Oval 825">
                  <a:extLst>
                    <a:ext uri="{FF2B5EF4-FFF2-40B4-BE49-F238E27FC236}">
                      <a16:creationId xmlns:a16="http://schemas.microsoft.com/office/drawing/2014/main" id="{7AAFFBFC-C58F-4E76-B066-BE5C50B4688B}"/>
                    </a:ext>
                  </a:extLst>
                </p:cNvPr>
                <p:cNvSpPr/>
                <p:nvPr/>
              </p:nvSpPr>
              <p:spPr>
                <a:xfrm>
                  <a:off x="3492397" y="4989498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827" name="Oval 826">
                  <a:extLst>
                    <a:ext uri="{FF2B5EF4-FFF2-40B4-BE49-F238E27FC236}">
                      <a16:creationId xmlns:a16="http://schemas.microsoft.com/office/drawing/2014/main" id="{83E43D89-C269-4940-8B49-52DB75E44D75}"/>
                    </a:ext>
                  </a:extLst>
                </p:cNvPr>
                <p:cNvSpPr/>
                <p:nvPr/>
              </p:nvSpPr>
              <p:spPr>
                <a:xfrm>
                  <a:off x="3492397" y="4195546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828" name="Oval 827">
                  <a:extLst>
                    <a:ext uri="{FF2B5EF4-FFF2-40B4-BE49-F238E27FC236}">
                      <a16:creationId xmlns:a16="http://schemas.microsoft.com/office/drawing/2014/main" id="{815B728C-2D93-4EA3-B247-F78781DB3272}"/>
                    </a:ext>
                  </a:extLst>
                </p:cNvPr>
                <p:cNvSpPr/>
                <p:nvPr/>
              </p:nvSpPr>
              <p:spPr>
                <a:xfrm>
                  <a:off x="3100382" y="4987113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829" name="Oval 828">
                  <a:extLst>
                    <a:ext uri="{FF2B5EF4-FFF2-40B4-BE49-F238E27FC236}">
                      <a16:creationId xmlns:a16="http://schemas.microsoft.com/office/drawing/2014/main" id="{BBC66CF1-8335-48F7-BD05-E6B647AE88D1}"/>
                    </a:ext>
                  </a:extLst>
                </p:cNvPr>
                <p:cNvSpPr/>
                <p:nvPr/>
              </p:nvSpPr>
              <p:spPr>
                <a:xfrm>
                  <a:off x="3100382" y="4788005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830" name="Oval 829">
                  <a:extLst>
                    <a:ext uri="{FF2B5EF4-FFF2-40B4-BE49-F238E27FC236}">
                      <a16:creationId xmlns:a16="http://schemas.microsoft.com/office/drawing/2014/main" id="{7889809C-AB69-48DD-9AE8-B28221A23C6A}"/>
                    </a:ext>
                  </a:extLst>
                </p:cNvPr>
                <p:cNvSpPr/>
                <p:nvPr/>
              </p:nvSpPr>
              <p:spPr>
                <a:xfrm>
                  <a:off x="2720700" y="4987112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831" name="Oval 830">
                  <a:extLst>
                    <a:ext uri="{FF2B5EF4-FFF2-40B4-BE49-F238E27FC236}">
                      <a16:creationId xmlns:a16="http://schemas.microsoft.com/office/drawing/2014/main" id="{8BCABC8D-3A3A-4235-A405-008CA0B03489}"/>
                    </a:ext>
                  </a:extLst>
                </p:cNvPr>
                <p:cNvSpPr/>
                <p:nvPr/>
              </p:nvSpPr>
              <p:spPr>
                <a:xfrm>
                  <a:off x="2720700" y="4831875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A11E0CE1-FB75-423C-8068-12D5E22DDAE3}"/>
                    </a:ext>
                  </a:extLst>
                </p:cNvPr>
                <p:cNvSpPr/>
                <p:nvPr/>
              </p:nvSpPr>
              <p:spPr>
                <a:xfrm>
                  <a:off x="2337230" y="4982032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833" name="Oval 832">
                  <a:extLst>
                    <a:ext uri="{FF2B5EF4-FFF2-40B4-BE49-F238E27FC236}">
                      <a16:creationId xmlns:a16="http://schemas.microsoft.com/office/drawing/2014/main" id="{3A66F4A5-8BC0-46CD-9E1E-B0538EC369C0}"/>
                    </a:ext>
                  </a:extLst>
                </p:cNvPr>
                <p:cNvSpPr/>
                <p:nvPr/>
              </p:nvSpPr>
              <p:spPr>
                <a:xfrm>
                  <a:off x="2337230" y="4810223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834" name="Oval 833">
                  <a:extLst>
                    <a:ext uri="{FF2B5EF4-FFF2-40B4-BE49-F238E27FC236}">
                      <a16:creationId xmlns:a16="http://schemas.microsoft.com/office/drawing/2014/main" id="{0B468FA9-5A78-4176-896F-475E79EFE0A4}"/>
                    </a:ext>
                  </a:extLst>
                </p:cNvPr>
                <p:cNvSpPr/>
                <p:nvPr/>
              </p:nvSpPr>
              <p:spPr>
                <a:xfrm>
                  <a:off x="1950238" y="4958540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835" name="Oval 834">
                  <a:extLst>
                    <a:ext uri="{FF2B5EF4-FFF2-40B4-BE49-F238E27FC236}">
                      <a16:creationId xmlns:a16="http://schemas.microsoft.com/office/drawing/2014/main" id="{FEF32CE9-FADE-4587-A34C-3A3C52CC9CEC}"/>
                    </a:ext>
                  </a:extLst>
                </p:cNvPr>
                <p:cNvSpPr/>
                <p:nvPr/>
              </p:nvSpPr>
              <p:spPr>
                <a:xfrm>
                  <a:off x="1947857" y="4824361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836" name="Oval 835">
                  <a:extLst>
                    <a:ext uri="{FF2B5EF4-FFF2-40B4-BE49-F238E27FC236}">
                      <a16:creationId xmlns:a16="http://schemas.microsoft.com/office/drawing/2014/main" id="{6F3A372B-770F-4CBF-8FA6-41E76840715A}"/>
                    </a:ext>
                  </a:extLst>
                </p:cNvPr>
                <p:cNvSpPr/>
                <p:nvPr/>
              </p:nvSpPr>
              <p:spPr>
                <a:xfrm>
                  <a:off x="1558814" y="4961936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837" name="Oval 836">
                  <a:extLst>
                    <a:ext uri="{FF2B5EF4-FFF2-40B4-BE49-F238E27FC236}">
                      <a16:creationId xmlns:a16="http://schemas.microsoft.com/office/drawing/2014/main" id="{1286D87C-4570-4146-B7D3-92A4D13BB381}"/>
                    </a:ext>
                  </a:extLst>
                </p:cNvPr>
                <p:cNvSpPr/>
                <p:nvPr/>
              </p:nvSpPr>
              <p:spPr>
                <a:xfrm>
                  <a:off x="1558816" y="4793389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2B93D70D-3097-4E68-9D65-5F5E140A711E}"/>
                  </a:ext>
                </a:extLst>
              </p:cNvPr>
              <p:cNvSpPr/>
              <p:nvPr/>
            </p:nvSpPr>
            <p:spPr>
              <a:xfrm>
                <a:off x="1173047" y="4866424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48721508-E76E-4DBA-BA6F-15A5476E98C3}"/>
                  </a:ext>
                </a:extLst>
              </p:cNvPr>
              <p:cNvSpPr/>
              <p:nvPr/>
            </p:nvSpPr>
            <p:spPr>
              <a:xfrm>
                <a:off x="1173047" y="2179464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784" name="Textfeld 16">
                <a:extLst>
                  <a:ext uri="{FF2B5EF4-FFF2-40B4-BE49-F238E27FC236}">
                    <a16:creationId xmlns:a16="http://schemas.microsoft.com/office/drawing/2014/main" id="{A95F9FDA-684F-4CF7-BE49-3EC549369E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152" y="1868207"/>
                <a:ext cx="503933" cy="264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120</a:t>
                </a:r>
              </a:p>
            </p:txBody>
          </p:sp>
          <p:cxnSp>
            <p:nvCxnSpPr>
              <p:cNvPr id="785" name="Straight Connector 782">
                <a:extLst>
                  <a:ext uri="{FF2B5EF4-FFF2-40B4-BE49-F238E27FC236}">
                    <a16:creationId xmlns:a16="http://schemas.microsoft.com/office/drawing/2014/main" id="{14B6B78F-9DF9-4B48-A3BB-08F07A1E7C0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8020" y="1964513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846" name="Group 845">
            <a:extLst>
              <a:ext uri="{FF2B5EF4-FFF2-40B4-BE49-F238E27FC236}">
                <a16:creationId xmlns:a16="http://schemas.microsoft.com/office/drawing/2014/main" id="{C7308DE9-1471-4A5E-970F-88ECDB8046F6}"/>
              </a:ext>
            </a:extLst>
          </p:cNvPr>
          <p:cNvGrpSpPr/>
          <p:nvPr/>
        </p:nvGrpSpPr>
        <p:grpSpPr>
          <a:xfrm>
            <a:off x="7698291" y="2149006"/>
            <a:ext cx="3329901" cy="3112651"/>
            <a:chOff x="3934718" y="2765956"/>
            <a:chExt cx="3329901" cy="3112651"/>
          </a:xfrm>
        </p:grpSpPr>
        <p:sp>
          <p:nvSpPr>
            <p:cNvPr id="848" name="Rechteck 15">
              <a:extLst>
                <a:ext uri="{FF2B5EF4-FFF2-40B4-BE49-F238E27FC236}">
                  <a16:creationId xmlns:a16="http://schemas.microsoft.com/office/drawing/2014/main" id="{6DBD1A7B-A215-4555-89A3-FA3185E70E53}"/>
                </a:ext>
              </a:extLst>
            </p:cNvPr>
            <p:cNvSpPr/>
            <p:nvPr/>
          </p:nvSpPr>
          <p:spPr>
            <a:xfrm>
              <a:off x="4234897" y="2765956"/>
              <a:ext cx="3029722" cy="452046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100" b="1" kern="0" dirty="0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Group B: BN </a:t>
              </a:r>
              <a:r>
                <a:rPr lang="en-GB" sz="1100" b="1" kern="0" dirty="0" err="1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GB" sz="1100" b="1" kern="0" dirty="0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b="1" kern="0" dirty="0" err="1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phẫu</a:t>
              </a:r>
              <a:r>
                <a:rPr lang="en-GB" sz="1100" b="1" kern="0" dirty="0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b="1" kern="0" dirty="0" err="1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thuật</a:t>
              </a:r>
              <a:r>
                <a:rPr lang="en-GB" sz="1100" b="1" kern="0" dirty="0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</a:t>
              </a:r>
              <a:r>
                <a:rPr lang="en-GB" sz="1100" b="1" kern="0" dirty="0" err="1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GB" sz="1100" b="1" kern="0" dirty="0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b="1" kern="0" dirty="0" err="1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thuật</a:t>
              </a:r>
              <a:r>
                <a:rPr lang="en-GB" sz="1100" b="1" kern="0" dirty="0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b="1" kern="0" dirty="0" err="1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khẩn</a:t>
              </a:r>
              <a:r>
                <a:rPr lang="en-GB" sz="1100" b="1" kern="0" dirty="0">
                  <a:solidFill>
                    <a:srgbClr val="1E4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(N=195)</a:t>
              </a:r>
            </a:p>
          </p:txBody>
        </p:sp>
        <p:grpSp>
          <p:nvGrpSpPr>
            <p:cNvPr id="849" name="Group 848">
              <a:extLst>
                <a:ext uri="{FF2B5EF4-FFF2-40B4-BE49-F238E27FC236}">
                  <a16:creationId xmlns:a16="http://schemas.microsoft.com/office/drawing/2014/main" id="{E3423454-5FB5-4355-96DD-2CE7ED381BB1}"/>
                </a:ext>
              </a:extLst>
            </p:cNvPr>
            <p:cNvGrpSpPr/>
            <p:nvPr/>
          </p:nvGrpSpPr>
          <p:grpSpPr>
            <a:xfrm>
              <a:off x="3934718" y="3268174"/>
              <a:ext cx="2882448" cy="2610433"/>
              <a:chOff x="3845536" y="1195600"/>
              <a:chExt cx="4504000" cy="2610433"/>
            </a:xfrm>
          </p:grpSpPr>
          <p:sp>
            <p:nvSpPr>
              <p:cNvPr id="850" name="Line 3">
                <a:extLst>
                  <a:ext uri="{FF2B5EF4-FFF2-40B4-BE49-F238E27FC236}">
                    <a16:creationId xmlns:a16="http://schemas.microsoft.com/office/drawing/2014/main" id="{33E81782-896C-4A32-9E4F-AEC54F9E6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882717" y="3040439"/>
                <a:ext cx="3016353" cy="0"/>
              </a:xfrm>
              <a:prstGeom prst="line">
                <a:avLst/>
              </a:prstGeom>
              <a:noFill/>
              <a:ln w="19050" cap="flat" cmpd="sng">
                <a:solidFill>
                  <a:srgbClr val="BA2D0B"/>
                </a:solidFill>
                <a:prstDash val="dash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defTabSz="457200">
                  <a:defRPr/>
                </a:pPr>
                <a:endParaRPr lang="en-US" kern="0" dirty="0">
                  <a:solidFill>
                    <a:srgbClr val="002A5C"/>
                  </a:solidFill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851" name="Textfeld 16">
                <a:extLst>
                  <a:ext uri="{FF2B5EF4-FFF2-40B4-BE49-F238E27FC236}">
                    <a16:creationId xmlns:a16="http://schemas.microsoft.com/office/drawing/2014/main" id="{D4A7EB29-DA3E-44A8-8188-B43C474C67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1577" y="3098786"/>
                <a:ext cx="32957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30</a:t>
                </a:r>
              </a:p>
            </p:txBody>
          </p:sp>
          <p:cxnSp>
            <p:nvCxnSpPr>
              <p:cNvPr id="852" name="Straight Connector 773">
                <a:extLst>
                  <a:ext uri="{FF2B5EF4-FFF2-40B4-BE49-F238E27FC236}">
                    <a16:creationId xmlns:a16="http://schemas.microsoft.com/office/drawing/2014/main" id="{59AD9898-C452-400A-8BED-E1B6CA3B0C7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784921" y="1255842"/>
                <a:ext cx="0" cy="1936058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3" name="Straight Connector 775">
                <a:extLst>
                  <a:ext uri="{FF2B5EF4-FFF2-40B4-BE49-F238E27FC236}">
                    <a16:creationId xmlns:a16="http://schemas.microsoft.com/office/drawing/2014/main" id="{A6AD1D4D-6D38-41C1-95F4-98D1635883F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789321" y="3285246"/>
                <a:ext cx="3081855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4" name="Straight Connector 776">
                <a:extLst>
                  <a:ext uri="{FF2B5EF4-FFF2-40B4-BE49-F238E27FC236}">
                    <a16:creationId xmlns:a16="http://schemas.microsoft.com/office/drawing/2014/main" id="{3A727140-7968-461D-9006-8F0AF12F902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4990942" y="3320968"/>
                <a:ext cx="57724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5" name="Straight Connector 776">
                <a:extLst>
                  <a:ext uri="{FF2B5EF4-FFF2-40B4-BE49-F238E27FC236}">
                    <a16:creationId xmlns:a16="http://schemas.microsoft.com/office/drawing/2014/main" id="{27AF2DF4-E863-4CF1-8425-64EB6F03DB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5372002" y="3320968"/>
                <a:ext cx="57724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6" name="Straight Connector 776">
                <a:extLst>
                  <a:ext uri="{FF2B5EF4-FFF2-40B4-BE49-F238E27FC236}">
                    <a16:creationId xmlns:a16="http://schemas.microsoft.com/office/drawing/2014/main" id="{9F3098E2-9A29-4678-BB76-A25029D82C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5760390" y="3320968"/>
                <a:ext cx="57724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7" name="Straight Connector 776">
                <a:extLst>
                  <a:ext uri="{FF2B5EF4-FFF2-40B4-BE49-F238E27FC236}">
                    <a16:creationId xmlns:a16="http://schemas.microsoft.com/office/drawing/2014/main" id="{8C529D37-0630-4D42-AD19-FFB7CEE3497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6145115" y="3320968"/>
                <a:ext cx="57724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8" name="Straight Connector 776">
                <a:extLst>
                  <a:ext uri="{FF2B5EF4-FFF2-40B4-BE49-F238E27FC236}">
                    <a16:creationId xmlns:a16="http://schemas.microsoft.com/office/drawing/2014/main" id="{0BF53D62-77A9-4FBF-ACFD-4E1C5125DD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6540832" y="3320968"/>
                <a:ext cx="57724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9" name="Straight Connector 776">
                <a:extLst>
                  <a:ext uri="{FF2B5EF4-FFF2-40B4-BE49-F238E27FC236}">
                    <a16:creationId xmlns:a16="http://schemas.microsoft.com/office/drawing/2014/main" id="{A425E227-050F-4925-9275-7CBCBF0574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6925556" y="3320968"/>
                <a:ext cx="57724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0" name="Straight Connector 776">
                <a:extLst>
                  <a:ext uri="{FF2B5EF4-FFF2-40B4-BE49-F238E27FC236}">
                    <a16:creationId xmlns:a16="http://schemas.microsoft.com/office/drawing/2014/main" id="{7293384C-C333-4BB2-BFA4-7BD02ACF7AF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7310280" y="3320968"/>
                <a:ext cx="57724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1" name="Straight Connector 776">
                <a:extLst>
                  <a:ext uri="{FF2B5EF4-FFF2-40B4-BE49-F238E27FC236}">
                    <a16:creationId xmlns:a16="http://schemas.microsoft.com/office/drawing/2014/main" id="{A4BCD3CE-88F7-40FD-AFD2-BD6773BF628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7693378" y="3320968"/>
                <a:ext cx="57724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2" name="Textfeld 16">
                <a:extLst>
                  <a:ext uri="{FF2B5EF4-FFF2-40B4-BE49-F238E27FC236}">
                    <a16:creationId xmlns:a16="http://schemas.microsoft.com/office/drawing/2014/main" id="{5B858838-4B56-484C-B9AD-5FB6125167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2455" y="3362149"/>
                <a:ext cx="32957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1h</a:t>
                </a:r>
              </a:p>
            </p:txBody>
          </p:sp>
          <p:sp>
            <p:nvSpPr>
              <p:cNvPr id="863" name="Textfeld 16">
                <a:extLst>
                  <a:ext uri="{FF2B5EF4-FFF2-40B4-BE49-F238E27FC236}">
                    <a16:creationId xmlns:a16="http://schemas.microsoft.com/office/drawing/2014/main" id="{938F0537-E023-4D5D-ACC7-1FA34E2585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11834" y="3362149"/>
                <a:ext cx="32957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2h</a:t>
                </a:r>
              </a:p>
            </p:txBody>
          </p:sp>
          <p:sp>
            <p:nvSpPr>
              <p:cNvPr id="864" name="Textfeld 16">
                <a:extLst>
                  <a:ext uri="{FF2B5EF4-FFF2-40B4-BE49-F238E27FC236}">
                    <a16:creationId xmlns:a16="http://schemas.microsoft.com/office/drawing/2014/main" id="{F0CC474C-3E37-425B-86AD-2AF7929032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2896" y="3362149"/>
                <a:ext cx="32957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4h</a:t>
                </a:r>
              </a:p>
            </p:txBody>
          </p:sp>
          <p:sp>
            <p:nvSpPr>
              <p:cNvPr id="865" name="Textfeld 16">
                <a:extLst>
                  <a:ext uri="{FF2B5EF4-FFF2-40B4-BE49-F238E27FC236}">
                    <a16:creationId xmlns:a16="http://schemas.microsoft.com/office/drawing/2014/main" id="{A82F1BD8-A287-494C-9CB6-EF1479A3D2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81283" y="3362149"/>
                <a:ext cx="32957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12h</a:t>
                </a:r>
              </a:p>
            </p:txBody>
          </p:sp>
          <p:sp>
            <p:nvSpPr>
              <p:cNvPr id="866" name="Textfeld 16">
                <a:extLst>
                  <a:ext uri="{FF2B5EF4-FFF2-40B4-BE49-F238E27FC236}">
                    <a16:creationId xmlns:a16="http://schemas.microsoft.com/office/drawing/2014/main" id="{1C3ACB28-E4F2-4CC7-9A7D-B7BA4109FA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7454" y="3362149"/>
                <a:ext cx="32957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24h</a:t>
                </a:r>
              </a:p>
            </p:txBody>
          </p:sp>
          <p:sp>
            <p:nvSpPr>
              <p:cNvPr id="867" name="Textfeld 16">
                <a:extLst>
                  <a:ext uri="{FF2B5EF4-FFF2-40B4-BE49-F238E27FC236}">
                    <a16:creationId xmlns:a16="http://schemas.microsoft.com/office/drawing/2014/main" id="{5E43215E-781D-4EF0-8ED7-421D34E02C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620000">
                <a:off x="4383865" y="3384510"/>
                <a:ext cx="62687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Baseline</a:t>
                </a:r>
              </a:p>
            </p:txBody>
          </p:sp>
          <p:sp>
            <p:nvSpPr>
              <p:cNvPr id="868" name="Textfeld 16">
                <a:extLst>
                  <a:ext uri="{FF2B5EF4-FFF2-40B4-BE49-F238E27FC236}">
                    <a16:creationId xmlns:a16="http://schemas.microsoft.com/office/drawing/2014/main" id="{D223A0C7-FE44-41D4-989F-67786548F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620000">
                <a:off x="4877285" y="3387549"/>
                <a:ext cx="62687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Between</a:t>
                </a:r>
                <a:b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</a:b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vials</a:t>
                </a:r>
              </a:p>
            </p:txBody>
          </p:sp>
          <p:sp>
            <p:nvSpPr>
              <p:cNvPr id="869" name="Textfeld 16">
                <a:extLst>
                  <a:ext uri="{FF2B5EF4-FFF2-40B4-BE49-F238E27FC236}">
                    <a16:creationId xmlns:a16="http://schemas.microsoft.com/office/drawing/2014/main" id="{F8D71296-4C99-4BCB-AE02-1DB8F9916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5656" y="3362149"/>
                <a:ext cx="62687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10–30</a:t>
                </a:r>
                <a:b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</a:br>
                <a:r>
                  <a:rPr lang="de-DE" altLang="en-US" sz="8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min</a:t>
                </a:r>
              </a:p>
            </p:txBody>
          </p:sp>
          <p:cxnSp>
            <p:nvCxnSpPr>
              <p:cNvPr id="870" name="Straight Connector 775">
                <a:extLst>
                  <a:ext uri="{FF2B5EF4-FFF2-40B4-BE49-F238E27FC236}">
                    <a16:creationId xmlns:a16="http://schemas.microsoft.com/office/drawing/2014/main" id="{F20CE815-755B-4E79-B66A-F2B7440DC40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2076" y="3285309"/>
                <a:ext cx="103604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871" name="Group 870">
                <a:extLst>
                  <a:ext uri="{FF2B5EF4-FFF2-40B4-BE49-F238E27FC236}">
                    <a16:creationId xmlns:a16="http://schemas.microsoft.com/office/drawing/2014/main" id="{8A1496C0-D9E9-4FC9-B874-380C75E90596}"/>
                  </a:ext>
                </a:extLst>
              </p:cNvPr>
              <p:cNvGrpSpPr/>
              <p:nvPr/>
            </p:nvGrpSpPr>
            <p:grpSpPr>
              <a:xfrm>
                <a:off x="4758875" y="3184155"/>
                <a:ext cx="51800" cy="61144"/>
                <a:chOff x="6598777" y="5203824"/>
                <a:chExt cx="57397" cy="114404"/>
              </a:xfrm>
            </p:grpSpPr>
            <p:cxnSp>
              <p:nvCxnSpPr>
                <p:cNvPr id="955" name="Straight Connector 775">
                  <a:extLst>
                    <a:ext uri="{FF2B5EF4-FFF2-40B4-BE49-F238E27FC236}">
                      <a16:creationId xmlns:a16="http://schemas.microsoft.com/office/drawing/2014/main" id="{8AFBBE4A-67CF-4753-8C25-DF20C148A98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6598777" y="5203824"/>
                  <a:ext cx="57397" cy="66478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6" name="Straight Connector 775">
                  <a:extLst>
                    <a:ext uri="{FF2B5EF4-FFF2-40B4-BE49-F238E27FC236}">
                      <a16:creationId xmlns:a16="http://schemas.microsoft.com/office/drawing/2014/main" id="{D08C99EE-7373-46B2-B067-CA58F477593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6598777" y="5251750"/>
                  <a:ext cx="57397" cy="66478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872" name="Straight Connector 776">
                <a:extLst>
                  <a:ext uri="{FF2B5EF4-FFF2-40B4-BE49-F238E27FC236}">
                    <a16:creationId xmlns:a16="http://schemas.microsoft.com/office/drawing/2014/main" id="{BEFED68D-50F5-4697-B694-4F2DFF6E1E9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4761142" y="3254011"/>
                <a:ext cx="4755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73" name="Textfeld 16">
                <a:extLst>
                  <a:ext uri="{FF2B5EF4-FFF2-40B4-BE49-F238E27FC236}">
                    <a16:creationId xmlns:a16="http://schemas.microsoft.com/office/drawing/2014/main" id="{F83B1C0A-C44B-48EB-8919-ACD8DD127B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7077" y="3238664"/>
                <a:ext cx="32874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0</a:t>
                </a:r>
              </a:p>
            </p:txBody>
          </p:sp>
          <p:grpSp>
            <p:nvGrpSpPr>
              <p:cNvPr id="874" name="Group 873">
                <a:extLst>
                  <a:ext uri="{FF2B5EF4-FFF2-40B4-BE49-F238E27FC236}">
                    <a16:creationId xmlns:a16="http://schemas.microsoft.com/office/drawing/2014/main" id="{C6E247D4-9C6C-4604-9351-A47FF60DC493}"/>
                  </a:ext>
                </a:extLst>
              </p:cNvPr>
              <p:cNvGrpSpPr/>
              <p:nvPr/>
            </p:nvGrpSpPr>
            <p:grpSpPr>
              <a:xfrm>
                <a:off x="4885593" y="2391825"/>
                <a:ext cx="277764" cy="701822"/>
                <a:chOff x="4885617" y="3604040"/>
                <a:chExt cx="277765" cy="1096645"/>
              </a:xfrm>
            </p:grpSpPr>
            <p:cxnSp>
              <p:nvCxnSpPr>
                <p:cNvPr id="950" name="Straight Connector 949">
                  <a:extLst>
                    <a:ext uri="{FF2B5EF4-FFF2-40B4-BE49-F238E27FC236}">
                      <a16:creationId xmlns:a16="http://schemas.microsoft.com/office/drawing/2014/main" id="{1AC84074-14D6-4A49-82A9-46658BDFA7AC}"/>
                    </a:ext>
                  </a:extLst>
                </p:cNvPr>
                <p:cNvCxnSpPr/>
                <p:nvPr/>
              </p:nvCxnSpPr>
              <p:spPr bwMode="auto">
                <a:xfrm>
                  <a:off x="4951403" y="3604040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5365A25C-A55D-4BBF-981C-6C863A975175}"/>
                    </a:ext>
                  </a:extLst>
                </p:cNvPr>
                <p:cNvCxnSpPr/>
                <p:nvPr/>
              </p:nvCxnSpPr>
              <p:spPr bwMode="auto">
                <a:xfrm>
                  <a:off x="5024499" y="3604040"/>
                  <a:ext cx="0" cy="1096645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52" name="Rectangle 951">
                  <a:extLst>
                    <a:ext uri="{FF2B5EF4-FFF2-40B4-BE49-F238E27FC236}">
                      <a16:creationId xmlns:a16="http://schemas.microsoft.com/office/drawing/2014/main" id="{F8418FF3-8506-42B1-BA47-B25FD68A2AFF}"/>
                    </a:ext>
                  </a:extLst>
                </p:cNvPr>
                <p:cNvSpPr/>
                <p:nvPr/>
              </p:nvSpPr>
              <p:spPr bwMode="auto">
                <a:xfrm>
                  <a:off x="4889271" y="4114850"/>
                  <a:ext cx="270456" cy="481990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953" name="Straight Connector 952">
                  <a:extLst>
                    <a:ext uri="{FF2B5EF4-FFF2-40B4-BE49-F238E27FC236}">
                      <a16:creationId xmlns:a16="http://schemas.microsoft.com/office/drawing/2014/main" id="{7B3F9B0F-325B-410B-B462-DB8CFAA1A52D}"/>
                    </a:ext>
                  </a:extLst>
                </p:cNvPr>
                <p:cNvCxnSpPr/>
                <p:nvPr/>
              </p:nvCxnSpPr>
              <p:spPr bwMode="auto">
                <a:xfrm>
                  <a:off x="4951403" y="4700396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54" name="Straight Connector 953">
                  <a:extLst>
                    <a:ext uri="{FF2B5EF4-FFF2-40B4-BE49-F238E27FC236}">
                      <a16:creationId xmlns:a16="http://schemas.microsoft.com/office/drawing/2014/main" id="{C0594DDF-48DF-48B2-87DD-0801E504AC79}"/>
                    </a:ext>
                  </a:extLst>
                </p:cNvPr>
                <p:cNvCxnSpPr/>
                <p:nvPr/>
              </p:nvCxnSpPr>
              <p:spPr bwMode="auto">
                <a:xfrm>
                  <a:off x="4885617" y="4433827"/>
                  <a:ext cx="277765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875" name="Textfeld 16">
                <a:extLst>
                  <a:ext uri="{FF2B5EF4-FFF2-40B4-BE49-F238E27FC236}">
                    <a16:creationId xmlns:a16="http://schemas.microsoft.com/office/drawing/2014/main" id="{B2598A25-C0AF-4F10-99E4-16B46F7A03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2051" y="3636756"/>
                <a:ext cx="395748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ct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b="1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Time post-idarucizumab</a:t>
                </a:r>
              </a:p>
            </p:txBody>
          </p:sp>
          <p:sp>
            <p:nvSpPr>
              <p:cNvPr id="876" name="Oval 875">
                <a:extLst>
                  <a:ext uri="{FF2B5EF4-FFF2-40B4-BE49-F238E27FC236}">
                    <a16:creationId xmlns:a16="http://schemas.microsoft.com/office/drawing/2014/main" id="{0DCDE486-7D24-4B19-AAFC-0BBEE5FDF9E1}"/>
                  </a:ext>
                </a:extLst>
              </p:cNvPr>
              <p:cNvSpPr/>
              <p:nvPr/>
            </p:nvSpPr>
            <p:spPr>
              <a:xfrm>
                <a:off x="5006474" y="3118886"/>
                <a:ext cx="36000" cy="23039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877" name="Oval 876">
                <a:extLst>
                  <a:ext uri="{FF2B5EF4-FFF2-40B4-BE49-F238E27FC236}">
                    <a16:creationId xmlns:a16="http://schemas.microsoft.com/office/drawing/2014/main" id="{9F90ECC2-16D3-4CA0-8F8C-105192F44388}"/>
                  </a:ext>
                </a:extLst>
              </p:cNvPr>
              <p:cNvSpPr/>
              <p:nvPr/>
            </p:nvSpPr>
            <p:spPr>
              <a:xfrm>
                <a:off x="5006474" y="1759921"/>
                <a:ext cx="36000" cy="23039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dirty="0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878" name="Group 877">
                <a:extLst>
                  <a:ext uri="{FF2B5EF4-FFF2-40B4-BE49-F238E27FC236}">
                    <a16:creationId xmlns:a16="http://schemas.microsoft.com/office/drawing/2014/main" id="{8D448A38-74C4-4FFE-AA20-8062FA842073}"/>
                  </a:ext>
                </a:extLst>
              </p:cNvPr>
              <p:cNvGrpSpPr/>
              <p:nvPr/>
            </p:nvGrpSpPr>
            <p:grpSpPr>
              <a:xfrm>
                <a:off x="5075922" y="2217687"/>
                <a:ext cx="2786372" cy="1016372"/>
                <a:chOff x="5075947" y="3462906"/>
                <a:chExt cx="2786385" cy="1588151"/>
              </a:xfrm>
            </p:grpSpPr>
            <p:cxnSp>
              <p:nvCxnSpPr>
                <p:cNvPr id="898" name="Straight Connector 897">
                  <a:extLst>
                    <a:ext uri="{FF2B5EF4-FFF2-40B4-BE49-F238E27FC236}">
                      <a16:creationId xmlns:a16="http://schemas.microsoft.com/office/drawing/2014/main" id="{CBDC2D3A-A5F8-4E90-A5A5-D2CF9B76F362}"/>
                    </a:ext>
                  </a:extLst>
                </p:cNvPr>
                <p:cNvCxnSpPr/>
                <p:nvPr/>
              </p:nvCxnSpPr>
              <p:spPr bwMode="auto">
                <a:xfrm>
                  <a:off x="5411909" y="4852908"/>
                  <a:ext cx="0" cy="130661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99" name="Straight Connector 898">
                  <a:extLst>
                    <a:ext uri="{FF2B5EF4-FFF2-40B4-BE49-F238E27FC236}">
                      <a16:creationId xmlns:a16="http://schemas.microsoft.com/office/drawing/2014/main" id="{EEE4A479-7892-4A21-98E0-96C0003E8114}"/>
                    </a:ext>
                  </a:extLst>
                </p:cNvPr>
                <p:cNvCxnSpPr/>
                <p:nvPr/>
              </p:nvCxnSpPr>
              <p:spPr bwMode="auto">
                <a:xfrm>
                  <a:off x="5338814" y="4980792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0" name="Straight Connector 899">
                  <a:extLst>
                    <a:ext uri="{FF2B5EF4-FFF2-40B4-BE49-F238E27FC236}">
                      <a16:creationId xmlns:a16="http://schemas.microsoft.com/office/drawing/2014/main" id="{96BE18CC-FD20-4CE1-AE1B-BF509A1A9581}"/>
                    </a:ext>
                  </a:extLst>
                </p:cNvPr>
                <p:cNvCxnSpPr/>
                <p:nvPr/>
              </p:nvCxnSpPr>
              <p:spPr bwMode="auto">
                <a:xfrm>
                  <a:off x="5338814" y="4855743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1" name="Straight Connector 900">
                  <a:extLst>
                    <a:ext uri="{FF2B5EF4-FFF2-40B4-BE49-F238E27FC236}">
                      <a16:creationId xmlns:a16="http://schemas.microsoft.com/office/drawing/2014/main" id="{3E078AA9-D16E-47CD-B14C-A581B6F26C78}"/>
                    </a:ext>
                  </a:extLst>
                </p:cNvPr>
                <p:cNvCxnSpPr/>
                <p:nvPr/>
              </p:nvCxnSpPr>
              <p:spPr bwMode="auto">
                <a:xfrm>
                  <a:off x="5797434" y="4857185"/>
                  <a:ext cx="0" cy="127996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2" name="Straight Connector 901">
                  <a:extLst>
                    <a:ext uri="{FF2B5EF4-FFF2-40B4-BE49-F238E27FC236}">
                      <a16:creationId xmlns:a16="http://schemas.microsoft.com/office/drawing/2014/main" id="{2A862339-1B96-446C-A937-A23AAA136426}"/>
                    </a:ext>
                  </a:extLst>
                </p:cNvPr>
                <p:cNvCxnSpPr/>
                <p:nvPr/>
              </p:nvCxnSpPr>
              <p:spPr bwMode="auto">
                <a:xfrm>
                  <a:off x="5724338" y="4988490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3" name="Straight Connector 902">
                  <a:extLst>
                    <a:ext uri="{FF2B5EF4-FFF2-40B4-BE49-F238E27FC236}">
                      <a16:creationId xmlns:a16="http://schemas.microsoft.com/office/drawing/2014/main" id="{6DD32BB0-4E93-4920-8457-EDCF09A22633}"/>
                    </a:ext>
                  </a:extLst>
                </p:cNvPr>
                <p:cNvCxnSpPr/>
                <p:nvPr/>
              </p:nvCxnSpPr>
              <p:spPr bwMode="auto">
                <a:xfrm>
                  <a:off x="5724338" y="4861560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4" name="Straight Connector 903">
                  <a:extLst>
                    <a:ext uri="{FF2B5EF4-FFF2-40B4-BE49-F238E27FC236}">
                      <a16:creationId xmlns:a16="http://schemas.microsoft.com/office/drawing/2014/main" id="{C6374A32-2A9B-408D-9C73-5E0D374F6B90}"/>
                    </a:ext>
                  </a:extLst>
                </p:cNvPr>
                <p:cNvCxnSpPr/>
                <p:nvPr/>
              </p:nvCxnSpPr>
              <p:spPr bwMode="auto">
                <a:xfrm>
                  <a:off x="6185952" y="4846696"/>
                  <a:ext cx="0" cy="142764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5" name="Straight Connector 904">
                  <a:extLst>
                    <a:ext uri="{FF2B5EF4-FFF2-40B4-BE49-F238E27FC236}">
                      <a16:creationId xmlns:a16="http://schemas.microsoft.com/office/drawing/2014/main" id="{1C1BC386-6F14-4B81-9515-D6EA830A1104}"/>
                    </a:ext>
                  </a:extLst>
                </p:cNvPr>
                <p:cNvCxnSpPr/>
                <p:nvPr/>
              </p:nvCxnSpPr>
              <p:spPr bwMode="auto">
                <a:xfrm>
                  <a:off x="6112854" y="4989460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6" name="Straight Connector 905">
                  <a:extLst>
                    <a:ext uri="{FF2B5EF4-FFF2-40B4-BE49-F238E27FC236}">
                      <a16:creationId xmlns:a16="http://schemas.microsoft.com/office/drawing/2014/main" id="{8F0408B6-E83C-45B2-BFCF-B621F008B200}"/>
                    </a:ext>
                  </a:extLst>
                </p:cNvPr>
                <p:cNvCxnSpPr/>
                <p:nvPr/>
              </p:nvCxnSpPr>
              <p:spPr bwMode="auto">
                <a:xfrm>
                  <a:off x="6112854" y="4847681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7" name="Straight Connector 906">
                  <a:extLst>
                    <a:ext uri="{FF2B5EF4-FFF2-40B4-BE49-F238E27FC236}">
                      <a16:creationId xmlns:a16="http://schemas.microsoft.com/office/drawing/2014/main" id="{AD07E9F4-E293-4464-9A61-32ADE884E553}"/>
                    </a:ext>
                  </a:extLst>
                </p:cNvPr>
                <p:cNvCxnSpPr/>
                <p:nvPr/>
              </p:nvCxnSpPr>
              <p:spPr bwMode="auto">
                <a:xfrm>
                  <a:off x="6568489" y="4839842"/>
                  <a:ext cx="0" cy="130337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8" name="Straight Connector 907">
                  <a:extLst>
                    <a:ext uri="{FF2B5EF4-FFF2-40B4-BE49-F238E27FC236}">
                      <a16:creationId xmlns:a16="http://schemas.microsoft.com/office/drawing/2014/main" id="{CC089A9D-68D6-4EE1-A65D-D029A1FCDBE7}"/>
                    </a:ext>
                  </a:extLst>
                </p:cNvPr>
                <p:cNvCxnSpPr/>
                <p:nvPr/>
              </p:nvCxnSpPr>
              <p:spPr bwMode="auto">
                <a:xfrm>
                  <a:off x="6495391" y="4970179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9" name="Straight Connector 908">
                  <a:extLst>
                    <a:ext uri="{FF2B5EF4-FFF2-40B4-BE49-F238E27FC236}">
                      <a16:creationId xmlns:a16="http://schemas.microsoft.com/office/drawing/2014/main" id="{D9C8BC16-0CBB-4CE2-A82A-0234F50839E2}"/>
                    </a:ext>
                  </a:extLst>
                </p:cNvPr>
                <p:cNvCxnSpPr/>
                <p:nvPr/>
              </p:nvCxnSpPr>
              <p:spPr bwMode="auto">
                <a:xfrm>
                  <a:off x="6495391" y="4841934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10" name="Straight Connector 909">
                  <a:extLst>
                    <a:ext uri="{FF2B5EF4-FFF2-40B4-BE49-F238E27FC236}">
                      <a16:creationId xmlns:a16="http://schemas.microsoft.com/office/drawing/2014/main" id="{A5E562C1-4E4F-4330-AE3E-2453E29B4AD3}"/>
                    </a:ext>
                  </a:extLst>
                </p:cNvPr>
                <p:cNvCxnSpPr/>
                <p:nvPr/>
              </p:nvCxnSpPr>
              <p:spPr bwMode="auto">
                <a:xfrm>
                  <a:off x="6948038" y="4850062"/>
                  <a:ext cx="0" cy="132278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11" name="Straight Connector 910">
                  <a:extLst>
                    <a:ext uri="{FF2B5EF4-FFF2-40B4-BE49-F238E27FC236}">
                      <a16:creationId xmlns:a16="http://schemas.microsoft.com/office/drawing/2014/main" id="{410350F1-0DFD-481E-AE69-B19654E6E322}"/>
                    </a:ext>
                  </a:extLst>
                </p:cNvPr>
                <p:cNvCxnSpPr/>
                <p:nvPr/>
              </p:nvCxnSpPr>
              <p:spPr bwMode="auto">
                <a:xfrm>
                  <a:off x="6874941" y="4985125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12" name="Straight Connector 911">
                  <a:extLst>
                    <a:ext uri="{FF2B5EF4-FFF2-40B4-BE49-F238E27FC236}">
                      <a16:creationId xmlns:a16="http://schemas.microsoft.com/office/drawing/2014/main" id="{DBD8356C-0EE8-4D92-B0A3-4A391C3BE099}"/>
                    </a:ext>
                  </a:extLst>
                </p:cNvPr>
                <p:cNvCxnSpPr/>
                <p:nvPr/>
              </p:nvCxnSpPr>
              <p:spPr bwMode="auto">
                <a:xfrm>
                  <a:off x="6874941" y="4848146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13" name="Straight Connector 912">
                  <a:extLst>
                    <a:ext uri="{FF2B5EF4-FFF2-40B4-BE49-F238E27FC236}">
                      <a16:creationId xmlns:a16="http://schemas.microsoft.com/office/drawing/2014/main" id="{4F7E6297-E2B6-4930-B275-5AAE99857A7F}"/>
                    </a:ext>
                  </a:extLst>
                </p:cNvPr>
                <p:cNvCxnSpPr/>
                <p:nvPr/>
              </p:nvCxnSpPr>
              <p:spPr bwMode="auto">
                <a:xfrm>
                  <a:off x="7339541" y="4820027"/>
                  <a:ext cx="0" cy="151908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14" name="Straight Connector 913">
                  <a:extLst>
                    <a:ext uri="{FF2B5EF4-FFF2-40B4-BE49-F238E27FC236}">
                      <a16:creationId xmlns:a16="http://schemas.microsoft.com/office/drawing/2014/main" id="{9B889708-A8F5-4EBB-BF31-C348186DEE8C}"/>
                    </a:ext>
                  </a:extLst>
                </p:cNvPr>
                <p:cNvCxnSpPr/>
                <p:nvPr/>
              </p:nvCxnSpPr>
              <p:spPr bwMode="auto">
                <a:xfrm>
                  <a:off x="7266444" y="4974747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15" name="Straight Connector 914">
                  <a:extLst>
                    <a:ext uri="{FF2B5EF4-FFF2-40B4-BE49-F238E27FC236}">
                      <a16:creationId xmlns:a16="http://schemas.microsoft.com/office/drawing/2014/main" id="{D7550719-0E38-4BA2-BDEC-82419B0CF65B}"/>
                    </a:ext>
                  </a:extLst>
                </p:cNvPr>
                <p:cNvCxnSpPr/>
                <p:nvPr/>
              </p:nvCxnSpPr>
              <p:spPr bwMode="auto">
                <a:xfrm>
                  <a:off x="7266444" y="4822246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16" name="Straight Connector 915">
                  <a:extLst>
                    <a:ext uri="{FF2B5EF4-FFF2-40B4-BE49-F238E27FC236}">
                      <a16:creationId xmlns:a16="http://schemas.microsoft.com/office/drawing/2014/main" id="{7B31BFBC-3152-4B2B-BEDC-02B8319D09D4}"/>
                    </a:ext>
                  </a:extLst>
                </p:cNvPr>
                <p:cNvCxnSpPr/>
                <p:nvPr/>
              </p:nvCxnSpPr>
              <p:spPr bwMode="auto">
                <a:xfrm>
                  <a:off x="7720373" y="4698521"/>
                  <a:ext cx="0" cy="266691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17" name="Straight Connector 916">
                  <a:extLst>
                    <a:ext uri="{FF2B5EF4-FFF2-40B4-BE49-F238E27FC236}">
                      <a16:creationId xmlns:a16="http://schemas.microsoft.com/office/drawing/2014/main" id="{721D197A-D851-4495-A378-AF7AD1205A9B}"/>
                    </a:ext>
                  </a:extLst>
                </p:cNvPr>
                <p:cNvCxnSpPr/>
                <p:nvPr/>
              </p:nvCxnSpPr>
              <p:spPr bwMode="auto">
                <a:xfrm>
                  <a:off x="7647275" y="4965212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18" name="Straight Connector 917">
                  <a:extLst>
                    <a:ext uri="{FF2B5EF4-FFF2-40B4-BE49-F238E27FC236}">
                      <a16:creationId xmlns:a16="http://schemas.microsoft.com/office/drawing/2014/main" id="{5158A950-A499-4029-B749-634DC1EA8071}"/>
                    </a:ext>
                  </a:extLst>
                </p:cNvPr>
                <p:cNvCxnSpPr/>
                <p:nvPr/>
              </p:nvCxnSpPr>
              <p:spPr bwMode="auto">
                <a:xfrm>
                  <a:off x="7647275" y="4698521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19" name="Rectangle 918">
                  <a:extLst>
                    <a:ext uri="{FF2B5EF4-FFF2-40B4-BE49-F238E27FC236}">
                      <a16:creationId xmlns:a16="http://schemas.microsoft.com/office/drawing/2014/main" id="{D8BF06E3-0B13-46E9-9E68-5A9FCD2B4F6E}"/>
                    </a:ext>
                  </a:extLst>
                </p:cNvPr>
                <p:cNvSpPr/>
                <p:nvPr/>
              </p:nvSpPr>
              <p:spPr bwMode="auto">
                <a:xfrm>
                  <a:off x="5276682" y="4883243"/>
                  <a:ext cx="270456" cy="62553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920" name="Straight Connector 919">
                  <a:extLst>
                    <a:ext uri="{FF2B5EF4-FFF2-40B4-BE49-F238E27FC236}">
                      <a16:creationId xmlns:a16="http://schemas.microsoft.com/office/drawing/2014/main" id="{201DE6F7-7CC5-471E-83E5-A4C3B1352893}"/>
                    </a:ext>
                  </a:extLst>
                </p:cNvPr>
                <p:cNvCxnSpPr/>
                <p:nvPr/>
              </p:nvCxnSpPr>
              <p:spPr bwMode="auto">
                <a:xfrm>
                  <a:off x="5273635" y="4911285"/>
                  <a:ext cx="277765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21" name="Rectangle 920">
                  <a:extLst>
                    <a:ext uri="{FF2B5EF4-FFF2-40B4-BE49-F238E27FC236}">
                      <a16:creationId xmlns:a16="http://schemas.microsoft.com/office/drawing/2014/main" id="{84905EDF-6FF0-43AB-8AD0-95661AB2F793}"/>
                    </a:ext>
                  </a:extLst>
                </p:cNvPr>
                <p:cNvSpPr/>
                <p:nvPr/>
              </p:nvSpPr>
              <p:spPr bwMode="auto">
                <a:xfrm>
                  <a:off x="5662208" y="4883240"/>
                  <a:ext cx="270456" cy="69990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sp>
              <p:nvSpPr>
                <p:cNvPr id="922" name="Rectangle 921">
                  <a:extLst>
                    <a:ext uri="{FF2B5EF4-FFF2-40B4-BE49-F238E27FC236}">
                      <a16:creationId xmlns:a16="http://schemas.microsoft.com/office/drawing/2014/main" id="{1116737C-230E-4CAB-A840-589E687F9F79}"/>
                    </a:ext>
                  </a:extLst>
                </p:cNvPr>
                <p:cNvSpPr/>
                <p:nvPr/>
              </p:nvSpPr>
              <p:spPr bwMode="auto">
                <a:xfrm>
                  <a:off x="6050723" y="4876097"/>
                  <a:ext cx="270456" cy="6316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sp>
              <p:nvSpPr>
                <p:cNvPr id="923" name="Rectangle 922">
                  <a:extLst>
                    <a:ext uri="{FF2B5EF4-FFF2-40B4-BE49-F238E27FC236}">
                      <a16:creationId xmlns:a16="http://schemas.microsoft.com/office/drawing/2014/main" id="{927D6916-B901-4C6A-86AF-1D47EB80A8C2}"/>
                    </a:ext>
                  </a:extLst>
                </p:cNvPr>
                <p:cNvSpPr/>
                <p:nvPr/>
              </p:nvSpPr>
              <p:spPr bwMode="auto">
                <a:xfrm>
                  <a:off x="6433261" y="4873717"/>
                  <a:ext cx="270456" cy="63893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sp>
              <p:nvSpPr>
                <p:cNvPr id="924" name="Rectangle 923">
                  <a:extLst>
                    <a:ext uri="{FF2B5EF4-FFF2-40B4-BE49-F238E27FC236}">
                      <a16:creationId xmlns:a16="http://schemas.microsoft.com/office/drawing/2014/main" id="{CE023B6B-7776-4DC7-8D5D-C7EBED1DC033}"/>
                    </a:ext>
                  </a:extLst>
                </p:cNvPr>
                <p:cNvSpPr/>
                <p:nvPr/>
              </p:nvSpPr>
              <p:spPr bwMode="auto">
                <a:xfrm>
                  <a:off x="6812810" y="4873718"/>
                  <a:ext cx="270456" cy="7713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sp>
              <p:nvSpPr>
                <p:cNvPr id="925" name="Rectangle 924">
                  <a:extLst>
                    <a:ext uri="{FF2B5EF4-FFF2-40B4-BE49-F238E27FC236}">
                      <a16:creationId xmlns:a16="http://schemas.microsoft.com/office/drawing/2014/main" id="{A940F3F1-CEC5-48B9-A702-8A346D566FBE}"/>
                    </a:ext>
                  </a:extLst>
                </p:cNvPr>
                <p:cNvSpPr/>
                <p:nvPr/>
              </p:nvSpPr>
              <p:spPr bwMode="auto">
                <a:xfrm>
                  <a:off x="7204313" y="4871338"/>
                  <a:ext cx="270456" cy="7204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926" name="Straight Connector 925">
                  <a:extLst>
                    <a:ext uri="{FF2B5EF4-FFF2-40B4-BE49-F238E27FC236}">
                      <a16:creationId xmlns:a16="http://schemas.microsoft.com/office/drawing/2014/main" id="{34FA9866-FB35-4A71-BB92-A8236EBF3971}"/>
                    </a:ext>
                  </a:extLst>
                </p:cNvPr>
                <p:cNvCxnSpPr/>
                <p:nvPr/>
              </p:nvCxnSpPr>
              <p:spPr bwMode="auto">
                <a:xfrm>
                  <a:off x="5658552" y="4917233"/>
                  <a:ext cx="277765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27" name="Straight Connector 926">
                  <a:extLst>
                    <a:ext uri="{FF2B5EF4-FFF2-40B4-BE49-F238E27FC236}">
                      <a16:creationId xmlns:a16="http://schemas.microsoft.com/office/drawing/2014/main" id="{14BE3F46-34D8-4EC0-BA18-F81E8A4A9FCB}"/>
                    </a:ext>
                  </a:extLst>
                </p:cNvPr>
                <p:cNvCxnSpPr/>
                <p:nvPr/>
              </p:nvCxnSpPr>
              <p:spPr bwMode="auto">
                <a:xfrm>
                  <a:off x="6047158" y="4909975"/>
                  <a:ext cx="277765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28" name="Straight Connector 927">
                  <a:extLst>
                    <a:ext uri="{FF2B5EF4-FFF2-40B4-BE49-F238E27FC236}">
                      <a16:creationId xmlns:a16="http://schemas.microsoft.com/office/drawing/2014/main" id="{5B31EE1C-C852-4ABD-8A9F-01B158C93400}"/>
                    </a:ext>
                  </a:extLst>
                </p:cNvPr>
                <p:cNvCxnSpPr/>
                <p:nvPr/>
              </p:nvCxnSpPr>
              <p:spPr bwMode="auto">
                <a:xfrm>
                  <a:off x="6429606" y="4904831"/>
                  <a:ext cx="277765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29" name="Straight Connector 928">
                  <a:extLst>
                    <a:ext uri="{FF2B5EF4-FFF2-40B4-BE49-F238E27FC236}">
                      <a16:creationId xmlns:a16="http://schemas.microsoft.com/office/drawing/2014/main" id="{8D306706-35F9-4337-B6B7-9412DDF95632}"/>
                    </a:ext>
                  </a:extLst>
                </p:cNvPr>
                <p:cNvCxnSpPr/>
                <p:nvPr/>
              </p:nvCxnSpPr>
              <p:spPr bwMode="auto">
                <a:xfrm>
                  <a:off x="7200657" y="4904382"/>
                  <a:ext cx="277765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30" name="Straight Connector 929">
                  <a:extLst>
                    <a:ext uri="{FF2B5EF4-FFF2-40B4-BE49-F238E27FC236}">
                      <a16:creationId xmlns:a16="http://schemas.microsoft.com/office/drawing/2014/main" id="{7CC4F889-F6CD-4929-AEEA-5CEEB90156A7}"/>
                    </a:ext>
                  </a:extLst>
                </p:cNvPr>
                <p:cNvCxnSpPr/>
                <p:nvPr/>
              </p:nvCxnSpPr>
              <p:spPr bwMode="auto">
                <a:xfrm>
                  <a:off x="6812142" y="4910769"/>
                  <a:ext cx="273600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31" name="Rectangle 930">
                  <a:extLst>
                    <a:ext uri="{FF2B5EF4-FFF2-40B4-BE49-F238E27FC236}">
                      <a16:creationId xmlns:a16="http://schemas.microsoft.com/office/drawing/2014/main" id="{79400D21-F95C-4BD7-A853-B1C93859EC71}"/>
                    </a:ext>
                  </a:extLst>
                </p:cNvPr>
                <p:cNvSpPr/>
                <p:nvPr/>
              </p:nvSpPr>
              <p:spPr bwMode="auto">
                <a:xfrm>
                  <a:off x="7585143" y="4837461"/>
                  <a:ext cx="270456" cy="9083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defTabSz="457200" eaLnBrk="0" fontAlgn="base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kern="0" dirty="0">
                    <a:solidFill>
                      <a:srgbClr val="002A5C"/>
                    </a:solidFill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932" name="Straight Connector 931">
                  <a:extLst>
                    <a:ext uri="{FF2B5EF4-FFF2-40B4-BE49-F238E27FC236}">
                      <a16:creationId xmlns:a16="http://schemas.microsoft.com/office/drawing/2014/main" id="{02A35667-070C-48F5-99DE-13BB40421925}"/>
                    </a:ext>
                  </a:extLst>
                </p:cNvPr>
                <p:cNvCxnSpPr/>
                <p:nvPr/>
              </p:nvCxnSpPr>
              <p:spPr bwMode="auto">
                <a:xfrm>
                  <a:off x="7584567" y="4883027"/>
                  <a:ext cx="277765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33" name="Down Arrow 215">
                  <a:extLst>
                    <a:ext uri="{FF2B5EF4-FFF2-40B4-BE49-F238E27FC236}">
                      <a16:creationId xmlns:a16="http://schemas.microsoft.com/office/drawing/2014/main" id="{B453C3A1-5F41-463A-A4E1-FCF170F01C38}"/>
                    </a:ext>
                  </a:extLst>
                </p:cNvPr>
                <p:cNvSpPr/>
                <p:nvPr/>
              </p:nvSpPr>
              <p:spPr>
                <a:xfrm>
                  <a:off x="5206591" y="4107600"/>
                  <a:ext cx="191752" cy="558000"/>
                </a:xfrm>
                <a:prstGeom prst="downArrow">
                  <a:avLst/>
                </a:prstGeom>
                <a:solidFill>
                  <a:srgbClr val="319B4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dirty="0">
                    <a:solidFill>
                      <a:srgbClr val="002A5C"/>
                    </a:solidFill>
                    <a:latin typeface="Tahoma"/>
                  </a:endParaRPr>
                </a:p>
              </p:txBody>
            </p:sp>
            <p:sp>
              <p:nvSpPr>
                <p:cNvPr id="934" name="Down Arrow 216">
                  <a:extLst>
                    <a:ext uri="{FF2B5EF4-FFF2-40B4-BE49-F238E27FC236}">
                      <a16:creationId xmlns:a16="http://schemas.microsoft.com/office/drawing/2014/main" id="{70502931-2191-4F2F-A3B8-F12A4D0B7D69}"/>
                    </a:ext>
                  </a:extLst>
                </p:cNvPr>
                <p:cNvSpPr/>
                <p:nvPr/>
              </p:nvSpPr>
              <p:spPr>
                <a:xfrm>
                  <a:off x="5446282" y="4107600"/>
                  <a:ext cx="191752" cy="558000"/>
                </a:xfrm>
                <a:prstGeom prst="downArrow">
                  <a:avLst/>
                </a:prstGeom>
                <a:solidFill>
                  <a:srgbClr val="319B4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 dirty="0">
                    <a:solidFill>
                      <a:srgbClr val="002A5C"/>
                    </a:solidFill>
                    <a:latin typeface="Tahoma"/>
                  </a:endParaRPr>
                </a:p>
              </p:txBody>
            </p:sp>
            <p:sp>
              <p:nvSpPr>
                <p:cNvPr id="935" name="TextBox 934">
                  <a:extLst>
                    <a:ext uri="{FF2B5EF4-FFF2-40B4-BE49-F238E27FC236}">
                      <a16:creationId xmlns:a16="http://schemas.microsoft.com/office/drawing/2014/main" id="{A651D006-A5D3-483A-9DBA-712F0FBDB76D}"/>
                    </a:ext>
                  </a:extLst>
                </p:cNvPr>
                <p:cNvSpPr txBox="1"/>
                <p:nvPr/>
              </p:nvSpPr>
              <p:spPr>
                <a:xfrm>
                  <a:off x="5075947" y="3462906"/>
                  <a:ext cx="1671204" cy="67329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de-DE" sz="1100" kern="0" dirty="0">
                      <a:solidFill>
                        <a:srgbClr val="1E4784"/>
                      </a:solidFill>
                      <a:latin typeface="Arial" charset="0"/>
                      <a:cs typeface="Arial" charset="0"/>
                    </a:rPr>
                    <a:t>Idarucizumab </a:t>
                  </a:r>
                </a:p>
                <a:p>
                  <a:pPr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de-DE" sz="1100" kern="0" dirty="0">
                      <a:solidFill>
                        <a:srgbClr val="1E4784"/>
                      </a:solidFill>
                      <a:latin typeface="Arial" charset="0"/>
                      <a:cs typeface="Arial" charset="0"/>
                    </a:rPr>
                    <a:t>2×2.5 g</a:t>
                  </a:r>
                  <a:endParaRPr lang="en-US" sz="1100" kern="0" dirty="0">
                    <a:solidFill>
                      <a:srgbClr val="1E4784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936" name="Oval 935">
                  <a:extLst>
                    <a:ext uri="{FF2B5EF4-FFF2-40B4-BE49-F238E27FC236}">
                      <a16:creationId xmlns:a16="http://schemas.microsoft.com/office/drawing/2014/main" id="{1BA5E940-14EB-4381-8737-960391164D94}"/>
                    </a:ext>
                  </a:extLst>
                </p:cNvPr>
                <p:cNvSpPr/>
                <p:nvPr/>
              </p:nvSpPr>
              <p:spPr>
                <a:xfrm>
                  <a:off x="5395385" y="4990133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37" name="Oval 936">
                  <a:extLst>
                    <a:ext uri="{FF2B5EF4-FFF2-40B4-BE49-F238E27FC236}">
                      <a16:creationId xmlns:a16="http://schemas.microsoft.com/office/drawing/2014/main" id="{EF95485D-E4AA-49D4-AE84-D53B1E876770}"/>
                    </a:ext>
                  </a:extLst>
                </p:cNvPr>
                <p:cNvSpPr/>
                <p:nvPr/>
              </p:nvSpPr>
              <p:spPr>
                <a:xfrm>
                  <a:off x="5395385" y="4825567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38" name="Oval 937">
                  <a:extLst>
                    <a:ext uri="{FF2B5EF4-FFF2-40B4-BE49-F238E27FC236}">
                      <a16:creationId xmlns:a16="http://schemas.microsoft.com/office/drawing/2014/main" id="{1242EFC1-E173-43DA-81FE-9F426C316F29}"/>
                    </a:ext>
                  </a:extLst>
                </p:cNvPr>
                <p:cNvSpPr/>
                <p:nvPr/>
              </p:nvSpPr>
              <p:spPr>
                <a:xfrm>
                  <a:off x="5779434" y="5015057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39" name="Oval 938">
                  <a:extLst>
                    <a:ext uri="{FF2B5EF4-FFF2-40B4-BE49-F238E27FC236}">
                      <a16:creationId xmlns:a16="http://schemas.microsoft.com/office/drawing/2014/main" id="{0BFEE23D-E09C-4069-B9DA-8938E894B8CA}"/>
                    </a:ext>
                  </a:extLst>
                </p:cNvPr>
                <p:cNvSpPr/>
                <p:nvPr/>
              </p:nvSpPr>
              <p:spPr>
                <a:xfrm>
                  <a:off x="5779434" y="4781875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40" name="Oval 939">
                  <a:extLst>
                    <a:ext uri="{FF2B5EF4-FFF2-40B4-BE49-F238E27FC236}">
                      <a16:creationId xmlns:a16="http://schemas.microsoft.com/office/drawing/2014/main" id="{C95A73DD-16D7-4C0B-A86E-9907D6B656C5}"/>
                    </a:ext>
                  </a:extLst>
                </p:cNvPr>
                <p:cNvSpPr/>
                <p:nvPr/>
              </p:nvSpPr>
              <p:spPr>
                <a:xfrm>
                  <a:off x="6167952" y="4998609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41" name="Oval 940">
                  <a:extLst>
                    <a:ext uri="{FF2B5EF4-FFF2-40B4-BE49-F238E27FC236}">
                      <a16:creationId xmlns:a16="http://schemas.microsoft.com/office/drawing/2014/main" id="{32CED1E5-ED3D-4164-A6C6-E25FAE438194}"/>
                    </a:ext>
                  </a:extLst>
                </p:cNvPr>
                <p:cNvSpPr/>
                <p:nvPr/>
              </p:nvSpPr>
              <p:spPr>
                <a:xfrm>
                  <a:off x="6167952" y="4779814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42" name="Oval 941">
                  <a:extLst>
                    <a:ext uri="{FF2B5EF4-FFF2-40B4-BE49-F238E27FC236}">
                      <a16:creationId xmlns:a16="http://schemas.microsoft.com/office/drawing/2014/main" id="{94D6DD40-D874-4FBC-AAD9-80BBC7B1D5A7}"/>
                    </a:ext>
                  </a:extLst>
                </p:cNvPr>
                <p:cNvSpPr/>
                <p:nvPr/>
              </p:nvSpPr>
              <p:spPr>
                <a:xfrm>
                  <a:off x="6548108" y="4985371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A553D2C5-3DCC-4282-950E-19213C2E01C3}"/>
                    </a:ext>
                  </a:extLst>
                </p:cNvPr>
                <p:cNvSpPr/>
                <p:nvPr/>
              </p:nvSpPr>
              <p:spPr>
                <a:xfrm>
                  <a:off x="6548108" y="4495987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44" name="Oval 943">
                  <a:extLst>
                    <a:ext uri="{FF2B5EF4-FFF2-40B4-BE49-F238E27FC236}">
                      <a16:creationId xmlns:a16="http://schemas.microsoft.com/office/drawing/2014/main" id="{EC8ECD5E-B3E1-433A-8D23-629B641D9EE9}"/>
                    </a:ext>
                  </a:extLst>
                </p:cNvPr>
                <p:cNvSpPr/>
                <p:nvPr/>
              </p:nvSpPr>
              <p:spPr>
                <a:xfrm>
                  <a:off x="6929308" y="4991220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3AB64426-607B-4F6B-9817-E18886C9B7E2}"/>
                    </a:ext>
                  </a:extLst>
                </p:cNvPr>
                <p:cNvSpPr/>
                <p:nvPr/>
              </p:nvSpPr>
              <p:spPr>
                <a:xfrm>
                  <a:off x="6929308" y="4738228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46" name="Oval 945">
                  <a:extLst>
                    <a:ext uri="{FF2B5EF4-FFF2-40B4-BE49-F238E27FC236}">
                      <a16:creationId xmlns:a16="http://schemas.microsoft.com/office/drawing/2014/main" id="{6A9B95E0-4A7E-4445-AF9E-F859DA475F32}"/>
                    </a:ext>
                  </a:extLst>
                </p:cNvPr>
                <p:cNvSpPr/>
                <p:nvPr/>
              </p:nvSpPr>
              <p:spPr>
                <a:xfrm>
                  <a:off x="7322118" y="4969985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47" name="Oval 946">
                  <a:extLst>
                    <a:ext uri="{FF2B5EF4-FFF2-40B4-BE49-F238E27FC236}">
                      <a16:creationId xmlns:a16="http://schemas.microsoft.com/office/drawing/2014/main" id="{E4604638-85B7-473F-B4D8-3CFA5B3A96BE}"/>
                    </a:ext>
                  </a:extLst>
                </p:cNvPr>
                <p:cNvSpPr/>
                <p:nvPr/>
              </p:nvSpPr>
              <p:spPr>
                <a:xfrm>
                  <a:off x="7322118" y="4668152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48" name="Oval 947">
                  <a:extLst>
                    <a:ext uri="{FF2B5EF4-FFF2-40B4-BE49-F238E27FC236}">
                      <a16:creationId xmlns:a16="http://schemas.microsoft.com/office/drawing/2014/main" id="{52DCB3B0-2832-4C1F-AAD5-A45FB25E2EEF}"/>
                    </a:ext>
                  </a:extLst>
                </p:cNvPr>
                <p:cNvSpPr/>
                <p:nvPr/>
              </p:nvSpPr>
              <p:spPr>
                <a:xfrm>
                  <a:off x="7701897" y="4967152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949" name="Oval 948">
                  <a:extLst>
                    <a:ext uri="{FF2B5EF4-FFF2-40B4-BE49-F238E27FC236}">
                      <a16:creationId xmlns:a16="http://schemas.microsoft.com/office/drawing/2014/main" id="{A330C1B2-BCAC-4569-B8EE-707F2DEA6810}"/>
                    </a:ext>
                  </a:extLst>
                </p:cNvPr>
                <p:cNvSpPr/>
                <p:nvPr/>
              </p:nvSpPr>
              <p:spPr>
                <a:xfrm>
                  <a:off x="7701897" y="4568008"/>
                  <a:ext cx="36000" cy="36000"/>
                </a:xfrm>
                <a:prstGeom prst="ellipse">
                  <a:avLst/>
                </a:prstGeom>
                <a:solidFill>
                  <a:srgbClr val="C00000"/>
                </a:solidFill>
                <a:ln w="3175">
                  <a:solidFill>
                    <a:srgbClr val="C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 dirty="0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  <p:sp>
            <p:nvSpPr>
              <p:cNvPr id="879" name="Textfeld 16">
                <a:extLst>
                  <a:ext uri="{FF2B5EF4-FFF2-40B4-BE49-F238E27FC236}">
                    <a16:creationId xmlns:a16="http://schemas.microsoft.com/office/drawing/2014/main" id="{BFD484A8-3FBD-41B5-B416-9EC4C977AF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5538" y="1401338"/>
                <a:ext cx="7789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110</a:t>
                </a:r>
              </a:p>
            </p:txBody>
          </p:sp>
          <p:sp>
            <p:nvSpPr>
              <p:cNvPr id="880" name="Textfeld 16">
                <a:extLst>
                  <a:ext uri="{FF2B5EF4-FFF2-40B4-BE49-F238E27FC236}">
                    <a16:creationId xmlns:a16="http://schemas.microsoft.com/office/drawing/2014/main" id="{DCBFBC67-6B74-44C0-9687-CFA95D1329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4911" y="2259495"/>
                <a:ext cx="32957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70</a:t>
                </a:r>
              </a:p>
            </p:txBody>
          </p:sp>
          <p:sp>
            <p:nvSpPr>
              <p:cNvPr id="881" name="Textfeld 16">
                <a:extLst>
                  <a:ext uri="{FF2B5EF4-FFF2-40B4-BE49-F238E27FC236}">
                    <a16:creationId xmlns:a16="http://schemas.microsoft.com/office/drawing/2014/main" id="{E06BE70D-2F8A-4AB0-9503-F3E76F3E8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4911" y="2466771"/>
                <a:ext cx="32957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60</a:t>
                </a:r>
              </a:p>
            </p:txBody>
          </p:sp>
          <p:sp>
            <p:nvSpPr>
              <p:cNvPr id="882" name="Textfeld 16">
                <a:extLst>
                  <a:ext uri="{FF2B5EF4-FFF2-40B4-BE49-F238E27FC236}">
                    <a16:creationId xmlns:a16="http://schemas.microsoft.com/office/drawing/2014/main" id="{EDB9EA2D-50DA-4103-A4BE-99A3C9DAA1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4911" y="2676082"/>
                <a:ext cx="32957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50</a:t>
                </a:r>
              </a:p>
            </p:txBody>
          </p:sp>
          <p:sp>
            <p:nvSpPr>
              <p:cNvPr id="883" name="Textfeld 16">
                <a:extLst>
                  <a:ext uri="{FF2B5EF4-FFF2-40B4-BE49-F238E27FC236}">
                    <a16:creationId xmlns:a16="http://schemas.microsoft.com/office/drawing/2014/main" id="{5AB9F985-4C53-458E-BCE7-0893870CBE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4911" y="2889465"/>
                <a:ext cx="32957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40</a:t>
                </a:r>
              </a:p>
            </p:txBody>
          </p:sp>
          <p:sp>
            <p:nvSpPr>
              <p:cNvPr id="884" name="Textfeld 16">
                <a:extLst>
                  <a:ext uri="{FF2B5EF4-FFF2-40B4-BE49-F238E27FC236}">
                    <a16:creationId xmlns:a16="http://schemas.microsoft.com/office/drawing/2014/main" id="{7ED8E5F4-760E-499E-A75C-A5ECB24CA1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3987" y="1610664"/>
                <a:ext cx="56049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100</a:t>
                </a:r>
              </a:p>
            </p:txBody>
          </p:sp>
          <p:sp>
            <p:nvSpPr>
              <p:cNvPr id="885" name="Textfeld 16">
                <a:extLst>
                  <a:ext uri="{FF2B5EF4-FFF2-40B4-BE49-F238E27FC236}">
                    <a16:creationId xmlns:a16="http://schemas.microsoft.com/office/drawing/2014/main" id="{76B41B25-7B90-461B-8915-14948469D2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4911" y="1826720"/>
                <a:ext cx="32957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90</a:t>
                </a:r>
              </a:p>
            </p:txBody>
          </p:sp>
          <p:cxnSp>
            <p:nvCxnSpPr>
              <p:cNvPr id="886" name="Straight Connector 774">
                <a:extLst>
                  <a:ext uri="{FF2B5EF4-FFF2-40B4-BE49-F238E27FC236}">
                    <a16:creationId xmlns:a16="http://schemas.microsoft.com/office/drawing/2014/main" id="{F4B0F434-DE59-4808-9D17-DE463CFBE0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21" y="2948417"/>
                <a:ext cx="103865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7" name="Straight Connector 777">
                <a:extLst>
                  <a:ext uri="{FF2B5EF4-FFF2-40B4-BE49-F238E27FC236}">
                    <a16:creationId xmlns:a16="http://schemas.microsoft.com/office/drawing/2014/main" id="{22141FF9-8B4E-4857-AD8D-34EC8226E0F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21" y="2311470"/>
                <a:ext cx="103865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8" name="Straight Connector 778">
                <a:extLst>
                  <a:ext uri="{FF2B5EF4-FFF2-40B4-BE49-F238E27FC236}">
                    <a16:creationId xmlns:a16="http://schemas.microsoft.com/office/drawing/2014/main" id="{9D1F0D65-E38C-4080-945F-EC7E7337DC0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21" y="2732709"/>
                <a:ext cx="103865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9" name="Straight Connector 779">
                <a:extLst>
                  <a:ext uri="{FF2B5EF4-FFF2-40B4-BE49-F238E27FC236}">
                    <a16:creationId xmlns:a16="http://schemas.microsoft.com/office/drawing/2014/main" id="{8A2EE75B-0963-4C30-8E9B-B77B2D4E2D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21" y="2521070"/>
                <a:ext cx="103865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0" name="Straight Connector 782">
                <a:extLst>
                  <a:ext uri="{FF2B5EF4-FFF2-40B4-BE49-F238E27FC236}">
                    <a16:creationId xmlns:a16="http://schemas.microsoft.com/office/drawing/2014/main" id="{0BF5AEA0-096A-4125-AC37-B11C31E6442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21" y="1462971"/>
                <a:ext cx="103865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1" name="Straight Connector 775">
                <a:extLst>
                  <a:ext uri="{FF2B5EF4-FFF2-40B4-BE49-F238E27FC236}">
                    <a16:creationId xmlns:a16="http://schemas.microsoft.com/office/drawing/2014/main" id="{37565CC2-1723-42C2-988C-A17A9E9CBDB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21" y="3156281"/>
                <a:ext cx="103865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2" name="Straight Connector 780">
                <a:extLst>
                  <a:ext uri="{FF2B5EF4-FFF2-40B4-BE49-F238E27FC236}">
                    <a16:creationId xmlns:a16="http://schemas.microsoft.com/office/drawing/2014/main" id="{7845E0AA-DEF9-4E32-A636-1180439C96A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21" y="1670551"/>
                <a:ext cx="103865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3" name="Straight Connector 780">
                <a:extLst>
                  <a:ext uri="{FF2B5EF4-FFF2-40B4-BE49-F238E27FC236}">
                    <a16:creationId xmlns:a16="http://schemas.microsoft.com/office/drawing/2014/main" id="{B746321C-FE13-4486-8762-BF96524C18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21" y="1885149"/>
                <a:ext cx="103865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4" name="Straight Connector 780">
                <a:extLst>
                  <a:ext uri="{FF2B5EF4-FFF2-40B4-BE49-F238E27FC236}">
                    <a16:creationId xmlns:a16="http://schemas.microsoft.com/office/drawing/2014/main" id="{42D6FB3C-7D68-44DF-9D58-C32BAC701B4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21" y="2092712"/>
                <a:ext cx="103865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95" name="Textfeld 16">
                <a:extLst>
                  <a:ext uri="{FF2B5EF4-FFF2-40B4-BE49-F238E27FC236}">
                    <a16:creationId xmlns:a16="http://schemas.microsoft.com/office/drawing/2014/main" id="{2FF834D9-BD5D-4B42-AA57-4CCCF967E6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4910" y="2034918"/>
                <a:ext cx="329574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80</a:t>
                </a:r>
              </a:p>
            </p:txBody>
          </p:sp>
          <p:sp>
            <p:nvSpPr>
              <p:cNvPr id="896" name="Textfeld 16">
                <a:extLst>
                  <a:ext uri="{FF2B5EF4-FFF2-40B4-BE49-F238E27FC236}">
                    <a16:creationId xmlns:a16="http://schemas.microsoft.com/office/drawing/2014/main" id="{49CA745C-D1BC-49D8-A93F-4142AB53A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5536" y="1195600"/>
                <a:ext cx="783649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algn="r" defTabSz="4572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de-DE" altLang="en-US" sz="1100" kern="0" dirty="0">
                    <a:solidFill>
                      <a:srgbClr val="1E4784"/>
                    </a:solidFill>
                    <a:latin typeface="Arial" panose="020B0604020202020204" pitchFamily="34" charset="0"/>
                    <a:cs typeface="Arial" charset="0"/>
                  </a:rPr>
                  <a:t>120</a:t>
                </a:r>
              </a:p>
            </p:txBody>
          </p:sp>
          <p:cxnSp>
            <p:nvCxnSpPr>
              <p:cNvPr id="897" name="Straight Connector 782">
                <a:extLst>
                  <a:ext uri="{FF2B5EF4-FFF2-40B4-BE49-F238E27FC236}">
                    <a16:creationId xmlns:a16="http://schemas.microsoft.com/office/drawing/2014/main" id="{830DB041-75FE-4C29-B005-E77ABBC1191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9141" y="1964513"/>
                <a:ext cx="103865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58" name="Rectangle 257">
            <a:extLst>
              <a:ext uri="{FF2B5EF4-FFF2-40B4-BE49-F238E27FC236}">
                <a16:creationId xmlns:a16="http://schemas.microsoft.com/office/drawing/2014/main" id="{2EAD6BE8-1118-437C-888C-C198E09C94FC}"/>
              </a:ext>
            </a:extLst>
          </p:cNvPr>
          <p:cNvSpPr/>
          <p:nvPr/>
        </p:nvSpPr>
        <p:spPr bwMode="auto">
          <a:xfrm>
            <a:off x="5573311" y="5389627"/>
            <a:ext cx="263800" cy="45719"/>
          </a:xfrm>
          <a:prstGeom prst="rect">
            <a:avLst/>
          </a:prstGeom>
          <a:noFill/>
          <a:ln w="9525" cap="flat" cmpd="sng" algn="ctr">
            <a:solidFill>
              <a:srgbClr val="00498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4" tIns="45708" rIns="91414" bIns="45708" numCol="1" rtlCol="0" anchor="ctr" anchorCtr="0" compatLnSpc="1">
            <a:prstTxWarp prst="textNoShape">
              <a:avLst/>
            </a:prstTxWarp>
          </a:bodyPr>
          <a:lstStyle/>
          <a:p>
            <a:pPr defTabSz="457200" eaLnBrk="0" hangingPunct="0">
              <a:lnSpc>
                <a:spcPct val="85000"/>
              </a:lnSpc>
            </a:pPr>
            <a:endParaRPr lang="en-US" sz="800" dirty="0">
              <a:solidFill>
                <a:srgbClr val="FFFFFF"/>
              </a:solidFill>
              <a:latin typeface="Tahoma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78C5818D-0391-42DD-859B-9E840AD7ACEA}"/>
              </a:ext>
            </a:extLst>
          </p:cNvPr>
          <p:cNvGrpSpPr/>
          <p:nvPr/>
        </p:nvGrpSpPr>
        <p:grpSpPr>
          <a:xfrm>
            <a:off x="7242657" y="5364939"/>
            <a:ext cx="120956" cy="79057"/>
            <a:chOff x="6968256" y="6041186"/>
            <a:chExt cx="120956" cy="79057"/>
          </a:xfrm>
        </p:grpSpPr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2C72C157-0A9C-49CC-B48A-50FD2F791E74}"/>
                </a:ext>
              </a:extLst>
            </p:cNvPr>
            <p:cNvCxnSpPr/>
            <p:nvPr/>
          </p:nvCxnSpPr>
          <p:spPr bwMode="auto">
            <a:xfrm flipV="1">
              <a:off x="7028734" y="6044043"/>
              <a:ext cx="0" cy="76200"/>
            </a:xfrm>
            <a:prstGeom prst="line">
              <a:avLst/>
            </a:prstGeom>
            <a:noFill/>
            <a:ln w="9525" cap="flat" cmpd="sng" algn="ctr">
              <a:solidFill>
                <a:srgbClr val="0049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6C31C6F3-F7F4-4143-AE80-83C1EABB1CD5}"/>
                </a:ext>
              </a:extLst>
            </p:cNvPr>
            <p:cNvCxnSpPr/>
            <p:nvPr/>
          </p:nvCxnSpPr>
          <p:spPr bwMode="auto">
            <a:xfrm>
              <a:off x="6968256" y="6041186"/>
              <a:ext cx="120956" cy="0"/>
            </a:xfrm>
            <a:prstGeom prst="line">
              <a:avLst/>
            </a:prstGeom>
            <a:noFill/>
            <a:ln w="9525" cap="flat" cmpd="sng" algn="ctr">
              <a:solidFill>
                <a:srgbClr val="0049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FE066994-E501-4444-BE4F-07DF7F1675C8}"/>
              </a:ext>
            </a:extLst>
          </p:cNvPr>
          <p:cNvSpPr txBox="1"/>
          <p:nvPr/>
        </p:nvSpPr>
        <p:spPr bwMode="auto">
          <a:xfrm>
            <a:off x="7396335" y="5309074"/>
            <a:ext cx="950475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tlCol="0">
            <a:spAutoFit/>
          </a:bodyPr>
          <a:lstStyle/>
          <a:p>
            <a:pPr defTabSz="457200"/>
            <a:r>
              <a:rPr lang="en-US" sz="700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10th/90th percentiles</a:t>
            </a:r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8E3E0FA1-A6F9-4322-B52F-2623451BDBF1}"/>
              </a:ext>
            </a:extLst>
          </p:cNvPr>
          <p:cNvSpPr>
            <a:spLocks/>
          </p:cNvSpPr>
          <p:nvPr/>
        </p:nvSpPr>
        <p:spPr bwMode="auto">
          <a:xfrm>
            <a:off x="8276101" y="5396224"/>
            <a:ext cx="36000" cy="36000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4" tIns="45708" rIns="91414" bIns="45708" numCol="1" rtlCol="0" anchor="ctr" anchorCtr="0" compatLnSpc="1">
            <a:prstTxWarp prst="textNoShape">
              <a:avLst/>
            </a:prstTxWarp>
          </a:bodyPr>
          <a:lstStyle/>
          <a:p>
            <a:pPr defTabSz="457200" eaLnBrk="0" hangingPunct="0">
              <a:lnSpc>
                <a:spcPct val="85000"/>
              </a:lnSpc>
            </a:pPr>
            <a:endParaRPr lang="en-US" sz="800" dirty="0">
              <a:solidFill>
                <a:srgbClr val="FFFFFF"/>
              </a:solidFill>
              <a:latin typeface="Tahoma"/>
              <a:ea typeface="ＭＳ Ｐゴシック" pitchFamily="34" charset="-128"/>
              <a:cs typeface="Arial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E0F32897-9DDF-474F-A846-F6572B685D9C}"/>
              </a:ext>
            </a:extLst>
          </p:cNvPr>
          <p:cNvSpPr txBox="1"/>
          <p:nvPr/>
        </p:nvSpPr>
        <p:spPr bwMode="auto">
          <a:xfrm>
            <a:off x="8377540" y="5306503"/>
            <a:ext cx="1115331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tlCol="0">
            <a:spAutoFit/>
          </a:bodyPr>
          <a:lstStyle/>
          <a:p>
            <a:pPr defTabSz="457200"/>
            <a:r>
              <a:rPr lang="en-US" sz="700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5th/95th percentiles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CCF71646-3874-42B6-AB67-EA1A8298AAC1}"/>
              </a:ext>
            </a:extLst>
          </p:cNvPr>
          <p:cNvSpPr txBox="1"/>
          <p:nvPr/>
        </p:nvSpPr>
        <p:spPr bwMode="auto">
          <a:xfrm>
            <a:off x="5864507" y="5313230"/>
            <a:ext cx="1477867" cy="200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rtlCol="0">
            <a:spAutoFit/>
          </a:bodyPr>
          <a:lstStyle/>
          <a:p>
            <a:pPr defTabSz="457200"/>
            <a:r>
              <a:rPr lang="en-US" sz="700" dirty="0">
                <a:solidFill>
                  <a:srgbClr val="004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and 25th/75th percentiles</a:t>
            </a:r>
          </a:p>
        </p:txBody>
      </p:sp>
      <p:sp>
        <p:nvSpPr>
          <p:cNvPr id="275" name="Line 3">
            <a:extLst>
              <a:ext uri="{FF2B5EF4-FFF2-40B4-BE49-F238E27FC236}">
                <a16:creationId xmlns:a16="http://schemas.microsoft.com/office/drawing/2014/main" id="{F720A2AA-9D2B-44F0-95BF-1703BC78C8D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9212934" y="5406412"/>
            <a:ext cx="135947" cy="0"/>
          </a:xfrm>
          <a:prstGeom prst="line">
            <a:avLst/>
          </a:prstGeom>
          <a:noFill/>
          <a:ln w="19050" cap="flat" cmpd="sng">
            <a:solidFill>
              <a:srgbClr val="BA2D0B"/>
            </a:solidFill>
            <a:prstDash val="sysDash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457200">
              <a:defRPr/>
            </a:pPr>
            <a:endParaRPr lang="en-US" kern="0" dirty="0">
              <a:solidFill>
                <a:srgbClr val="002A5C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68AB1084-71F2-4B5A-A83E-5319A23F00B1}"/>
              </a:ext>
            </a:extLst>
          </p:cNvPr>
          <p:cNvSpPr txBox="1"/>
          <p:nvPr/>
        </p:nvSpPr>
        <p:spPr bwMode="auto">
          <a:xfrm>
            <a:off x="9402840" y="5302924"/>
            <a:ext cx="1769180" cy="200055"/>
          </a:xfrm>
          <a:prstGeom prst="rect">
            <a:avLst/>
          </a:prstGeom>
          <a:noFill/>
          <a:ln w="9525" algn="ctr">
            <a:noFill/>
            <a:prstDash val="sysDash"/>
            <a:miter lim="800000"/>
            <a:headEnd/>
            <a:tailEnd/>
          </a:ln>
        </p:spPr>
        <p:txBody>
          <a:bodyPr wrap="square" l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kern="0" dirty="0">
                <a:solidFill>
                  <a:srgbClr val="1E47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Assay upper limit of normal</a:t>
            </a: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9889C8E3-B722-4B9E-AE40-50E72E1CF934}"/>
              </a:ext>
            </a:extLst>
          </p:cNvPr>
          <p:cNvGrpSpPr/>
          <p:nvPr/>
        </p:nvGrpSpPr>
        <p:grpSpPr>
          <a:xfrm>
            <a:off x="65199" y="1390991"/>
            <a:ext cx="793591" cy="984172"/>
            <a:chOff x="-39902" y="1257302"/>
            <a:chExt cx="793591" cy="984172"/>
          </a:xfrm>
        </p:grpSpPr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82D18133-CD83-4D30-903A-C4AB6A433AA8}"/>
                </a:ext>
              </a:extLst>
            </p:cNvPr>
            <p:cNvSpPr/>
            <p:nvPr/>
          </p:nvSpPr>
          <p:spPr>
            <a:xfrm>
              <a:off x="-39902" y="1506890"/>
              <a:ext cx="6399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1600" b="1" dirty="0">
                  <a:solidFill>
                    <a:srgbClr val="007370"/>
                  </a:solidFill>
                  <a:latin typeface="Arial"/>
                </a:rPr>
                <a:t>2017</a:t>
              </a: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EE9F347F-4230-4F61-A945-71085E6A7DB4}"/>
                </a:ext>
              </a:extLst>
            </p:cNvPr>
            <p:cNvCxnSpPr>
              <a:cxnSpLocks/>
            </p:cNvCxnSpPr>
            <p:nvPr/>
          </p:nvCxnSpPr>
          <p:spPr>
            <a:xfrm>
              <a:off x="662718" y="1257302"/>
              <a:ext cx="0" cy="984172"/>
            </a:xfrm>
            <a:prstGeom prst="line">
              <a:avLst/>
            </a:prstGeom>
            <a:ln w="38100">
              <a:gradFill>
                <a:gsLst>
                  <a:gs pos="7600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390E3A56-48C7-427B-A159-C0D0D2AE0BC9}"/>
                </a:ext>
              </a:extLst>
            </p:cNvPr>
            <p:cNvSpPr/>
            <p:nvPr/>
          </p:nvSpPr>
          <p:spPr>
            <a:xfrm>
              <a:off x="550488" y="1589963"/>
              <a:ext cx="203201" cy="203201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69" name="Rounded Rectangle 11">
            <a:extLst>
              <a:ext uri="{FF2B5EF4-FFF2-40B4-BE49-F238E27FC236}">
                <a16:creationId xmlns:a16="http://schemas.microsoft.com/office/drawing/2014/main" id="{41A3A797-CB26-4479-A1DC-EF98A8247D48}"/>
              </a:ext>
            </a:extLst>
          </p:cNvPr>
          <p:cNvSpPr>
            <a:spLocks noChangeAspect="1"/>
          </p:cNvSpPr>
          <p:nvPr/>
        </p:nvSpPr>
        <p:spPr>
          <a:xfrm>
            <a:off x="4523705" y="1567756"/>
            <a:ext cx="220618" cy="396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1E4784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9ECD424-B084-485C-98DA-CAF62E092CEF}"/>
              </a:ext>
            </a:extLst>
          </p:cNvPr>
          <p:cNvSpPr txBox="1"/>
          <p:nvPr/>
        </p:nvSpPr>
        <p:spPr>
          <a:xfrm>
            <a:off x="4846433" y="1599147"/>
            <a:ext cx="632009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 defTabSz="457200"/>
            <a:r>
              <a:rPr lang="en-GB" sz="1600" dirty="0">
                <a:solidFill>
                  <a:srgbClr val="1E4784"/>
                </a:solidFill>
                <a:latin typeface="Arial"/>
              </a:rPr>
              <a:t>= 503</a:t>
            </a:r>
          </a:p>
        </p:txBody>
      </p:sp>
      <p:sp>
        <p:nvSpPr>
          <p:cNvPr id="252" name="Text Placeholder 7">
            <a:extLst>
              <a:ext uri="{FF2B5EF4-FFF2-40B4-BE49-F238E27FC236}">
                <a16:creationId xmlns:a16="http://schemas.microsoft.com/office/drawing/2014/main" id="{7918A1A7-9389-4659-A5C9-4E27F65E46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4363" y="6444477"/>
            <a:ext cx="8326437" cy="276999"/>
          </a:xfrm>
        </p:spPr>
        <p:txBody>
          <a:bodyPr/>
          <a:lstStyle/>
          <a:p>
            <a:pPr>
              <a:spcBef>
                <a:spcPts val="0"/>
              </a:spcBef>
              <a:buClrTx/>
              <a:defRPr/>
            </a:pPr>
            <a:r>
              <a:rPr lang="da-DK" dirty="0"/>
              <a:t>Pollack et al. N Engl J Med 2017; Praxbind SPC 2017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58542" y="2149006"/>
            <a:ext cx="4432107" cy="32832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GB" sz="2000" b="1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Mục</a:t>
            </a:r>
            <a:r>
              <a:rPr lang="en-GB" sz="2000" b="1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b="1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tiêu</a:t>
            </a:r>
            <a:endParaRPr lang="en-GB" sz="2000" b="1" kern="0" dirty="0">
              <a:solidFill>
                <a:srgbClr val="002A5C"/>
              </a:solidFill>
              <a:latin typeface="Arial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Chứng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minh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sự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hóa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giải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một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cách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kéo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dài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hoạt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tính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kháng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đông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của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dabigatran ở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bệnh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nhân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chảy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máu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không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kiểm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soát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hoặc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phẫu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thuật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/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thủ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thuật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khẩn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cần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được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cầm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máu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như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bình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sz="2000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thường</a:t>
            </a:r>
            <a:r>
              <a:rPr lang="en-GB" sz="2000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.</a:t>
            </a:r>
          </a:p>
          <a:p>
            <a:pPr algn="just" defTabSz="457200"/>
            <a:endParaRPr lang="vi-VN" sz="20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1068" y="5680364"/>
            <a:ext cx="10007124" cy="76411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GB" b="1" kern="0" dirty="0">
              <a:solidFill>
                <a:srgbClr val="FFFFFF">
                  <a:lumMod val="95000"/>
                </a:srgbClr>
              </a:solidFill>
              <a:latin typeface="Arial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b="1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Kết</a:t>
            </a:r>
            <a:r>
              <a:rPr lang="en-GB" b="1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b="1" kern="0" dirty="0" err="1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quả</a:t>
            </a:r>
            <a:r>
              <a:rPr lang="en-GB" b="1" kern="0" dirty="0">
                <a:solidFill>
                  <a:srgbClr val="FFFFFF">
                    <a:lumMod val="95000"/>
                  </a:srgbClr>
                </a:solidFill>
                <a:latin typeface="Arial"/>
                <a:cs typeface="Arial" panose="020B0604020202020204" pitchFamily="34" charset="0"/>
              </a:rPr>
              <a:t>: </a:t>
            </a:r>
            <a:r>
              <a:rPr lang="en-GB" dirty="0" err="1">
                <a:solidFill>
                  <a:srgbClr val="FFFFFF">
                    <a:lumMod val="95000"/>
                  </a:srgbClr>
                </a:solidFill>
                <a:latin typeface="Arial"/>
              </a:rPr>
              <a:t>Idarucizumab</a:t>
            </a:r>
            <a:r>
              <a:rPr lang="en-GB" dirty="0">
                <a:solidFill>
                  <a:srgbClr val="FFFFFF">
                    <a:lumMod val="95000"/>
                  </a:srgbClr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FFFFFF">
                    <a:lumMod val="95000"/>
                  </a:srgbClr>
                </a:solidFill>
                <a:latin typeface="Arial"/>
              </a:rPr>
              <a:t>cho</a:t>
            </a:r>
            <a:r>
              <a:rPr lang="en-GB" dirty="0">
                <a:solidFill>
                  <a:srgbClr val="FFFFFF">
                    <a:lumMod val="95000"/>
                  </a:srgbClr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FFFFFF">
                    <a:lumMod val="95000"/>
                  </a:srgbClr>
                </a:solidFill>
                <a:latin typeface="Arial"/>
              </a:rPr>
              <a:t>thấy</a:t>
            </a:r>
            <a:r>
              <a:rPr lang="en-GB" dirty="0">
                <a:solidFill>
                  <a:srgbClr val="FFFFFF">
                    <a:lumMod val="95000"/>
                  </a:srgbClr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FFFFFF">
                    <a:lumMod val="95000"/>
                  </a:srgbClr>
                </a:solidFill>
                <a:latin typeface="Arial"/>
              </a:rPr>
              <a:t>khả</a:t>
            </a:r>
            <a:r>
              <a:rPr lang="en-GB" dirty="0">
                <a:solidFill>
                  <a:srgbClr val="FFFFFF">
                    <a:lumMod val="95000"/>
                  </a:srgbClr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FFFFFF">
                    <a:lumMod val="95000"/>
                  </a:srgbClr>
                </a:solidFill>
                <a:latin typeface="Arial"/>
              </a:rPr>
              <a:t>năng</a:t>
            </a:r>
            <a:r>
              <a:rPr lang="en-GB" dirty="0">
                <a:solidFill>
                  <a:srgbClr val="FFFFFF">
                    <a:lumMod val="95000"/>
                  </a:srgbClr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FFFFFF">
                    <a:lumMod val="95000"/>
                  </a:srgbClr>
                </a:solidFill>
                <a:latin typeface="Arial"/>
              </a:rPr>
              <a:t>hóa</a:t>
            </a:r>
            <a:r>
              <a:rPr lang="en-GB" dirty="0">
                <a:solidFill>
                  <a:srgbClr val="FFFFFF">
                    <a:lumMod val="95000"/>
                  </a:srgbClr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FFFFFF">
                    <a:lumMod val="95000"/>
                  </a:srgbClr>
                </a:solidFill>
                <a:latin typeface="Arial"/>
              </a:rPr>
              <a:t>giải</a:t>
            </a:r>
            <a:r>
              <a:rPr lang="en-GB" dirty="0">
                <a:solidFill>
                  <a:srgbClr val="FFFFFF">
                    <a:lumMod val="95000"/>
                  </a:srgbClr>
                </a:solidFill>
                <a:latin typeface="Arial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Arial"/>
              </a:rPr>
              <a:t>tức</a:t>
            </a:r>
            <a:r>
              <a:rPr lang="en-GB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Arial"/>
              </a:rPr>
              <a:t>thì</a:t>
            </a:r>
            <a:r>
              <a:rPr lang="en-GB" b="1" dirty="0">
                <a:solidFill>
                  <a:srgbClr val="FFFF00"/>
                </a:solidFill>
                <a:latin typeface="Arial"/>
              </a:rPr>
              <a:t>, </a:t>
            </a:r>
            <a:r>
              <a:rPr lang="en-GB" b="1" dirty="0" err="1">
                <a:solidFill>
                  <a:srgbClr val="FFFF00"/>
                </a:solidFill>
                <a:latin typeface="Arial"/>
              </a:rPr>
              <a:t>hoàn</a:t>
            </a:r>
            <a:r>
              <a:rPr lang="en-GB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Arial"/>
              </a:rPr>
              <a:t>toàn</a:t>
            </a:r>
            <a:r>
              <a:rPr lang="en-GB" b="1" dirty="0">
                <a:solidFill>
                  <a:srgbClr val="FFFF00"/>
                </a:solidFill>
                <a:latin typeface="Arial"/>
              </a:rPr>
              <a:t>, </a:t>
            </a:r>
            <a:r>
              <a:rPr lang="en-GB" b="1" dirty="0" err="1">
                <a:solidFill>
                  <a:srgbClr val="FFFF00"/>
                </a:solidFill>
                <a:latin typeface="Arial"/>
              </a:rPr>
              <a:t>và</a:t>
            </a:r>
            <a:r>
              <a:rPr lang="en-GB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Arial"/>
              </a:rPr>
              <a:t>duy</a:t>
            </a:r>
            <a:r>
              <a:rPr lang="en-GB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Arial"/>
              </a:rPr>
              <a:t>trì</a:t>
            </a:r>
            <a:r>
              <a:rPr lang="en-GB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Arial"/>
              </a:rPr>
              <a:t>kéo</a:t>
            </a:r>
            <a:r>
              <a:rPr lang="en-GB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GB" b="1" dirty="0" err="1">
                <a:solidFill>
                  <a:srgbClr val="FFFF00"/>
                </a:solidFill>
                <a:latin typeface="Arial"/>
              </a:rPr>
              <a:t>dài</a:t>
            </a:r>
            <a:r>
              <a:rPr lang="en-GB" dirty="0">
                <a:solidFill>
                  <a:srgbClr val="FFFFFF">
                    <a:lumMod val="95000"/>
                  </a:srgbClr>
                </a:solidFill>
                <a:latin typeface="Arial"/>
              </a:rPr>
              <a:t> </a:t>
            </a:r>
          </a:p>
          <a:p>
            <a:pPr algn="ctr" defTabSz="457200"/>
            <a:endParaRPr lang="vi-VN" dirty="0">
              <a:solidFill>
                <a:srgbClr val="FFFFFF">
                  <a:lumMod val="95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CE200B6-4700-4BCD-88E9-533F29C2C7E6}"/>
              </a:ext>
            </a:extLst>
          </p:cNvPr>
          <p:cNvGrpSpPr/>
          <p:nvPr/>
        </p:nvGrpSpPr>
        <p:grpSpPr>
          <a:xfrm>
            <a:off x="2076664" y="1792466"/>
            <a:ext cx="8254025" cy="2588847"/>
            <a:chOff x="552663" y="1792465"/>
            <a:chExt cx="8254025" cy="258884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ED4301-28FC-419C-86BD-51F3F612E784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1792465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076BDA-A7C5-492C-95A9-E13E5BB92666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2167500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897318F-F463-434D-A677-40BFD7FC6CA5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2533262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7C15802-9071-441F-9971-665934B7E1EE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2906973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39921E-948F-4D0B-9E97-86FD32289FDA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3272734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0283A0C-E015-404E-B629-EA5221EA72F8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3646444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4E80D07-AE85-43C8-B846-E3B314B57655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4020156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FCF8D82-41A3-486C-A8C7-42A11D334004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4381312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172BE9-8D32-4F3D-9C16-DBD5A3C6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4" y="68895"/>
            <a:ext cx="11804072" cy="1149048"/>
          </a:xfrm>
        </p:spPr>
        <p:txBody>
          <a:bodyPr>
            <a:normAutofit/>
          </a:bodyPr>
          <a:lstStyle/>
          <a:p>
            <a:pPr algn="ctr"/>
            <a:r>
              <a:rPr lang="de-DE" sz="2400" dirty="0" err="1">
                <a:solidFill>
                  <a:srgbClr val="002060"/>
                </a:solidFill>
              </a:rPr>
              <a:t>Dabigatran</a:t>
            </a:r>
            <a:r>
              <a:rPr lang="de-DE" sz="2400" dirty="0">
                <a:solidFill>
                  <a:srgbClr val="002060"/>
                </a:solidFill>
              </a:rPr>
              <a:t>: </a:t>
            </a:r>
            <a:r>
              <a:rPr lang="de-DE" sz="2400" dirty="0" err="1">
                <a:solidFill>
                  <a:srgbClr val="002060"/>
                </a:solidFill>
              </a:rPr>
              <a:t>dự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phòng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tiên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phát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bệnh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lý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huyết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khối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tĩnh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mạch</a:t>
            </a:r>
            <a:r>
              <a:rPr lang="de-DE" sz="2400" dirty="0">
                <a:solidFill>
                  <a:srgbClr val="002060"/>
                </a:solidFill>
              </a:rPr>
              <a:t> sau </a:t>
            </a:r>
            <a:r>
              <a:rPr lang="de-DE" sz="2400" dirty="0" err="1">
                <a:solidFill>
                  <a:srgbClr val="002060"/>
                </a:solidFill>
              </a:rPr>
              <a:t>phẫu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thuật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khớp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gối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hoặc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khớp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háng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theo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chương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trình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6FD28-8AF0-4BE5-9E05-BBECC713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066355A-084C-D24E-9AD2-7E4FC41EA627}" type="slidenum">
              <a:rPr lang="en-GB">
                <a:solidFill>
                  <a:srgbClr val="1E4784">
                    <a:tint val="75000"/>
                  </a:srgbClr>
                </a:solidFill>
                <a:latin typeface="Arial"/>
              </a:rPr>
              <a:pPr defTabSz="457200"/>
              <a:t>14</a:t>
            </a:fld>
            <a:endParaRPr lang="en-GB" dirty="0">
              <a:solidFill>
                <a:srgbClr val="1E4784">
                  <a:tint val="75000"/>
                </a:srgbClr>
              </a:solidFill>
              <a:latin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33E2CD-3D37-477F-8C85-8E72560D1377}"/>
              </a:ext>
            </a:extLst>
          </p:cNvPr>
          <p:cNvGrpSpPr/>
          <p:nvPr/>
        </p:nvGrpSpPr>
        <p:grpSpPr>
          <a:xfrm>
            <a:off x="1498971" y="1259416"/>
            <a:ext cx="681201" cy="3297636"/>
            <a:chOff x="-25030" y="1259416"/>
            <a:chExt cx="681201" cy="329763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B2BED-5E17-4BAC-89C9-82A00616D395}"/>
                </a:ext>
              </a:extLst>
            </p:cNvPr>
            <p:cNvSpPr/>
            <p:nvPr/>
          </p:nvSpPr>
          <p:spPr>
            <a:xfrm>
              <a:off x="-3766" y="2421088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1200" b="1" dirty="0">
                  <a:solidFill>
                    <a:srgbClr val="007370"/>
                  </a:solidFill>
                  <a:latin typeface="Arial"/>
                </a:rPr>
                <a:t>2009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207045-4DD6-4C7B-BF80-0ADCEAA2A1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663" y="1259416"/>
              <a:ext cx="1" cy="3297636"/>
            </a:xfrm>
            <a:prstGeom prst="line">
              <a:avLst/>
            </a:prstGeom>
            <a:ln w="38100">
              <a:gradFill>
                <a:gsLst>
                  <a:gs pos="7600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4EE519C-3835-496B-B371-3BE2477C3DBF}"/>
                </a:ext>
              </a:extLst>
            </p:cNvPr>
            <p:cNvSpPr/>
            <p:nvPr/>
          </p:nvSpPr>
          <p:spPr>
            <a:xfrm>
              <a:off x="450307" y="2456751"/>
              <a:ext cx="203201" cy="203201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730CDE-6FB4-426E-A733-99348BD23CA6}"/>
                </a:ext>
              </a:extLst>
            </p:cNvPr>
            <p:cNvSpPr/>
            <p:nvPr/>
          </p:nvSpPr>
          <p:spPr>
            <a:xfrm>
              <a:off x="-25030" y="1657353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1200" b="1" dirty="0">
                  <a:solidFill>
                    <a:srgbClr val="007370"/>
                  </a:solidFill>
                  <a:latin typeface="Arial"/>
                </a:rPr>
                <a:t>2007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83873E-4771-4428-B0F3-B5932AC73750}"/>
                </a:ext>
              </a:extLst>
            </p:cNvPr>
            <p:cNvSpPr/>
            <p:nvPr/>
          </p:nvSpPr>
          <p:spPr>
            <a:xfrm>
              <a:off x="-3766" y="3134985"/>
              <a:ext cx="5160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1200" b="1" dirty="0">
                  <a:solidFill>
                    <a:srgbClr val="007370"/>
                  </a:solidFill>
                  <a:latin typeface="Arial"/>
                </a:rPr>
                <a:t>2011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71621E8-9EEB-403D-B1B2-3F32A02506AB}"/>
                </a:ext>
              </a:extLst>
            </p:cNvPr>
            <p:cNvSpPr/>
            <p:nvPr/>
          </p:nvSpPr>
          <p:spPr>
            <a:xfrm>
              <a:off x="452970" y="3173571"/>
              <a:ext cx="203201" cy="203201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0BF6450-6344-4676-97FE-926EEB462CCE}"/>
                </a:ext>
              </a:extLst>
            </p:cNvPr>
            <p:cNvSpPr/>
            <p:nvPr/>
          </p:nvSpPr>
          <p:spPr>
            <a:xfrm>
              <a:off x="445216" y="1688784"/>
              <a:ext cx="203201" cy="203201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8" name="Rounded Rectangle 11">
            <a:extLst>
              <a:ext uri="{FF2B5EF4-FFF2-40B4-BE49-F238E27FC236}">
                <a16:creationId xmlns:a16="http://schemas.microsoft.com/office/drawing/2014/main" id="{4C6FF7DD-3DFF-4520-B8A1-779619448FB6}"/>
              </a:ext>
            </a:extLst>
          </p:cNvPr>
          <p:cNvSpPr>
            <a:spLocks noChangeAspect="1"/>
          </p:cNvSpPr>
          <p:nvPr/>
        </p:nvSpPr>
        <p:spPr>
          <a:xfrm>
            <a:off x="9404830" y="1369697"/>
            <a:ext cx="220618" cy="396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1E4784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278F38A-5B81-4E58-B178-200D5EB2548B}"/>
              </a:ext>
            </a:extLst>
          </p:cNvPr>
          <p:cNvSpPr txBox="1"/>
          <p:nvPr/>
        </p:nvSpPr>
        <p:spPr>
          <a:xfrm>
            <a:off x="9480892" y="1393074"/>
            <a:ext cx="1122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GB" sz="1600" dirty="0">
                <a:solidFill>
                  <a:srgbClr val="1E4784"/>
                </a:solidFill>
                <a:latin typeface="Arial"/>
              </a:rPr>
              <a:t>= 10 265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5F4EDD-5C57-4C78-A7BE-0A9E943BD6AD}"/>
              </a:ext>
            </a:extLst>
          </p:cNvPr>
          <p:cNvSpPr txBox="1"/>
          <p:nvPr/>
        </p:nvSpPr>
        <p:spPr>
          <a:xfrm>
            <a:off x="8410577" y="1388889"/>
            <a:ext cx="1022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GB" sz="1600" b="1" dirty="0">
                <a:solidFill>
                  <a:srgbClr val="1E4784"/>
                </a:solidFill>
                <a:latin typeface="Arial"/>
              </a:rPr>
              <a:t>TOTAL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0A5A92-0325-4B07-9F91-2F9719FBDD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70"/>
          <a:stretch/>
        </p:blipFill>
        <p:spPr>
          <a:xfrm>
            <a:off x="4797910" y="2353515"/>
            <a:ext cx="2811533" cy="733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24A0D9-B687-4511-8125-574AC4004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136" y="3000147"/>
            <a:ext cx="2817903" cy="864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DBFBA977-1FF1-4BA1-8879-BFE6820A9AC8}"/>
              </a:ext>
            </a:extLst>
          </p:cNvPr>
          <p:cNvGrpSpPr/>
          <p:nvPr/>
        </p:nvGrpSpPr>
        <p:grpSpPr>
          <a:xfrm>
            <a:off x="221674" y="4679102"/>
            <a:ext cx="11804072" cy="1397159"/>
            <a:chOff x="647357" y="4480168"/>
            <a:chExt cx="8039443" cy="139715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16F472A-BBDA-45B4-A5F3-2E740521382B}"/>
                </a:ext>
              </a:extLst>
            </p:cNvPr>
            <p:cNvGrpSpPr/>
            <p:nvPr/>
          </p:nvGrpSpPr>
          <p:grpSpPr>
            <a:xfrm>
              <a:off x="1244009" y="4646421"/>
              <a:ext cx="7442791" cy="1230906"/>
              <a:chOff x="1244009" y="4922877"/>
              <a:chExt cx="7442791" cy="1763658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E21C358-6564-454E-85E5-CE0F0A2ECBC4}"/>
                  </a:ext>
                </a:extLst>
              </p:cNvPr>
              <p:cNvSpPr/>
              <p:nvPr/>
            </p:nvSpPr>
            <p:spPr>
              <a:xfrm>
                <a:off x="1244009" y="4922877"/>
                <a:ext cx="7442791" cy="176365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sz="200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83F25BF-F2EC-4602-9DF9-1EC752337267}"/>
                  </a:ext>
                </a:extLst>
              </p:cNvPr>
              <p:cNvSpPr txBox="1"/>
              <p:nvPr/>
            </p:nvSpPr>
            <p:spPr>
              <a:xfrm>
                <a:off x="3366059" y="5024839"/>
                <a:ext cx="5310106" cy="145525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457200"/>
                <a:r>
                  <a:rPr lang="en-GB" sz="2000" dirty="0">
                    <a:solidFill>
                      <a:srgbClr val="1E4784"/>
                    </a:solidFill>
                    <a:latin typeface="Arial"/>
                  </a:rPr>
                  <a:t>Dabigatran 220 mg </a:t>
                </a:r>
                <a:r>
                  <a:rPr lang="en-GB" sz="2000" dirty="0" err="1">
                    <a:solidFill>
                      <a:srgbClr val="1E4784"/>
                    </a:solidFill>
                    <a:latin typeface="Arial"/>
                  </a:rPr>
                  <a:t>hoặc</a:t>
                </a:r>
                <a:r>
                  <a:rPr lang="en-GB" sz="2000" dirty="0">
                    <a:solidFill>
                      <a:srgbClr val="1E4784"/>
                    </a:solidFill>
                    <a:latin typeface="Arial"/>
                  </a:rPr>
                  <a:t> 150 mg OD </a:t>
                </a:r>
                <a:r>
                  <a:rPr lang="en-GB" sz="2000" dirty="0" err="1">
                    <a:solidFill>
                      <a:srgbClr val="1E4784"/>
                    </a:solidFill>
                    <a:latin typeface="Arial"/>
                  </a:rPr>
                  <a:t>có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dữ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liệu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an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toàn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tương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đồng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dirty="0" err="1">
                    <a:solidFill>
                      <a:srgbClr val="1E4784"/>
                    </a:solidFill>
                    <a:latin typeface="Arial"/>
                  </a:rPr>
                  <a:t>với</a:t>
                </a:r>
                <a:r>
                  <a:rPr lang="en-GB" sz="2000" dirty="0">
                    <a:solidFill>
                      <a:srgbClr val="1E4784"/>
                    </a:solidFill>
                    <a:latin typeface="Arial"/>
                  </a:rPr>
                  <a:t> enoxaparin 40 mg OD </a:t>
                </a:r>
                <a:r>
                  <a:rPr lang="en-GB" sz="2000" dirty="0" err="1">
                    <a:solidFill>
                      <a:srgbClr val="1E4784"/>
                    </a:solidFill>
                    <a:latin typeface="Arial"/>
                  </a:rPr>
                  <a:t>và</a:t>
                </a:r>
                <a:r>
                  <a:rPr lang="en-GB" sz="2000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không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thua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kém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dirty="0" err="1">
                    <a:solidFill>
                      <a:srgbClr val="1E4784"/>
                    </a:solidFill>
                    <a:latin typeface="Arial"/>
                  </a:rPr>
                  <a:t>trong</a:t>
                </a:r>
                <a:r>
                  <a:rPr lang="en-GB" sz="2000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dirty="0" err="1">
                    <a:solidFill>
                      <a:srgbClr val="1E4784"/>
                    </a:solidFill>
                    <a:latin typeface="Arial"/>
                  </a:rPr>
                  <a:t>việc</a:t>
                </a:r>
                <a:r>
                  <a:rPr lang="en-GB" sz="2000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dự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phòng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biến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cố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huyết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khối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tĩnh</a:t>
                </a:r>
                <a:r>
                  <a:rPr lang="en-GB" sz="2000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sz="2000" b="1" dirty="0" err="1">
                    <a:solidFill>
                      <a:srgbClr val="1E4784"/>
                    </a:solidFill>
                    <a:latin typeface="Arial"/>
                  </a:rPr>
                  <a:t>mạch</a:t>
                </a:r>
                <a:endParaRPr lang="en-GB" sz="2000" b="1" dirty="0">
                  <a:solidFill>
                    <a:srgbClr val="1E4784"/>
                  </a:solidFill>
                  <a:latin typeface="Arial"/>
                </a:endParaRPr>
              </a:p>
            </p:txBody>
          </p:sp>
        </p:grpSp>
        <p:sp>
          <p:nvSpPr>
            <p:cNvPr id="45" name="Round Diagonal Corner Rectangle 7">
              <a:extLst>
                <a:ext uri="{FF2B5EF4-FFF2-40B4-BE49-F238E27FC236}">
                  <a16:creationId xmlns:a16="http://schemas.microsoft.com/office/drawing/2014/main" id="{6BC53A8D-FCE9-496B-873F-B1673AD51DF8}"/>
                </a:ext>
              </a:extLst>
            </p:cNvPr>
            <p:cNvSpPr/>
            <p:nvPr/>
          </p:nvSpPr>
          <p:spPr>
            <a:xfrm>
              <a:off x="647357" y="4480168"/>
              <a:ext cx="2626552" cy="1219553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GB" sz="2000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Trên</a:t>
              </a:r>
              <a:r>
                <a:rPr lang="en-GB" sz="2000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bệnh</a:t>
              </a:r>
              <a:r>
                <a:rPr lang="en-GB" sz="2000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nhân</a:t>
              </a:r>
              <a:r>
                <a:rPr lang="en-GB" sz="2000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trãi</a:t>
              </a:r>
              <a:r>
                <a:rPr lang="en-GB" sz="2000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qua </a:t>
              </a:r>
              <a:r>
                <a:rPr lang="en-GB" sz="2000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phẫu</a:t>
              </a:r>
              <a:r>
                <a:rPr lang="en-GB" sz="2000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thuật</a:t>
              </a:r>
              <a:r>
                <a:rPr lang="en-GB" sz="2000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thay</a:t>
              </a:r>
              <a:r>
                <a:rPr lang="en-GB" sz="2000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thế</a:t>
              </a:r>
              <a:r>
                <a:rPr lang="en-GB" sz="2000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khớp</a:t>
              </a:r>
              <a:r>
                <a:rPr lang="en-GB" sz="2000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gối</a:t>
              </a:r>
              <a:r>
                <a:rPr lang="en-GB" sz="2000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hoặc</a:t>
              </a:r>
              <a:r>
                <a:rPr lang="en-GB" sz="2000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khớp</a:t>
              </a:r>
              <a:r>
                <a:rPr lang="en-GB" sz="2000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háng</a:t>
              </a:r>
              <a:r>
                <a:rPr lang="en-GB" sz="2000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toàn</a:t>
              </a:r>
              <a:r>
                <a:rPr lang="en-GB" sz="2000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sz="2000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bộ</a:t>
              </a:r>
              <a:endParaRPr lang="en-GB" sz="2000" b="1" dirty="0">
                <a:solidFill>
                  <a:srgbClr val="1E4784"/>
                </a:solidFill>
                <a:latin typeface="Arial"/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CC10847-0E67-4863-9283-6B23B3E99BBF}"/>
              </a:ext>
            </a:extLst>
          </p:cNvPr>
          <p:cNvGrpSpPr/>
          <p:nvPr/>
        </p:nvGrpSpPr>
        <p:grpSpPr>
          <a:xfrm>
            <a:off x="2484432" y="1507284"/>
            <a:ext cx="4819399" cy="900000"/>
            <a:chOff x="960431" y="1507284"/>
            <a:chExt cx="4819399" cy="9000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5410BE5-2364-4AF7-AFEE-B767E0FEC8F7}"/>
                </a:ext>
              </a:extLst>
            </p:cNvPr>
            <p:cNvGrpSpPr/>
            <p:nvPr/>
          </p:nvGrpSpPr>
          <p:grpSpPr>
            <a:xfrm>
              <a:off x="960431" y="1507284"/>
              <a:ext cx="4819399" cy="900000"/>
              <a:chOff x="960431" y="1507284"/>
              <a:chExt cx="4819399" cy="9000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342E5B3-D019-4EB1-8430-725C4FE52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6059" y="1573744"/>
                <a:ext cx="2413771" cy="7200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C3F1862-0F96-413D-98DA-6E050BB47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0431" y="1507284"/>
                <a:ext cx="2240266" cy="900000"/>
              </a:xfrm>
              <a:prstGeom prst="rect">
                <a:avLst/>
              </a:prstGeom>
            </p:spPr>
          </p:pic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24BE5B4-46FB-499E-B042-F437DFDB57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6000" t="31060" b="54353"/>
            <a:stretch/>
          </p:blipFill>
          <p:spPr>
            <a:xfrm>
              <a:off x="3000012" y="1599077"/>
              <a:ext cx="150438" cy="13335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A4D4E72-21DF-41ED-8C85-1472B943C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4363" y="6259811"/>
            <a:ext cx="8326437" cy="461665"/>
          </a:xfrm>
        </p:spPr>
        <p:txBody>
          <a:bodyPr/>
          <a:lstStyle/>
          <a:p>
            <a:r>
              <a:rPr lang="en-GB" dirty="0"/>
              <a:t>pVTEp, primary VTE prevention; Eriksson et al. J </a:t>
            </a:r>
            <a:r>
              <a:rPr lang="en-GB" dirty="0" err="1"/>
              <a:t>Thomb</a:t>
            </a:r>
            <a:r>
              <a:rPr lang="en-GB" dirty="0"/>
              <a:t> </a:t>
            </a:r>
            <a:r>
              <a:rPr lang="en-GB" dirty="0" err="1"/>
              <a:t>Haemost</a:t>
            </a:r>
            <a:r>
              <a:rPr lang="en-GB" dirty="0"/>
              <a:t> 2007; RE-MOBILIZE Writing Committee et al. J Arthroplasty 2009; Eriksson et al. Lancet 2007; Eriksson et al. </a:t>
            </a:r>
            <a:r>
              <a:rPr lang="en-GB" dirty="0" err="1"/>
              <a:t>Thromb</a:t>
            </a:r>
            <a:r>
              <a:rPr lang="en-GB" dirty="0"/>
              <a:t> </a:t>
            </a:r>
            <a:r>
              <a:rPr lang="en-GB" dirty="0" err="1"/>
              <a:t>Haemost</a:t>
            </a:r>
            <a:r>
              <a:rPr lang="en-GB" dirty="0"/>
              <a:t> 2011</a:t>
            </a:r>
          </a:p>
        </p:txBody>
      </p:sp>
    </p:spTree>
    <p:extLst>
      <p:ext uri="{BB962C8B-B14F-4D97-AF65-F5344CB8AC3E}">
        <p14:creationId xmlns:p14="http://schemas.microsoft.com/office/powerpoint/2010/main" val="103964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9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CE200B6-4700-4BCD-88E9-533F29C2C7E6}"/>
              </a:ext>
            </a:extLst>
          </p:cNvPr>
          <p:cNvGrpSpPr/>
          <p:nvPr/>
        </p:nvGrpSpPr>
        <p:grpSpPr>
          <a:xfrm>
            <a:off x="2076664" y="1753554"/>
            <a:ext cx="8254025" cy="2588847"/>
            <a:chOff x="552663" y="1792465"/>
            <a:chExt cx="8254025" cy="258884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ED4301-28FC-419C-86BD-51F3F612E784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1792465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C076BDA-A7C5-492C-95A9-E13E5BB92666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2167500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897318F-F463-434D-A677-40BFD7FC6CA5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2533262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7C15802-9071-441F-9971-665934B7E1EE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2906973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39921E-948F-4D0B-9E97-86FD32289FDA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3272734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0283A0C-E015-404E-B629-EA5221EA72F8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3646444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4E80D07-AE85-43C8-B846-E3B314B57655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4020156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FCF8D82-41A3-486C-A8C7-42A11D334004}"/>
                </a:ext>
              </a:extLst>
            </p:cNvPr>
            <p:cNvCxnSpPr>
              <a:cxnSpLocks/>
            </p:cNvCxnSpPr>
            <p:nvPr/>
          </p:nvCxnSpPr>
          <p:spPr>
            <a:xfrm>
              <a:off x="552663" y="4381312"/>
              <a:ext cx="8254025" cy="0"/>
            </a:xfrm>
            <a:prstGeom prst="line">
              <a:avLst/>
            </a:prstGeom>
            <a:ln w="6350">
              <a:gradFill>
                <a:gsLst>
                  <a:gs pos="76000">
                    <a:schemeClr val="accent1">
                      <a:alpha val="3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172BE9-8D32-4F3D-9C16-DBD5A3C6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Dabigatran </a:t>
            </a:r>
            <a:r>
              <a:rPr lang="en-GB" sz="2400" dirty="0" err="1">
                <a:solidFill>
                  <a:srgbClr val="002060"/>
                </a:solidFill>
              </a:rPr>
              <a:t>trong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điều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trị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huyết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khối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tĩnh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mạch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cấp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tính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và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dự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phòng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tái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phát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6FD28-8AF0-4BE5-9E05-BBECC713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066355A-084C-D24E-9AD2-7E4FC41EA627}" type="slidenum">
              <a:rPr lang="en-GB">
                <a:solidFill>
                  <a:srgbClr val="1E4784">
                    <a:tint val="75000"/>
                  </a:srgbClr>
                </a:solidFill>
                <a:latin typeface="Arial"/>
              </a:rPr>
              <a:pPr defTabSz="457200"/>
              <a:t>15</a:t>
            </a:fld>
            <a:endParaRPr lang="en-GB" dirty="0">
              <a:solidFill>
                <a:srgbClr val="1E4784">
                  <a:tint val="75000"/>
                </a:srgbClr>
              </a:solidFill>
              <a:latin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33E2CD-3D37-477F-8C85-8E72560D1377}"/>
              </a:ext>
            </a:extLst>
          </p:cNvPr>
          <p:cNvGrpSpPr/>
          <p:nvPr/>
        </p:nvGrpSpPr>
        <p:grpSpPr>
          <a:xfrm>
            <a:off x="742904" y="1178677"/>
            <a:ext cx="657274" cy="4133751"/>
            <a:chOff x="-3766" y="1259416"/>
            <a:chExt cx="657274" cy="41337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B2BED-5E17-4BAC-89C9-82A00616D395}"/>
                </a:ext>
              </a:extLst>
            </p:cNvPr>
            <p:cNvSpPr/>
            <p:nvPr/>
          </p:nvSpPr>
          <p:spPr>
            <a:xfrm>
              <a:off x="-3766" y="2021464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1200" b="1" dirty="0">
                  <a:solidFill>
                    <a:srgbClr val="007370"/>
                  </a:solidFill>
                  <a:latin typeface="Arial"/>
                </a:rPr>
                <a:t>2009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5A24B1-93E9-427A-896D-A1B5F63B1751}"/>
                </a:ext>
              </a:extLst>
            </p:cNvPr>
            <p:cNvSpPr/>
            <p:nvPr/>
          </p:nvSpPr>
          <p:spPr>
            <a:xfrm>
              <a:off x="-3766" y="3843742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1200" b="1" dirty="0">
                  <a:solidFill>
                    <a:srgbClr val="007370"/>
                  </a:solidFill>
                  <a:latin typeface="Arial"/>
                </a:rPr>
                <a:t>2014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7839EB-B766-4B30-81DB-F56E6D3D3DF7}"/>
                </a:ext>
              </a:extLst>
            </p:cNvPr>
            <p:cNvSpPr/>
            <p:nvPr/>
          </p:nvSpPr>
          <p:spPr>
            <a:xfrm>
              <a:off x="-3766" y="3464184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GB" sz="1200" b="1" dirty="0">
                  <a:solidFill>
                    <a:srgbClr val="007370"/>
                  </a:solidFill>
                  <a:latin typeface="Arial"/>
                </a:rPr>
                <a:t>2013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207045-4DD6-4C7B-BF80-0ADCEAA2A163}"/>
                </a:ext>
              </a:extLst>
            </p:cNvPr>
            <p:cNvCxnSpPr>
              <a:cxnSpLocks/>
            </p:cNvCxnSpPr>
            <p:nvPr/>
          </p:nvCxnSpPr>
          <p:spPr>
            <a:xfrm>
              <a:off x="545758" y="1259416"/>
              <a:ext cx="0" cy="4133751"/>
            </a:xfrm>
            <a:prstGeom prst="line">
              <a:avLst/>
            </a:prstGeom>
            <a:ln w="38100">
              <a:gradFill>
                <a:gsLst>
                  <a:gs pos="7600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4EE519C-3835-496B-B371-3BE2477C3DBF}"/>
                </a:ext>
              </a:extLst>
            </p:cNvPr>
            <p:cNvSpPr/>
            <p:nvPr/>
          </p:nvSpPr>
          <p:spPr>
            <a:xfrm>
              <a:off x="450307" y="2057127"/>
              <a:ext cx="203201" cy="203201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25C9A45-0DB7-4605-A9EA-61050EDF72B5}"/>
                </a:ext>
              </a:extLst>
            </p:cNvPr>
            <p:cNvSpPr/>
            <p:nvPr/>
          </p:nvSpPr>
          <p:spPr>
            <a:xfrm>
              <a:off x="450307" y="3885923"/>
              <a:ext cx="203201" cy="203201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C7AF15F-D14A-46FA-85B0-ED7A5425126E}"/>
                </a:ext>
              </a:extLst>
            </p:cNvPr>
            <p:cNvSpPr/>
            <p:nvPr/>
          </p:nvSpPr>
          <p:spPr>
            <a:xfrm>
              <a:off x="444157" y="3504058"/>
              <a:ext cx="203201" cy="203201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FBEA3808-F642-4124-A1D5-D68E2FC78C1A}"/>
              </a:ext>
            </a:extLst>
          </p:cNvPr>
          <p:cNvSpPr>
            <a:spLocks noChangeAspect="1"/>
          </p:cNvSpPr>
          <p:nvPr/>
        </p:nvSpPr>
        <p:spPr>
          <a:xfrm>
            <a:off x="9404830" y="1311329"/>
            <a:ext cx="220618" cy="396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1E4784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5D4F59-5F5F-496E-9096-0BD1EE96B6DB}"/>
              </a:ext>
            </a:extLst>
          </p:cNvPr>
          <p:cNvSpPr txBox="1"/>
          <p:nvPr/>
        </p:nvSpPr>
        <p:spPr>
          <a:xfrm>
            <a:off x="9456991" y="1334706"/>
            <a:ext cx="977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GB" sz="1600" dirty="0">
                <a:solidFill>
                  <a:srgbClr val="1E4784"/>
                </a:solidFill>
                <a:latin typeface="Arial"/>
              </a:rPr>
              <a:t>= 9372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95E4CB-A472-485B-B11F-300E3B1D081A}"/>
              </a:ext>
            </a:extLst>
          </p:cNvPr>
          <p:cNvSpPr txBox="1"/>
          <p:nvPr/>
        </p:nvSpPr>
        <p:spPr>
          <a:xfrm>
            <a:off x="8410577" y="1330521"/>
            <a:ext cx="1022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GB" sz="1600" b="1" dirty="0">
                <a:solidFill>
                  <a:srgbClr val="1E4784"/>
                </a:solidFill>
                <a:latin typeface="Arial"/>
              </a:rPr>
              <a:t>TOTAL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23C0F8C-06CA-408F-B281-2C8C9D365764}"/>
              </a:ext>
            </a:extLst>
          </p:cNvPr>
          <p:cNvGrpSpPr/>
          <p:nvPr/>
        </p:nvGrpSpPr>
        <p:grpSpPr>
          <a:xfrm>
            <a:off x="277949" y="4209550"/>
            <a:ext cx="11604226" cy="1291549"/>
            <a:chOff x="647358" y="4480168"/>
            <a:chExt cx="8155798" cy="95868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6C0123-0F2E-4930-8620-E71F2B0A79EA}"/>
                </a:ext>
              </a:extLst>
            </p:cNvPr>
            <p:cNvGrpSpPr/>
            <p:nvPr/>
          </p:nvGrpSpPr>
          <p:grpSpPr>
            <a:xfrm>
              <a:off x="1244009" y="4646419"/>
              <a:ext cx="7559147" cy="792429"/>
              <a:chOff x="1244009" y="4922874"/>
              <a:chExt cx="7559147" cy="113540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C93665-C7B8-4233-AACB-78FC801B30BA}"/>
                  </a:ext>
                </a:extLst>
              </p:cNvPr>
              <p:cNvSpPr/>
              <p:nvPr/>
            </p:nvSpPr>
            <p:spPr>
              <a:xfrm>
                <a:off x="1244009" y="4922874"/>
                <a:ext cx="7442791" cy="11354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30CCCE8-09F6-4CCA-BE70-6904713E29A0}"/>
                  </a:ext>
                </a:extLst>
              </p:cNvPr>
              <p:cNvSpPr txBox="1"/>
              <p:nvPr/>
            </p:nvSpPr>
            <p:spPr>
              <a:xfrm>
                <a:off x="2867014" y="5005783"/>
                <a:ext cx="5936142" cy="981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dirty="0">
                    <a:solidFill>
                      <a:srgbClr val="1E4784"/>
                    </a:solidFill>
                    <a:latin typeface="Arial"/>
                  </a:rPr>
                  <a:t>Dabigatran 150 mg BID </a:t>
                </a:r>
                <a:r>
                  <a:rPr lang="en-GB" dirty="0" err="1">
                    <a:solidFill>
                      <a:srgbClr val="1E4784"/>
                    </a:solidFill>
                    <a:latin typeface="Arial"/>
                  </a:rPr>
                  <a:t>chứng</a:t>
                </a:r>
                <a:r>
                  <a:rPr lang="en-GB" dirty="0">
                    <a:solidFill>
                      <a:srgbClr val="1E4784"/>
                    </a:solidFill>
                    <a:latin typeface="Arial"/>
                  </a:rPr>
                  <a:t> minh </a:t>
                </a:r>
                <a:r>
                  <a:rPr lang="en-GB" dirty="0" err="1">
                    <a:solidFill>
                      <a:srgbClr val="1E4784"/>
                    </a:solidFill>
                    <a:latin typeface="Arial"/>
                  </a:rPr>
                  <a:t>việc</a:t>
                </a:r>
                <a:r>
                  <a:rPr lang="en-GB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giảm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một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cách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có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ý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nghĩa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biến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cố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chảy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máu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nặng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dirty="0">
                    <a:solidFill>
                      <a:srgbClr val="1E4784"/>
                    </a:solidFill>
                    <a:latin typeface="Arial"/>
                  </a:rPr>
                  <a:t>so </a:t>
                </a:r>
                <a:r>
                  <a:rPr lang="en-GB" dirty="0" err="1">
                    <a:solidFill>
                      <a:srgbClr val="1E4784"/>
                    </a:solidFill>
                    <a:latin typeface="Arial"/>
                  </a:rPr>
                  <a:t>với</a:t>
                </a:r>
                <a:r>
                  <a:rPr lang="en-GB" dirty="0">
                    <a:solidFill>
                      <a:srgbClr val="1E4784"/>
                    </a:solidFill>
                    <a:latin typeface="Arial"/>
                  </a:rPr>
                  <a:t> warfarin,</a:t>
                </a:r>
              </a:p>
              <a:p>
                <a:pPr defTabSz="457200"/>
                <a:r>
                  <a:rPr lang="en-GB" dirty="0" err="1">
                    <a:solidFill>
                      <a:srgbClr val="1E4784"/>
                    </a:solidFill>
                    <a:latin typeface="Arial"/>
                  </a:rPr>
                  <a:t>và</a:t>
                </a:r>
                <a:r>
                  <a:rPr lang="en-GB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không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thua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kém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warfarin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trong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điều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trị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dirty="0">
                    <a:solidFill>
                      <a:srgbClr val="1E4784"/>
                    </a:solidFill>
                    <a:latin typeface="Arial"/>
                  </a:rPr>
                  <a:t>DVT/PE </a:t>
                </a:r>
                <a:r>
                  <a:rPr lang="en-GB" dirty="0" err="1">
                    <a:solidFill>
                      <a:srgbClr val="1E4784"/>
                    </a:solidFill>
                    <a:latin typeface="Arial"/>
                  </a:rPr>
                  <a:t>cấp</a:t>
                </a:r>
                <a:r>
                  <a:rPr lang="en-GB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dirty="0" err="1">
                    <a:solidFill>
                      <a:srgbClr val="1E4784"/>
                    </a:solidFill>
                    <a:latin typeface="Arial"/>
                  </a:rPr>
                  <a:t>tính</a:t>
                </a:r>
                <a:r>
                  <a:rPr lang="en-GB" dirty="0">
                    <a:solidFill>
                      <a:srgbClr val="1E4784"/>
                    </a:solidFill>
                    <a:latin typeface="Arial"/>
                  </a:rPr>
                  <a:t> </a:t>
                </a:r>
              </a:p>
            </p:txBody>
          </p:sp>
        </p:grpSp>
        <p:sp>
          <p:nvSpPr>
            <p:cNvPr id="37" name="Round Diagonal Corner Rectangle 7">
              <a:extLst>
                <a:ext uri="{FF2B5EF4-FFF2-40B4-BE49-F238E27FC236}">
                  <a16:creationId xmlns:a16="http://schemas.microsoft.com/office/drawing/2014/main" id="{5F41C9E6-97B5-4401-9CB7-CF3036FEDB26}"/>
                </a:ext>
              </a:extLst>
            </p:cNvPr>
            <p:cNvSpPr/>
            <p:nvPr/>
          </p:nvSpPr>
          <p:spPr>
            <a:xfrm>
              <a:off x="647358" y="4480168"/>
              <a:ext cx="2163286" cy="877945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GB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Điều</a:t>
              </a:r>
              <a:r>
                <a:rPr lang="en-GB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trị</a:t>
              </a:r>
              <a:r>
                <a:rPr lang="en-GB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DVT/PE </a:t>
              </a:r>
              <a:r>
                <a:rPr lang="en-GB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cấp</a:t>
              </a:r>
              <a:r>
                <a:rPr lang="en-GB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5BEE5BC-5558-4F0B-BF9B-57BE94494010}"/>
              </a:ext>
            </a:extLst>
          </p:cNvPr>
          <p:cNvGrpSpPr/>
          <p:nvPr/>
        </p:nvGrpSpPr>
        <p:grpSpPr>
          <a:xfrm>
            <a:off x="235527" y="5418771"/>
            <a:ext cx="11482340" cy="1235145"/>
            <a:chOff x="647358" y="5464456"/>
            <a:chExt cx="8028808" cy="96167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AD0047E-E27B-41D5-A69D-EF4FA12BF83E}"/>
                </a:ext>
              </a:extLst>
            </p:cNvPr>
            <p:cNvGrpSpPr/>
            <p:nvPr/>
          </p:nvGrpSpPr>
          <p:grpSpPr>
            <a:xfrm>
              <a:off x="1233375" y="5748549"/>
              <a:ext cx="7442791" cy="677585"/>
              <a:chOff x="1244009" y="5090016"/>
              <a:chExt cx="7442791" cy="970851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90F2DDE-6FB8-4B69-834E-3C770A9B79A7}"/>
                  </a:ext>
                </a:extLst>
              </p:cNvPr>
              <p:cNvSpPr/>
              <p:nvPr/>
            </p:nvSpPr>
            <p:spPr>
              <a:xfrm>
                <a:off x="1244009" y="5090016"/>
                <a:ext cx="7442791" cy="97085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74EA1BD-C29A-4934-9544-DE56AF1AE870}"/>
                  </a:ext>
                </a:extLst>
              </p:cNvPr>
              <p:cNvSpPr txBox="1"/>
              <p:nvPr/>
            </p:nvSpPr>
            <p:spPr>
              <a:xfrm>
                <a:off x="2903704" y="5163965"/>
                <a:ext cx="5767187" cy="71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dirty="0">
                    <a:solidFill>
                      <a:srgbClr val="1E4784"/>
                    </a:solidFill>
                    <a:latin typeface="Arial"/>
                  </a:rPr>
                  <a:t>Dabigatran 150 mg BID </a:t>
                </a:r>
                <a:r>
                  <a:rPr lang="en-GB" dirty="0" err="1">
                    <a:solidFill>
                      <a:srgbClr val="1E4784"/>
                    </a:solidFill>
                    <a:latin typeface="Arial"/>
                  </a:rPr>
                  <a:t>có</a:t>
                </a:r>
                <a:r>
                  <a:rPr lang="en-GB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dirty="0" err="1">
                    <a:solidFill>
                      <a:srgbClr val="1E4784"/>
                    </a:solidFill>
                    <a:latin typeface="Arial"/>
                  </a:rPr>
                  <a:t>dữ</a:t>
                </a:r>
                <a:r>
                  <a:rPr lang="en-GB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dirty="0" err="1">
                    <a:solidFill>
                      <a:srgbClr val="1E4784"/>
                    </a:solidFill>
                    <a:latin typeface="Arial"/>
                  </a:rPr>
                  <a:t>liệu</a:t>
                </a:r>
                <a:r>
                  <a:rPr lang="en-GB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ưu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thế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về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mặt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an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toàn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dirty="0" err="1">
                    <a:solidFill>
                      <a:srgbClr val="1E4784"/>
                    </a:solidFill>
                    <a:latin typeface="Arial"/>
                  </a:rPr>
                  <a:t>và</a:t>
                </a:r>
                <a:r>
                  <a:rPr lang="en-GB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không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thua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kém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trong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dự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phòng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tái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b="1" dirty="0" err="1">
                    <a:solidFill>
                      <a:srgbClr val="1E4784"/>
                    </a:solidFill>
                    <a:latin typeface="Arial"/>
                  </a:rPr>
                  <a:t>phát</a:t>
                </a:r>
                <a:r>
                  <a:rPr lang="en-GB" b="1" dirty="0">
                    <a:solidFill>
                      <a:srgbClr val="1E4784"/>
                    </a:solidFill>
                    <a:latin typeface="Arial"/>
                  </a:rPr>
                  <a:t> </a:t>
                </a:r>
                <a:r>
                  <a:rPr lang="en-GB" dirty="0">
                    <a:solidFill>
                      <a:srgbClr val="1E4784"/>
                    </a:solidFill>
                    <a:latin typeface="Arial"/>
                  </a:rPr>
                  <a:t>DVT/PE</a:t>
                </a:r>
              </a:p>
            </p:txBody>
          </p:sp>
        </p:grpSp>
        <p:sp>
          <p:nvSpPr>
            <p:cNvPr id="38" name="Round Diagonal Corner Rectangle 9">
              <a:extLst>
                <a:ext uri="{FF2B5EF4-FFF2-40B4-BE49-F238E27FC236}">
                  <a16:creationId xmlns:a16="http://schemas.microsoft.com/office/drawing/2014/main" id="{D264258A-2098-481E-B7AA-F503D34EC869}"/>
                </a:ext>
              </a:extLst>
            </p:cNvPr>
            <p:cNvSpPr/>
            <p:nvPr/>
          </p:nvSpPr>
          <p:spPr>
            <a:xfrm>
              <a:off x="647358" y="5464456"/>
              <a:ext cx="2163286" cy="877945"/>
            </a:xfrm>
            <a:prstGeom prst="round2Diag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r>
                <a:rPr lang="en-GB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Dự</a:t>
              </a:r>
              <a:r>
                <a:rPr lang="en-GB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phòng</a:t>
              </a:r>
              <a:r>
                <a:rPr lang="en-GB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tái</a:t>
              </a:r>
              <a:r>
                <a:rPr lang="en-GB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</a:t>
              </a:r>
              <a:r>
                <a:rPr lang="en-GB" b="1" dirty="0" err="1">
                  <a:solidFill>
                    <a:srgbClr val="1E4784"/>
                  </a:solidFill>
                  <a:latin typeface="Arial"/>
                  <a:cs typeface="Arial" pitchFamily="34" charset="0"/>
                </a:rPr>
                <a:t>phát</a:t>
              </a:r>
              <a:r>
                <a:rPr lang="en-GB" b="1" dirty="0">
                  <a:solidFill>
                    <a:srgbClr val="1E4784"/>
                  </a:solidFill>
                  <a:latin typeface="Arial"/>
                  <a:cs typeface="Arial" pitchFamily="34" charset="0"/>
                </a:rPr>
                <a:t> DVT/PE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34470B0-C542-42FE-B44E-81F64231E6D7}"/>
              </a:ext>
            </a:extLst>
          </p:cNvPr>
          <p:cNvGrpSpPr/>
          <p:nvPr/>
        </p:nvGrpSpPr>
        <p:grpSpPr>
          <a:xfrm>
            <a:off x="2331955" y="1843451"/>
            <a:ext cx="2336145" cy="828000"/>
            <a:chOff x="807954" y="1882363"/>
            <a:chExt cx="2336145" cy="82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4B745CC-D1DF-4490-AE14-79CDD585A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477"/>
            <a:stretch/>
          </p:blipFill>
          <p:spPr>
            <a:xfrm>
              <a:off x="807954" y="1882363"/>
              <a:ext cx="2230521" cy="82800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3AB29B9-E057-43B2-A49F-715BA47A3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7023" t="31446" b="54353"/>
            <a:stretch/>
          </p:blipFill>
          <p:spPr>
            <a:xfrm>
              <a:off x="3032124" y="1961364"/>
              <a:ext cx="111975" cy="12982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480775-C504-4C08-A074-64429F0F4E8D}"/>
              </a:ext>
            </a:extLst>
          </p:cNvPr>
          <p:cNvGrpSpPr/>
          <p:nvPr/>
        </p:nvGrpSpPr>
        <p:grpSpPr>
          <a:xfrm>
            <a:off x="3972041" y="2652817"/>
            <a:ext cx="2703133" cy="864000"/>
            <a:chOff x="2820467" y="3607646"/>
            <a:chExt cx="2703133" cy="864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D4086E-655A-444E-8B7E-A96D04F92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20467" y="3607646"/>
              <a:ext cx="2703133" cy="86400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574B18F-5100-4A5C-989E-782F98A34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6702" t="31060" r="-811" b="54353"/>
            <a:stretch/>
          </p:blipFill>
          <p:spPr>
            <a:xfrm>
              <a:off x="5048250" y="3700909"/>
              <a:ext cx="154516" cy="13335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3D1CF5-E665-49B4-A680-771E2A8E7A97}"/>
              </a:ext>
            </a:extLst>
          </p:cNvPr>
          <p:cNvGrpSpPr/>
          <p:nvPr/>
        </p:nvGrpSpPr>
        <p:grpSpPr>
          <a:xfrm>
            <a:off x="6807003" y="1849143"/>
            <a:ext cx="2193986" cy="828000"/>
            <a:chOff x="5283003" y="1888055"/>
            <a:chExt cx="2193986" cy="82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09D8A4-2C89-40B5-8C0F-786E73435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83003" y="1888055"/>
              <a:ext cx="2193986" cy="82800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EA7E2C2-1B85-4DD2-ACD8-B66B9F27B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6616" t="31782" b="54353"/>
            <a:stretch/>
          </p:blipFill>
          <p:spPr>
            <a:xfrm>
              <a:off x="7334348" y="1937528"/>
              <a:ext cx="127288" cy="12674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DD75B2-72BD-455A-95B8-425D5AA4D868}"/>
              </a:ext>
            </a:extLst>
          </p:cNvPr>
          <p:cNvGrpSpPr/>
          <p:nvPr/>
        </p:nvGrpSpPr>
        <p:grpSpPr>
          <a:xfrm>
            <a:off x="7986649" y="3323537"/>
            <a:ext cx="2502872" cy="828000"/>
            <a:chOff x="6462649" y="3362449"/>
            <a:chExt cx="2502872" cy="82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6A420EA-A3FF-4813-A4F3-97E840E9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62649" y="3362449"/>
              <a:ext cx="2502872" cy="8280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002F935-C118-4EAA-A582-3C586EE9F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6616" t="31782" b="54353"/>
            <a:stretch/>
          </p:blipFill>
          <p:spPr>
            <a:xfrm>
              <a:off x="8837216" y="3419859"/>
              <a:ext cx="127288" cy="126749"/>
            </a:xfrm>
            <a:prstGeom prst="rect">
              <a:avLst/>
            </a:prstGeom>
          </p:spPr>
        </p:pic>
      </p:grp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D239B244-1A6E-4EFD-9AD8-B353EB034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3430" y="6669882"/>
            <a:ext cx="8326437" cy="190966"/>
          </a:xfrm>
        </p:spPr>
        <p:txBody>
          <a:bodyPr/>
          <a:lstStyle/>
          <a:p>
            <a:r>
              <a:rPr lang="en-GB" dirty="0"/>
              <a:t>Schulman et al. N </a:t>
            </a:r>
            <a:r>
              <a:rPr lang="en-GB" dirty="0" err="1"/>
              <a:t>Engl</a:t>
            </a:r>
            <a:r>
              <a:rPr lang="en-GB" dirty="0"/>
              <a:t> J Med 2009; Schulman et al. Circulation 2014; Schulman et al. N </a:t>
            </a:r>
            <a:r>
              <a:rPr lang="en-GB" dirty="0" err="1"/>
              <a:t>Engl</a:t>
            </a:r>
            <a:r>
              <a:rPr lang="en-GB" dirty="0"/>
              <a:t> J Med 2013 </a:t>
            </a:r>
          </a:p>
        </p:txBody>
      </p:sp>
    </p:spTree>
    <p:extLst>
      <p:ext uri="{BB962C8B-B14F-4D97-AF65-F5344CB8AC3E}">
        <p14:creationId xmlns:p14="http://schemas.microsoft.com/office/powerpoint/2010/main" val="14231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8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9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542B6A-FB12-4B94-A028-1FCF19A5B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6" t="15402" b="28493"/>
          <a:stretch/>
        </p:blipFill>
        <p:spPr>
          <a:xfrm>
            <a:off x="454420" y="1377118"/>
            <a:ext cx="2843304" cy="405471"/>
          </a:xfrm>
          <a:prstGeom prst="rect">
            <a:avLst/>
          </a:prstGeom>
        </p:spPr>
      </p:pic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27E26CCD-2393-4461-8BB3-4C6BE09B3628}"/>
              </a:ext>
            </a:extLst>
          </p:cNvPr>
          <p:cNvSpPr>
            <a:spLocks noChangeAspect="1"/>
          </p:cNvSpPr>
          <p:nvPr/>
        </p:nvSpPr>
        <p:spPr>
          <a:xfrm>
            <a:off x="3355349" y="1338659"/>
            <a:ext cx="220618" cy="396000"/>
          </a:xfrm>
          <a:custGeom>
            <a:avLst/>
            <a:gdLst/>
            <a:ahLst/>
            <a:cxnLst/>
            <a:rect l="l" t="t" r="r" b="b"/>
            <a:pathLst>
              <a:path w="1556792" h="2794354">
                <a:moveTo>
                  <a:pt x="785723" y="0"/>
                </a:moveTo>
                <a:cubicBezTo>
                  <a:pt x="984546" y="0"/>
                  <a:pt x="1145723" y="161177"/>
                  <a:pt x="1145723" y="360000"/>
                </a:cubicBezTo>
                <a:cubicBezTo>
                  <a:pt x="1145723" y="522687"/>
                  <a:pt x="1037810" y="660168"/>
                  <a:pt x="889157" y="703100"/>
                </a:cubicBezTo>
                <a:lnTo>
                  <a:pt x="1051810" y="703100"/>
                </a:lnTo>
                <a:cubicBezTo>
                  <a:pt x="1073552" y="703100"/>
                  <a:pt x="1094039" y="708476"/>
                  <a:pt x="1111237" y="719439"/>
                </a:cubicBezTo>
                <a:cubicBezTo>
                  <a:pt x="1157225" y="733316"/>
                  <a:pt x="1196869" y="766309"/>
                  <a:pt x="1218860" y="813224"/>
                </a:cubicBezTo>
                <a:lnTo>
                  <a:pt x="1539733" y="1497751"/>
                </a:lnTo>
                <a:cubicBezTo>
                  <a:pt x="1581926" y="1587764"/>
                  <a:pt x="1543161" y="1694939"/>
                  <a:pt x="1453148" y="1737132"/>
                </a:cubicBezTo>
                <a:cubicBezTo>
                  <a:pt x="1363136" y="1779325"/>
                  <a:pt x="1255961" y="1740560"/>
                  <a:pt x="1213768" y="1650548"/>
                </a:cubicBezTo>
                <a:lnTo>
                  <a:pt x="1180868" y="1580362"/>
                </a:lnTo>
                <a:lnTo>
                  <a:pt x="1180868" y="1753052"/>
                </a:lnTo>
                <a:lnTo>
                  <a:pt x="1180868" y="1767842"/>
                </a:lnTo>
                <a:lnTo>
                  <a:pt x="1180868" y="2614354"/>
                </a:lnTo>
                <a:cubicBezTo>
                  <a:pt x="1180868" y="2713765"/>
                  <a:pt x="1100279" y="2794354"/>
                  <a:pt x="1000868" y="2794354"/>
                </a:cubicBezTo>
                <a:cubicBezTo>
                  <a:pt x="901457" y="2794354"/>
                  <a:pt x="820868" y="2713765"/>
                  <a:pt x="820868" y="2614354"/>
                </a:cubicBezTo>
                <a:lnTo>
                  <a:pt x="820868" y="1896900"/>
                </a:lnTo>
                <a:lnTo>
                  <a:pt x="766536" y="1896900"/>
                </a:lnTo>
                <a:lnTo>
                  <a:pt x="766536" y="2608003"/>
                </a:lnTo>
                <a:cubicBezTo>
                  <a:pt x="766536" y="2707414"/>
                  <a:pt x="685947" y="2788003"/>
                  <a:pt x="586536" y="2788003"/>
                </a:cubicBezTo>
                <a:cubicBezTo>
                  <a:pt x="487125" y="2788003"/>
                  <a:pt x="406536" y="2707414"/>
                  <a:pt x="406536" y="2608003"/>
                </a:cubicBezTo>
                <a:lnTo>
                  <a:pt x="406536" y="1767842"/>
                </a:lnTo>
                <a:lnTo>
                  <a:pt x="406536" y="1746701"/>
                </a:lnTo>
                <a:lnTo>
                  <a:pt x="406536" y="1515057"/>
                </a:lnTo>
                <a:lnTo>
                  <a:pt x="343024" y="1650548"/>
                </a:lnTo>
                <a:cubicBezTo>
                  <a:pt x="300831" y="1740560"/>
                  <a:pt x="193656" y="1779325"/>
                  <a:pt x="103644" y="1737132"/>
                </a:cubicBezTo>
                <a:cubicBezTo>
                  <a:pt x="13631" y="1694939"/>
                  <a:pt x="-25134" y="1587764"/>
                  <a:pt x="17059" y="1497751"/>
                </a:cubicBezTo>
                <a:lnTo>
                  <a:pt x="337932" y="813224"/>
                </a:lnTo>
                <a:cubicBezTo>
                  <a:pt x="366192" y="752937"/>
                  <a:pt x="423602" y="715638"/>
                  <a:pt x="485735" y="713166"/>
                </a:cubicBezTo>
                <a:cubicBezTo>
                  <a:pt x="501053" y="706658"/>
                  <a:pt x="517908" y="703100"/>
                  <a:pt x="535594" y="703100"/>
                </a:cubicBezTo>
                <a:lnTo>
                  <a:pt x="682289" y="703100"/>
                </a:lnTo>
                <a:cubicBezTo>
                  <a:pt x="533636" y="660168"/>
                  <a:pt x="425723" y="522687"/>
                  <a:pt x="425723" y="360000"/>
                </a:cubicBezTo>
                <a:cubicBezTo>
                  <a:pt x="425723" y="161177"/>
                  <a:pt x="586900" y="0"/>
                  <a:pt x="785723" y="0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srgbClr val="1E4784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C31332-F21C-4813-A58E-5ED17DB1984B}"/>
              </a:ext>
            </a:extLst>
          </p:cNvPr>
          <p:cNvSpPr txBox="1"/>
          <p:nvPr/>
        </p:nvSpPr>
        <p:spPr>
          <a:xfrm>
            <a:off x="3742615" y="1400020"/>
            <a:ext cx="642621" cy="2820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 defTabSz="457200"/>
            <a:r>
              <a:rPr lang="en-GB" sz="1600" dirty="0">
                <a:solidFill>
                  <a:srgbClr val="1E4784"/>
                </a:solidFill>
                <a:latin typeface="Arial"/>
              </a:rPr>
              <a:t>= 6000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971E6-B411-4868-AD81-A72C603D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1"/>
            <a:ext cx="11998036" cy="1149048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Dabigatran </a:t>
            </a:r>
            <a:r>
              <a:rPr lang="en-GB" sz="2400" dirty="0" err="1">
                <a:solidFill>
                  <a:srgbClr val="002060"/>
                </a:solidFill>
              </a:rPr>
              <a:t>còn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được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nghiên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cứu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trên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những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bệnh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lý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thần</a:t>
            </a:r>
            <a:r>
              <a:rPr lang="en-GB" sz="2400" dirty="0">
                <a:solidFill>
                  <a:srgbClr val="002060"/>
                </a:solidFill>
              </a:rPr>
              <a:t> kinh </a:t>
            </a:r>
            <a:r>
              <a:rPr lang="en-GB" sz="2400" dirty="0" err="1">
                <a:solidFill>
                  <a:srgbClr val="002060"/>
                </a:solidFill>
              </a:rPr>
              <a:t>khác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65EEC-493E-4170-8ED1-B0A81550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066355A-084C-D24E-9AD2-7E4FC41EA627}" type="slidenum">
              <a:rPr lang="en-GB">
                <a:solidFill>
                  <a:srgbClr val="1E4784">
                    <a:tint val="75000"/>
                  </a:srgbClr>
                </a:solidFill>
                <a:latin typeface="Arial"/>
              </a:rPr>
              <a:pPr defTabSz="457200"/>
              <a:t>16</a:t>
            </a:fld>
            <a:endParaRPr lang="en-GB" dirty="0">
              <a:solidFill>
                <a:srgbClr val="1E4784">
                  <a:tint val="75000"/>
                </a:srgbClr>
              </a:solidFill>
              <a:latin typeface="Arial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9284797-1960-4588-895E-9A81DA9918B0}"/>
              </a:ext>
            </a:extLst>
          </p:cNvPr>
          <p:cNvGrpSpPr/>
          <p:nvPr/>
        </p:nvGrpSpPr>
        <p:grpSpPr>
          <a:xfrm>
            <a:off x="-396796" y="1149635"/>
            <a:ext cx="793591" cy="3829673"/>
            <a:chOff x="-39902" y="1257299"/>
            <a:chExt cx="793591" cy="382967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038ADFE-18CC-4800-A9A9-C2ED968A1012}"/>
                </a:ext>
              </a:extLst>
            </p:cNvPr>
            <p:cNvSpPr/>
            <p:nvPr/>
          </p:nvSpPr>
          <p:spPr>
            <a:xfrm>
              <a:off x="-39902" y="1506890"/>
              <a:ext cx="184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endParaRPr lang="en-GB" sz="1600" b="1" dirty="0">
                <a:solidFill>
                  <a:srgbClr val="007370"/>
                </a:solidFill>
                <a:latin typeface="Arial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1408C16-EA50-4928-A578-D4CA529A57B6}"/>
                </a:ext>
              </a:extLst>
            </p:cNvPr>
            <p:cNvCxnSpPr>
              <a:cxnSpLocks/>
            </p:cNvCxnSpPr>
            <p:nvPr/>
          </p:nvCxnSpPr>
          <p:spPr>
            <a:xfrm>
              <a:off x="662718" y="1257299"/>
              <a:ext cx="0" cy="3829673"/>
            </a:xfrm>
            <a:prstGeom prst="line">
              <a:avLst/>
            </a:prstGeom>
            <a:ln w="38100">
              <a:gradFill>
                <a:gsLst>
                  <a:gs pos="7600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22DF72B-DA80-476D-A829-DCF592EB4633}"/>
                </a:ext>
              </a:extLst>
            </p:cNvPr>
            <p:cNvSpPr/>
            <p:nvPr/>
          </p:nvSpPr>
          <p:spPr>
            <a:xfrm>
              <a:off x="550488" y="1589963"/>
              <a:ext cx="203201" cy="203201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 dirty="0">
                <a:solidFill>
                  <a:prstClr val="white"/>
                </a:solidFill>
                <a:latin typeface="Arial"/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071" y="1841512"/>
            <a:ext cx="5520798" cy="235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9DCEC44-FADF-4F3D-ACE6-B4CE5274E07A}"/>
              </a:ext>
            </a:extLst>
          </p:cNvPr>
          <p:cNvGrpSpPr/>
          <p:nvPr/>
        </p:nvGrpSpPr>
        <p:grpSpPr>
          <a:xfrm>
            <a:off x="454420" y="4353070"/>
            <a:ext cx="3005656" cy="519175"/>
            <a:chOff x="878146" y="4458523"/>
            <a:chExt cx="4645591" cy="676061"/>
          </a:xfrm>
        </p:grpSpPr>
        <p:pic>
          <p:nvPicPr>
            <p:cNvPr id="1026" name="Picture 2" descr="Image result for re-spect cvt">
              <a:extLst>
                <a:ext uri="{FF2B5EF4-FFF2-40B4-BE49-F238E27FC236}">
                  <a16:creationId xmlns:a16="http://schemas.microsoft.com/office/drawing/2014/main" id="{763144DE-F796-4DE0-9748-D3B8227174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3" b="31192"/>
            <a:stretch/>
          </p:blipFill>
          <p:spPr bwMode="auto">
            <a:xfrm>
              <a:off x="878146" y="4458523"/>
              <a:ext cx="3452518" cy="67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ounded Rectangle 11">
              <a:extLst>
                <a:ext uri="{FF2B5EF4-FFF2-40B4-BE49-F238E27FC236}">
                  <a16:creationId xmlns:a16="http://schemas.microsoft.com/office/drawing/2014/main" id="{BE40ACBC-2DE7-4FCC-BDB3-13E08CBA5E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32660" y="4652472"/>
              <a:ext cx="220618" cy="396000"/>
            </a:xfrm>
            <a:custGeom>
              <a:avLst/>
              <a:gdLst/>
              <a:ahLst/>
              <a:cxnLst/>
              <a:rect l="l" t="t" r="r" b="b"/>
              <a:pathLst>
                <a:path w="1556792" h="2794354">
                  <a:moveTo>
                    <a:pt x="785723" y="0"/>
                  </a:moveTo>
                  <a:cubicBezTo>
                    <a:pt x="984546" y="0"/>
                    <a:pt x="1145723" y="161177"/>
                    <a:pt x="1145723" y="360000"/>
                  </a:cubicBezTo>
                  <a:cubicBezTo>
                    <a:pt x="1145723" y="522687"/>
                    <a:pt x="1037810" y="660168"/>
                    <a:pt x="889157" y="703100"/>
                  </a:cubicBezTo>
                  <a:lnTo>
                    <a:pt x="1051810" y="703100"/>
                  </a:lnTo>
                  <a:cubicBezTo>
                    <a:pt x="1073552" y="703100"/>
                    <a:pt x="1094039" y="708476"/>
                    <a:pt x="1111237" y="719439"/>
                  </a:cubicBezTo>
                  <a:cubicBezTo>
                    <a:pt x="1157225" y="733316"/>
                    <a:pt x="1196869" y="766309"/>
                    <a:pt x="1218860" y="813224"/>
                  </a:cubicBezTo>
                  <a:lnTo>
                    <a:pt x="1539733" y="1497751"/>
                  </a:lnTo>
                  <a:cubicBezTo>
                    <a:pt x="1581926" y="1587764"/>
                    <a:pt x="1543161" y="1694939"/>
                    <a:pt x="1453148" y="1737132"/>
                  </a:cubicBezTo>
                  <a:cubicBezTo>
                    <a:pt x="1363136" y="1779325"/>
                    <a:pt x="1255961" y="1740560"/>
                    <a:pt x="1213768" y="1650548"/>
                  </a:cubicBezTo>
                  <a:lnTo>
                    <a:pt x="1180868" y="1580362"/>
                  </a:lnTo>
                  <a:lnTo>
                    <a:pt x="1180868" y="1753052"/>
                  </a:lnTo>
                  <a:lnTo>
                    <a:pt x="1180868" y="1767842"/>
                  </a:lnTo>
                  <a:lnTo>
                    <a:pt x="1180868" y="2614354"/>
                  </a:lnTo>
                  <a:cubicBezTo>
                    <a:pt x="1180868" y="2713765"/>
                    <a:pt x="1100279" y="2794354"/>
                    <a:pt x="1000868" y="2794354"/>
                  </a:cubicBezTo>
                  <a:cubicBezTo>
                    <a:pt x="901457" y="2794354"/>
                    <a:pt x="820868" y="2713765"/>
                    <a:pt x="820868" y="2614354"/>
                  </a:cubicBezTo>
                  <a:lnTo>
                    <a:pt x="820868" y="1896900"/>
                  </a:lnTo>
                  <a:lnTo>
                    <a:pt x="766536" y="1896900"/>
                  </a:lnTo>
                  <a:lnTo>
                    <a:pt x="766536" y="2608003"/>
                  </a:lnTo>
                  <a:cubicBezTo>
                    <a:pt x="766536" y="2707414"/>
                    <a:pt x="685947" y="2788003"/>
                    <a:pt x="586536" y="2788003"/>
                  </a:cubicBezTo>
                  <a:cubicBezTo>
                    <a:pt x="487125" y="2788003"/>
                    <a:pt x="406536" y="2707414"/>
                    <a:pt x="406536" y="2608003"/>
                  </a:cubicBezTo>
                  <a:lnTo>
                    <a:pt x="406536" y="1767842"/>
                  </a:lnTo>
                  <a:lnTo>
                    <a:pt x="406536" y="1746701"/>
                  </a:lnTo>
                  <a:lnTo>
                    <a:pt x="406536" y="1515057"/>
                  </a:lnTo>
                  <a:lnTo>
                    <a:pt x="343024" y="1650548"/>
                  </a:lnTo>
                  <a:cubicBezTo>
                    <a:pt x="300831" y="1740560"/>
                    <a:pt x="193656" y="1779325"/>
                    <a:pt x="103644" y="1737132"/>
                  </a:cubicBezTo>
                  <a:cubicBezTo>
                    <a:pt x="13631" y="1694939"/>
                    <a:pt x="-25134" y="1587764"/>
                    <a:pt x="17059" y="1497751"/>
                  </a:cubicBezTo>
                  <a:lnTo>
                    <a:pt x="337932" y="813224"/>
                  </a:lnTo>
                  <a:cubicBezTo>
                    <a:pt x="366192" y="752937"/>
                    <a:pt x="423602" y="715638"/>
                    <a:pt x="485735" y="713166"/>
                  </a:cubicBezTo>
                  <a:cubicBezTo>
                    <a:pt x="501053" y="706658"/>
                    <a:pt x="517908" y="703100"/>
                    <a:pt x="535594" y="703100"/>
                  </a:cubicBezTo>
                  <a:lnTo>
                    <a:pt x="682289" y="703100"/>
                  </a:lnTo>
                  <a:cubicBezTo>
                    <a:pt x="533636" y="660168"/>
                    <a:pt x="425723" y="522687"/>
                    <a:pt x="425723" y="360000"/>
                  </a:cubicBezTo>
                  <a:cubicBezTo>
                    <a:pt x="425723" y="161177"/>
                    <a:pt x="586900" y="0"/>
                    <a:pt x="785723" y="0"/>
                  </a:cubicBezTo>
                  <a:close/>
                </a:path>
              </a:pathLst>
            </a:cu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 dirty="0">
                <a:solidFill>
                  <a:srgbClr val="1E4784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0358AA-90BE-4233-91CF-56C6FBACCE29}"/>
                </a:ext>
              </a:extLst>
            </p:cNvPr>
            <p:cNvSpPr txBox="1"/>
            <p:nvPr/>
          </p:nvSpPr>
          <p:spPr>
            <a:xfrm>
              <a:off x="4806000" y="4698566"/>
              <a:ext cx="717737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 defTabSz="457200"/>
              <a:r>
                <a:rPr lang="en-GB" sz="1600" dirty="0">
                  <a:solidFill>
                    <a:srgbClr val="1E4784"/>
                  </a:solidFill>
                  <a:latin typeface="Arial"/>
                </a:rPr>
                <a:t>= 120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995428D-69B9-41CB-8AA3-93E5E3970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6616" t="31782" b="54353"/>
            <a:stretch/>
          </p:blipFill>
          <p:spPr>
            <a:xfrm>
              <a:off x="4166744" y="4698672"/>
              <a:ext cx="127288" cy="126749"/>
            </a:xfrm>
            <a:prstGeom prst="rect">
              <a:avLst/>
            </a:prstGeom>
          </p:spPr>
        </p:pic>
      </p:grp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4F25F95A-7658-490C-B87B-A897D7F164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86719" y="6425861"/>
            <a:ext cx="8099585" cy="461665"/>
          </a:xfrm>
        </p:spPr>
        <p:txBody>
          <a:bodyPr/>
          <a:lstStyle/>
          <a:p>
            <a:r>
              <a:rPr lang="en-GB" dirty="0"/>
              <a:t>ESUS, embolic stroke of undetermined source; Diener et al. </a:t>
            </a:r>
            <a:r>
              <a:rPr lang="en-GB" dirty="0" err="1"/>
              <a:t>Int</a:t>
            </a:r>
            <a:r>
              <a:rPr lang="en-GB" dirty="0"/>
              <a:t> J Stroke 2015; ClinicalTrials.gov: NCT02239120; Ferro et al. ESOC 2016; ClinicalTrials.gov: NCT02913326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892" y="1905192"/>
            <a:ext cx="5731009" cy="13930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b="1" kern="0" dirty="0">
              <a:solidFill>
                <a:srgbClr val="002A5C"/>
              </a:solidFill>
              <a:latin typeface="Arial"/>
              <a:cs typeface="Arial" panose="020B0604020202020204" pitchFamily="34" charset="0"/>
            </a:endParaRPr>
          </a:p>
          <a:p>
            <a:pPr algn="ctr" defTabSz="457200"/>
            <a:r>
              <a:rPr lang="en-GB" b="1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Mục</a:t>
            </a:r>
            <a:r>
              <a:rPr lang="en-GB" b="1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b="1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tiêu</a:t>
            </a:r>
            <a:endParaRPr lang="en-GB" b="1" kern="0" dirty="0">
              <a:solidFill>
                <a:srgbClr val="002A5C"/>
              </a:solidFill>
              <a:latin typeface="Arial"/>
              <a:cs typeface="Arial" panose="020B0604020202020204" pitchFamily="34" charset="0"/>
            </a:endParaRPr>
          </a:p>
          <a:p>
            <a:pPr algn="ctr" defTabSz="457200"/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Chứng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minh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hiệu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quả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của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dabigatran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tốt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hơn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 ASA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trong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dự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phòng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đột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quỵ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tái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phát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ở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bệnh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nhân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đột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quỵ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không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rõ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nguyên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nhân</a:t>
            </a:r>
            <a:endParaRPr lang="en-GB" kern="0" dirty="0">
              <a:solidFill>
                <a:srgbClr val="002A5C"/>
              </a:solidFill>
              <a:latin typeface="Arial"/>
              <a:cs typeface="Arial" panose="020B0604020202020204" pitchFamily="34" charset="0"/>
            </a:endParaRPr>
          </a:p>
          <a:p>
            <a:pPr algn="ctr" defTabSz="457200"/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892" y="3375889"/>
            <a:ext cx="5659090" cy="10053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  <a:latin typeface="Arial"/>
            </a:endParaRPr>
          </a:p>
          <a:p>
            <a:pPr algn="ctr" defTabSz="457200"/>
            <a:r>
              <a:rPr lang="en-GB" dirty="0" err="1">
                <a:solidFill>
                  <a:prstClr val="white"/>
                </a:solidFill>
                <a:latin typeface="Arial"/>
              </a:rPr>
              <a:t>Kết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quả</a:t>
            </a:r>
            <a:r>
              <a:rPr lang="en-GB" dirty="0">
                <a:solidFill>
                  <a:prstClr val="white"/>
                </a:solidFill>
                <a:latin typeface="Arial"/>
              </a:rPr>
              <a:t>: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Nhóm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dabigatran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xuất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hiện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biến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cố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đột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quỵ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ít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hơn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nhóm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ASA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nhưng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không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có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ý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nghĩa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thống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kê</a:t>
            </a:r>
            <a:endParaRPr lang="en-GB" dirty="0">
              <a:solidFill>
                <a:prstClr val="white"/>
              </a:solidFill>
              <a:latin typeface="Arial"/>
            </a:endParaRPr>
          </a:p>
          <a:p>
            <a:pPr algn="ctr" defTabSz="457200"/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932" y="4969893"/>
            <a:ext cx="11114468" cy="6458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GB" b="1" kern="0" dirty="0">
              <a:solidFill>
                <a:srgbClr val="002A5C"/>
              </a:solidFill>
              <a:latin typeface="Arial"/>
              <a:cs typeface="Arial" panose="020B0604020202020204" pitchFamily="34" charset="0"/>
            </a:endParaRPr>
          </a:p>
          <a:p>
            <a:pPr defTabSz="457200"/>
            <a:r>
              <a:rPr lang="en-GB" b="1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Mục</a:t>
            </a:r>
            <a:r>
              <a:rPr lang="en-GB" b="1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b="1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tiêu</a:t>
            </a:r>
            <a:r>
              <a:rPr lang="en-GB" b="1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: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hiệu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quả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và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an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toàn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của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dabigatran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và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warfarin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trên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bệnh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nhân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thuyên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tắc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tĩnh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mạch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não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sau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điều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trị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 </a:t>
            </a:r>
            <a:r>
              <a:rPr lang="en-GB" kern="0" dirty="0" err="1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cấp</a:t>
            </a:r>
            <a:r>
              <a:rPr lang="en-GB" kern="0" dirty="0">
                <a:solidFill>
                  <a:srgbClr val="002A5C"/>
                </a:solidFill>
                <a:latin typeface="Arial"/>
                <a:cs typeface="Arial" panose="020B0604020202020204" pitchFamily="34" charset="0"/>
              </a:rPr>
              <a:t>. </a:t>
            </a:r>
          </a:p>
          <a:p>
            <a:pPr algn="ctr" defTabSz="457200"/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58902" y="5680044"/>
            <a:ext cx="11272879" cy="77882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  <a:latin typeface="Arial"/>
            </a:endParaRPr>
          </a:p>
          <a:p>
            <a:pPr algn="ctr" defTabSz="457200"/>
            <a:r>
              <a:rPr lang="en-GB" dirty="0" err="1">
                <a:solidFill>
                  <a:prstClr val="white"/>
                </a:solidFill>
                <a:latin typeface="Arial"/>
              </a:rPr>
              <a:t>Kết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quả</a:t>
            </a:r>
            <a:r>
              <a:rPr lang="en-GB" dirty="0">
                <a:solidFill>
                  <a:prstClr val="white"/>
                </a:solidFill>
                <a:latin typeface="Arial"/>
              </a:rPr>
              <a:t>: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Biến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cố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thuyên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tắc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CVT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và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chảy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máu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nặng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thấp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ở cả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hai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nhóm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=&gt; </a:t>
            </a:r>
            <a:r>
              <a:rPr lang="en-GB" dirty="0">
                <a:solidFill>
                  <a:srgbClr val="FFFF00"/>
                </a:solidFill>
                <a:latin typeface="Arial"/>
              </a:rPr>
              <a:t>dabigatran an </a:t>
            </a:r>
            <a:r>
              <a:rPr lang="en-GB" dirty="0" err="1">
                <a:solidFill>
                  <a:srgbClr val="FFFF00"/>
                </a:solidFill>
                <a:latin typeface="Arial"/>
              </a:rPr>
              <a:t>toàn</a:t>
            </a:r>
            <a:r>
              <a:rPr lang="en-GB" dirty="0">
                <a:solidFill>
                  <a:srgbClr val="FFFF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</a:rPr>
              <a:t>tương</a:t>
            </a:r>
            <a:r>
              <a:rPr lang="en-GB" dirty="0">
                <a:solidFill>
                  <a:srgbClr val="FFFF00"/>
                </a:solidFill>
                <a:latin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</a:rPr>
              <a:t>đương</a:t>
            </a:r>
            <a:r>
              <a:rPr lang="en-GB" dirty="0">
                <a:solidFill>
                  <a:srgbClr val="FFFF00"/>
                </a:solidFill>
                <a:latin typeface="Arial"/>
              </a:rPr>
              <a:t> warfarin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dự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phòng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huyết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trên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bệnh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</a:rPr>
              <a:t>nhân</a:t>
            </a:r>
            <a:r>
              <a:rPr lang="en-GB" dirty="0">
                <a:solidFill>
                  <a:prstClr val="white"/>
                </a:solidFill>
                <a:latin typeface="Arial"/>
              </a:rPr>
              <a:t> CVT</a:t>
            </a:r>
          </a:p>
          <a:p>
            <a:pPr algn="ctr" defTabSz="457200"/>
            <a:endParaRPr lang="vi-VN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2DF72B-DA80-476D-A829-DCF592EB4633}"/>
              </a:ext>
            </a:extLst>
          </p:cNvPr>
          <p:cNvSpPr/>
          <p:nvPr/>
        </p:nvSpPr>
        <p:spPr>
          <a:xfrm>
            <a:off x="227519" y="4484557"/>
            <a:ext cx="203201" cy="203201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52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89193-97C4-400A-96F2-B9CD32C4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066355A-084C-D24E-9AD2-7E4FC41EA627}" type="slidenum">
              <a:rPr lang="en-GB">
                <a:solidFill>
                  <a:srgbClr val="1E4784">
                    <a:tint val="75000"/>
                  </a:srgbClr>
                </a:solidFill>
                <a:latin typeface="Arial"/>
              </a:rPr>
              <a:pPr defTabSz="457200"/>
              <a:t>17</a:t>
            </a:fld>
            <a:endParaRPr lang="en-GB" dirty="0">
              <a:solidFill>
                <a:srgbClr val="1E4784">
                  <a:tint val="75000"/>
                </a:srgbClr>
              </a:solidFill>
              <a:latin typeface="Arial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C182A7-2F80-4A09-BC14-9E5E705EA5DC}"/>
              </a:ext>
            </a:extLst>
          </p:cNvPr>
          <p:cNvGraphicFramePr>
            <a:graphicFrameLocks noGrp="1"/>
          </p:cNvGraphicFramePr>
          <p:nvPr/>
        </p:nvGraphicFramePr>
        <p:xfrm>
          <a:off x="1565564" y="1316179"/>
          <a:ext cx="8963891" cy="5405297"/>
        </p:xfrm>
        <a:graphic>
          <a:graphicData uri="http://schemas.openxmlformats.org/drawingml/2006/table">
            <a:tbl>
              <a:tblPr bandRow="1" bandCol="1">
                <a:tableStyleId>{93296810-A885-4BE3-A3E7-6D5BEEA58F35}</a:tableStyleId>
              </a:tblPr>
              <a:tblGrid>
                <a:gridCol w="2419985">
                  <a:extLst>
                    <a:ext uri="{9D8B030D-6E8A-4147-A177-3AD203B41FA5}">
                      <a16:colId xmlns:a16="http://schemas.microsoft.com/office/drawing/2014/main" val="1308333988"/>
                    </a:ext>
                  </a:extLst>
                </a:gridCol>
                <a:gridCol w="6543906">
                  <a:extLst>
                    <a:ext uri="{9D8B030D-6E8A-4147-A177-3AD203B41FA5}">
                      <a16:colId xmlns:a16="http://schemas.microsoft.com/office/drawing/2014/main" val="2436878849"/>
                    </a:ext>
                  </a:extLst>
                </a:gridCol>
              </a:tblGrid>
              <a:tr h="287382">
                <a:tc gridSpan="2">
                  <a:txBody>
                    <a:bodyPr/>
                    <a:lstStyle/>
                    <a:p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831847"/>
                  </a:ext>
                </a:extLst>
              </a:tr>
              <a:tr h="319315">
                <a:tc gridSpan="2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Primary stroke prevention in patients with AF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8D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800645"/>
                  </a:ext>
                </a:extLst>
              </a:tr>
              <a:tr h="622663">
                <a:tc>
                  <a:txBody>
                    <a:bodyPr/>
                    <a:lstStyle/>
                    <a:p>
                      <a:r>
                        <a:rPr lang="en-GB" sz="1100" dirty="0"/>
                        <a:t>RE-LY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Connolly SJ et al. N Engl J Med 2009;361:1139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en-GB" sz="1100" b="0" dirty="0"/>
                        <a:t>51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Connolly SJ et al. N Engl J Med 2010;363:1875–6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Connolly SJ et al. N Engl J Med 2014;371:1464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en-GB" sz="1100" b="0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50336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GB" sz="1100" dirty="0"/>
                        <a:t>RELY-ABLE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Connolly SJ et al. Circulation 2013;128:237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fr-FR" sz="1100" dirty="0"/>
                        <a:t>43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err="1"/>
                        <a:t>Ezekowitz</a:t>
                      </a:r>
                      <a:r>
                        <a:rPr lang="fr-FR" sz="1100" dirty="0"/>
                        <a:t> MD et al. Europace 2016;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18:973</a:t>
                      </a:r>
                      <a:r>
                        <a:rPr lang="fr-FR" sz="1100" b="0" dirty="0"/>
                        <a:t>–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513884"/>
                  </a:ext>
                </a:extLst>
              </a:tr>
              <a:tr h="290489">
                <a:tc>
                  <a:txBody>
                    <a:bodyPr/>
                    <a:lstStyle/>
                    <a:p>
                      <a:r>
                        <a:rPr lang="en-GB" sz="1100" dirty="0"/>
                        <a:t>RE-DUAL PCI</a:t>
                      </a:r>
                    </a:p>
                  </a:txBody>
                  <a:tcPr>
                    <a:solidFill>
                      <a:srgbClr val="FC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Cannon CP et al. N Engl J Med 2017;377:1513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fr-FR" sz="1100" dirty="0"/>
                        <a:t>24</a:t>
                      </a:r>
                      <a:endParaRPr lang="en-GB" sz="1100" b="1" dirty="0"/>
                    </a:p>
                  </a:txBody>
                  <a:tcPr>
                    <a:solidFill>
                      <a:srgbClr val="FC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99980"/>
                  </a:ext>
                </a:extLst>
              </a:tr>
              <a:tr h="290489">
                <a:tc>
                  <a:txBody>
                    <a:bodyPr/>
                    <a:lstStyle/>
                    <a:p>
                      <a:r>
                        <a:rPr lang="en-GB" sz="1100" dirty="0"/>
                        <a:t>RE-CIRCUIT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Calkins H et al. N Engl J Med 2017;376:1627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en-GB" sz="1100" dirty="0"/>
                        <a:t>36</a:t>
                      </a:r>
                      <a:endParaRPr lang="en-GB" sz="11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181187"/>
                  </a:ext>
                </a:extLst>
              </a:tr>
              <a:tr h="31931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Specific reversal agent</a:t>
                      </a: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8D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159358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GB" sz="1100" dirty="0"/>
                        <a:t>RE-VERSE AD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Pollack CV et al. N Engl J Med 2017;377:431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en-GB" sz="1100" dirty="0"/>
                        <a:t>41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a-DK" sz="1100" dirty="0"/>
                        <a:t>Pollack CV et al. N Engl J Med 2015;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373:511</a:t>
                      </a:r>
                      <a:r>
                        <a:rPr lang="fr-FR" sz="1100" b="0" dirty="0"/>
                        <a:t>–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n-GB" sz="1100" b="1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97758"/>
                  </a:ext>
                </a:extLst>
              </a:tr>
              <a:tr h="31931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Primary VTE prevention</a:t>
                      </a: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8D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821271"/>
                  </a:ext>
                </a:extLst>
              </a:tr>
              <a:tr h="290489">
                <a:tc>
                  <a:txBody>
                    <a:bodyPr/>
                    <a:lstStyle/>
                    <a:p>
                      <a:r>
                        <a:rPr lang="en-GB" sz="1100" dirty="0"/>
                        <a:t>RE-MODEL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F2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Eriksson BI et al. J Thomb Haemost 2007;5:2178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en-GB" sz="1100" dirty="0"/>
                        <a:t>85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178753"/>
                  </a:ext>
                </a:extLst>
              </a:tr>
              <a:tr h="290489">
                <a:tc>
                  <a:txBody>
                    <a:bodyPr/>
                    <a:lstStyle/>
                    <a:p>
                      <a:r>
                        <a:rPr lang="en-GB" sz="1100" dirty="0"/>
                        <a:t>RE-MOBILIZE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RE-MOBILIZE Writing Committee et al. J Arthroplasty</a:t>
                      </a:r>
                      <a:r>
                        <a:rPr lang="en-GB" sz="1100" baseline="0" dirty="0"/>
                        <a:t> </a:t>
                      </a:r>
                      <a:r>
                        <a:rPr lang="en-GB" sz="1100" dirty="0"/>
                        <a:t>2009;24:1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en-GB" sz="1100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225212"/>
                  </a:ext>
                </a:extLst>
              </a:tr>
              <a:tr h="290489">
                <a:tc>
                  <a:txBody>
                    <a:bodyPr/>
                    <a:lstStyle/>
                    <a:p>
                      <a:r>
                        <a:rPr lang="en-GB" sz="1100" dirty="0"/>
                        <a:t>RE-NOVATE</a:t>
                      </a:r>
                    </a:p>
                  </a:txBody>
                  <a:tcPr>
                    <a:solidFill>
                      <a:srgbClr val="FC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Eriksson BI et al. Lancet 2007;370:949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en-GB" sz="1100" dirty="0"/>
                        <a:t>56</a:t>
                      </a:r>
                    </a:p>
                  </a:txBody>
                  <a:tcPr>
                    <a:solidFill>
                      <a:srgbClr val="FC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191916"/>
                  </a:ext>
                </a:extLst>
              </a:tr>
              <a:tr h="290489">
                <a:tc>
                  <a:txBody>
                    <a:bodyPr/>
                    <a:lstStyle/>
                    <a:p>
                      <a:r>
                        <a:rPr lang="en-GB" sz="1100" dirty="0"/>
                        <a:t>RE-NOVATE II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Eriksson BI et al. Thromb Haemost 2011;105:721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en-GB" sz="1100" dirty="0"/>
                        <a:t>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045126"/>
                  </a:ext>
                </a:extLst>
              </a:tr>
              <a:tr h="31931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Acute VTE treatment </a:t>
                      </a: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8D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66033"/>
                  </a:ext>
                </a:extLst>
              </a:tr>
              <a:tr h="2904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RE-COVER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Schulman S et al. N Engl J Med 2009;361:2342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en-GB" sz="1100" dirty="0"/>
                        <a:t>52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998286"/>
                  </a:ext>
                </a:extLst>
              </a:tr>
              <a:tr h="290489">
                <a:tc>
                  <a:txBody>
                    <a:bodyPr/>
                    <a:lstStyle/>
                    <a:p>
                      <a:r>
                        <a:rPr lang="en-GB" sz="1100" dirty="0"/>
                        <a:t>RE-COVER II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Schulman S et al. Circulation 2014;129:764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en-GB" sz="1100" dirty="0"/>
                        <a:t>72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88C224B-99AF-4532-9C4A-C8D4C053A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24715"/>
          <a:stretch/>
        </p:blipFill>
        <p:spPr>
          <a:xfrm>
            <a:off x="3943200" y="276663"/>
            <a:ext cx="4297458" cy="6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75E77E-CDED-4C64-9F98-F9C01AB1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066355A-084C-D24E-9AD2-7E4FC41EA627}" type="slidenum">
              <a:rPr lang="en-GB">
                <a:solidFill>
                  <a:srgbClr val="1E4784">
                    <a:tint val="75000"/>
                  </a:srgbClr>
                </a:solidFill>
                <a:latin typeface="Arial"/>
              </a:rPr>
              <a:pPr defTabSz="457200"/>
              <a:t>18</a:t>
            </a:fld>
            <a:endParaRPr lang="en-GB" dirty="0">
              <a:solidFill>
                <a:srgbClr val="1E4784">
                  <a:tint val="75000"/>
                </a:srgbClr>
              </a:solidFill>
              <a:latin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E232BB-1A4E-449F-B1F6-D86E25E6438C}"/>
              </a:ext>
            </a:extLst>
          </p:cNvPr>
          <p:cNvGraphicFramePr>
            <a:graphicFrameLocks noGrp="1"/>
          </p:cNvGraphicFramePr>
          <p:nvPr/>
        </p:nvGraphicFramePr>
        <p:xfrm>
          <a:off x="997526" y="1496289"/>
          <a:ext cx="10390909" cy="5098474"/>
        </p:xfrm>
        <a:graphic>
          <a:graphicData uri="http://schemas.openxmlformats.org/drawingml/2006/table">
            <a:tbl>
              <a:tblPr bandRow="1" bandCol="1">
                <a:tableStyleId>{93296810-A885-4BE3-A3E7-6D5BEEA58F35}</a:tableStyleId>
              </a:tblPr>
              <a:tblGrid>
                <a:gridCol w="2805239">
                  <a:extLst>
                    <a:ext uri="{9D8B030D-6E8A-4147-A177-3AD203B41FA5}">
                      <a16:colId xmlns:a16="http://schemas.microsoft.com/office/drawing/2014/main" val="1308333988"/>
                    </a:ext>
                  </a:extLst>
                </a:gridCol>
                <a:gridCol w="7585670">
                  <a:extLst>
                    <a:ext uri="{9D8B030D-6E8A-4147-A177-3AD203B41FA5}">
                      <a16:colId xmlns:a16="http://schemas.microsoft.com/office/drawing/2014/main" val="2436878849"/>
                    </a:ext>
                  </a:extLst>
                </a:gridCol>
              </a:tblGrid>
              <a:tr h="38771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Secondary VTE prevention</a:t>
                      </a: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8D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800645"/>
                  </a:ext>
                </a:extLst>
              </a:tr>
              <a:tr h="5428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RE-MEDY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RE-SONATE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Schulman S et al. N Engl J Med 2013;368:709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en-GB" sz="1100" dirty="0"/>
                        <a:t>18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50336"/>
                  </a:ext>
                </a:extLst>
              </a:tr>
              <a:tr h="38771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Patients with mechanical heart valves</a:t>
                      </a: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8D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159358"/>
                  </a:ext>
                </a:extLst>
              </a:tr>
              <a:tr h="3295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RE-ALIGN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Eikelboom JW et al. N Engl J Med 2013;369:1206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en-GB" sz="1100" dirty="0"/>
                        <a:t>14</a:t>
                      </a:r>
                      <a:endParaRPr lang="en-GB" sz="1100" b="1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297758"/>
                  </a:ext>
                </a:extLst>
              </a:tr>
              <a:tr h="387717">
                <a:tc gridSpan="2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Stroke prevention in ESUS</a:t>
                      </a: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8D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821271"/>
                  </a:ext>
                </a:extLst>
              </a:tr>
              <a:tr h="5428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RE-SPECT ESUS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Diener HC et al. Int J Stroke 2015;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10:1309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n-GB" sz="11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ClinicalTrials.gov: NCT02239120</a:t>
                      </a:r>
                      <a:endParaRPr lang="en-GB" sz="1100" b="1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178753"/>
                  </a:ext>
                </a:extLst>
              </a:tr>
              <a:tr h="38771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Patients with CVT</a:t>
                      </a: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8D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66033"/>
                  </a:ext>
                </a:extLst>
              </a:tr>
              <a:tr h="5428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RE-SPECT CVT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Ferro JM et al. ESOC 2016; Poster 240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ClinicalTrials.gov: NCT02913326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998286"/>
                  </a:ext>
                </a:extLst>
              </a:tr>
              <a:tr h="38771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Global registries</a:t>
                      </a:r>
                    </a:p>
                  </a:txBody>
                  <a:tcP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8D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614640"/>
                  </a:ext>
                </a:extLst>
              </a:tr>
              <a:tr h="329559">
                <a:tc>
                  <a:txBody>
                    <a:bodyPr/>
                    <a:lstStyle/>
                    <a:p>
                      <a:r>
                        <a:rPr lang="en-GB" sz="1100" b="0" dirty="0"/>
                        <a:t>RE-COVERY DVT/PE</a:t>
                      </a:r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Ageno W et al. Thromb Haemost 2017;117:415–21</a:t>
                      </a:r>
                      <a:endParaRPr lang="en-GB" sz="1100" b="1" dirty="0"/>
                    </a:p>
                  </a:txBody>
                  <a:tcP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5856"/>
                  </a:ext>
                </a:extLst>
              </a:tr>
              <a:tr h="542803">
                <a:tc>
                  <a:txBody>
                    <a:bodyPr/>
                    <a:lstStyle/>
                    <a:p>
                      <a:r>
                        <a:rPr lang="en-GB" sz="1100" b="0" dirty="0"/>
                        <a:t>GLORIA-AF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Huisman MV et al. J Am Coll Cardiol 2017;69:777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en-GB" sz="1100" dirty="0"/>
                        <a:t>85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Huisman MV et al. Am Heart J 2014;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167:329</a:t>
                      </a:r>
                      <a:r>
                        <a:rPr lang="en-GB" sz="1100" b="0" noProof="0" dirty="0"/>
                        <a:t>–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endParaRPr lang="en-GB" sz="11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968411"/>
                  </a:ext>
                </a:extLst>
              </a:tr>
              <a:tr h="3295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/>
                        <a:t>RE-VECTO</a:t>
                      </a:r>
                    </a:p>
                  </a:txBody>
                  <a:tcPr>
                    <a:solidFill>
                      <a:srgbClr val="FCF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RE-VECTO Surveillance Program; </a:t>
                      </a:r>
                      <a:r>
                        <a:rPr lang="en-GB" sz="1100" dirty="0">
                          <a:hlinkClick r:id="rId3"/>
                        </a:rPr>
                        <a:t>https://www.re-vecto.com</a:t>
                      </a:r>
                      <a:r>
                        <a:rPr lang="en-GB" sz="1100" baseline="0" dirty="0"/>
                        <a:t> </a:t>
                      </a:r>
                      <a:endParaRPr lang="en-GB" sz="1100" dirty="0"/>
                    </a:p>
                  </a:txBody>
                  <a:tcPr>
                    <a:solidFill>
                      <a:srgbClr val="FC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48327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56E282F-B14E-4A85-99A5-F9FB5DF745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24715"/>
          <a:stretch/>
        </p:blipFill>
        <p:spPr>
          <a:xfrm>
            <a:off x="4137164" y="207391"/>
            <a:ext cx="4297458" cy="6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45294" y="1607403"/>
            <a:ext cx="11429999" cy="4814608"/>
            <a:chOff x="228600" y="1509992"/>
            <a:chExt cx="8663333" cy="481460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18370" r="11084" b="11842"/>
            <a:stretch/>
          </p:blipFill>
          <p:spPr bwMode="auto">
            <a:xfrm>
              <a:off x="249469" y="1509992"/>
              <a:ext cx="7065731" cy="4586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Pentagon 3"/>
            <p:cNvSpPr/>
            <p:nvPr/>
          </p:nvSpPr>
          <p:spPr bwMode="auto">
            <a:xfrm>
              <a:off x="228600" y="3529012"/>
              <a:ext cx="8663333" cy="685800"/>
            </a:xfrm>
            <a:prstGeom prst="homePlate">
              <a:avLst/>
            </a:prstGeom>
            <a:solidFill>
              <a:srgbClr val="FF0000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   </a:t>
              </a: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 1992          </a:t>
              </a:r>
              <a:r>
                <a:rPr kumimoji="0" lang="vi-V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 </a:t>
              </a: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1996         </a:t>
              </a:r>
              <a:r>
                <a:rPr kumimoji="0" lang="vi-V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               </a:t>
              </a: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1999        </a:t>
              </a:r>
              <a:r>
                <a:rPr kumimoji="0" lang="vi-V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 </a:t>
              </a: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2001   </a:t>
              </a:r>
              <a:r>
                <a:rPr kumimoji="0" lang="vi-V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                </a:t>
              </a: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 2003 2004  2007  2008  </a:t>
              </a:r>
              <a:r>
                <a:rPr kumimoji="0" lang="vi-V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 2009   </a:t>
              </a: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 </a:t>
              </a:r>
              <a:r>
                <a:rPr kumimoji="0" lang="vi-V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        </a:t>
              </a: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2010</a:t>
              </a:r>
              <a:r>
                <a:rPr kumimoji="0" lang="vi-V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  </a:t>
              </a:r>
              <a:r>
                <a:rPr kumimoji="0" lang="en-GB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MS PGothic" pitchFamily="34" charset="-128"/>
                  <a:cs typeface="+mn-cs"/>
                </a:rPr>
                <a:t> 2011 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7336070" y="1750498"/>
              <a:ext cx="1307148" cy="685800"/>
            </a:xfrm>
            <a:prstGeom prst="roundRect">
              <a:avLst/>
            </a:prstGeom>
            <a:solidFill>
              <a:srgbClr val="0070C0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EMA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chấp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thuận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chỉ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định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DVT/PE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440712" y="5142850"/>
              <a:ext cx="1371600" cy="914400"/>
            </a:xfrm>
            <a:prstGeom prst="roundRect">
              <a:avLst/>
            </a:prstGeom>
            <a:solidFill>
              <a:srgbClr val="0070C0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FDA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chấp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thuận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chỉ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định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DVT/PE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772400" y="2500962"/>
              <a:ext cx="0" cy="102805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8291945" y="4214812"/>
              <a:ext cx="13855" cy="92803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5791200" y="5410200"/>
              <a:ext cx="1295400" cy="914400"/>
            </a:xfrm>
            <a:prstGeom prst="roundRect">
              <a:avLst/>
            </a:prstGeom>
            <a:solidFill>
              <a:srgbClr val="0070C0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FDA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chấp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thuận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chỉ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định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+mn-ea"/>
                  <a:cs typeface="+mn-cs"/>
                </a:rPr>
                <a:t> SPAF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90714" y="6414808"/>
            <a:ext cx="100488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78116" y="4533620"/>
            <a:ext cx="1817485" cy="8560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Dabigatran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65B69C1-E23E-4809-933C-21529A056417}"/>
              </a:ext>
            </a:extLst>
          </p:cNvPr>
          <p:cNvSpPr txBox="1">
            <a:spLocks/>
          </p:cNvSpPr>
          <p:nvPr/>
        </p:nvSpPr>
        <p:spPr>
          <a:xfrm>
            <a:off x="1523999" y="412122"/>
            <a:ext cx="9286603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Dabigatran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Quá trình phát triển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E51852-45C5-479B-9E1F-A5C98E2D0338}"/>
              </a:ext>
            </a:extLst>
          </p:cNvPr>
          <p:cNvCxnSpPr/>
          <p:nvPr/>
        </p:nvCxnSpPr>
        <p:spPr>
          <a:xfrm>
            <a:off x="1524000" y="1030069"/>
            <a:ext cx="9144000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5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A37379A-314E-41CD-8A20-B00815BF8766}"/>
              </a:ext>
            </a:extLst>
          </p:cNvPr>
          <p:cNvSpPr/>
          <p:nvPr/>
        </p:nvSpPr>
        <p:spPr>
          <a:xfrm>
            <a:off x="3321346" y="1766914"/>
            <a:ext cx="1882959" cy="3300211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92A82AE-1AF2-461B-A82A-B73ED9AB58FF}"/>
              </a:ext>
            </a:extLst>
          </p:cNvPr>
          <p:cNvSpPr/>
          <p:nvPr/>
        </p:nvSpPr>
        <p:spPr>
          <a:xfrm>
            <a:off x="1432416" y="1766913"/>
            <a:ext cx="1885947" cy="359646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A8357-BB9D-41EA-99BA-58BC356AB2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100" dirty="0"/>
              <a:t>INR-adjusted warfarin; time in therapeutic range: 64%</a:t>
            </a:r>
            <a:br>
              <a:rPr lang="en-US" sz="1100" dirty="0"/>
            </a:br>
            <a:r>
              <a:rPr lang="en-GB" sz="1100" dirty="0"/>
              <a:t>Connolly et al. NEJM 2009;380:1326; ESC, 2009. </a:t>
            </a:r>
            <a:r>
              <a:rPr lang="en-US" sz="1100" dirty="0">
                <a:ea typeface="Tahoma" pitchFamily="34" charset="0"/>
              </a:rPr>
              <a:t>Press release; available at https://www.escardio.org/The-ESC/Press-Office/Press-releases/Dabigatran-vs-warfarin-as-long-term-anticoagulant-therapy-in-atrial-fibrillation; accessed July 2019; Connolly et al. Presented at ESC 2009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E0874E-9648-4814-9306-942FB974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rgbClr val="002060"/>
                </a:solidFill>
              </a:rPr>
              <a:t>Năm 2009, </a:t>
            </a:r>
            <a:r>
              <a:rPr lang="en-GB" sz="2400" dirty="0" err="1">
                <a:solidFill>
                  <a:srgbClr val="002060"/>
                </a:solidFill>
              </a:rPr>
              <a:t>kết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quả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nghiên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cứu</a:t>
            </a:r>
            <a:r>
              <a:rPr lang="en-GB" sz="2400" dirty="0">
                <a:solidFill>
                  <a:srgbClr val="002060"/>
                </a:solidFill>
              </a:rPr>
              <a:t> RE-LY </a:t>
            </a:r>
            <a:r>
              <a:rPr lang="en-GB" sz="2400" dirty="0" err="1">
                <a:solidFill>
                  <a:srgbClr val="002060"/>
                </a:solidFill>
              </a:rPr>
              <a:t>mở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ra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một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kỷ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nguyên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mới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trong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việc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dự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phòng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đột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quỵ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cho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bệnh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nhân</a:t>
            </a:r>
            <a:r>
              <a:rPr lang="en-GB" sz="2400" dirty="0">
                <a:solidFill>
                  <a:srgbClr val="002060"/>
                </a:solidFill>
              </a:rPr>
              <a:t> rung </a:t>
            </a:r>
            <a:r>
              <a:rPr lang="en-GB" sz="2400" dirty="0" err="1">
                <a:solidFill>
                  <a:srgbClr val="002060"/>
                </a:solidFill>
              </a:rPr>
              <a:t>nhĩ</a:t>
            </a:r>
            <a:r>
              <a:rPr lang="en-GB" sz="24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7A992020-5DFA-41F8-97B9-78C895AE9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41" y="3743003"/>
            <a:ext cx="1250127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Dabigatran</a:t>
            </a:r>
          </a:p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110 mg BID</a:t>
            </a:r>
          </a:p>
        </p:txBody>
      </p:sp>
      <p:sp>
        <p:nvSpPr>
          <p:cNvPr id="6" name="Rectangle 57">
            <a:extLst>
              <a:ext uri="{FF2B5EF4-FFF2-40B4-BE49-F238E27FC236}">
                <a16:creationId xmlns:a16="http://schemas.microsoft.com/office/drawing/2014/main" id="{606DE7D0-2ADA-4796-920A-D0FD63797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90" y="2407718"/>
            <a:ext cx="126538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Dabigatran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150 mg BID</a:t>
            </a:r>
          </a:p>
        </p:txBody>
      </p:sp>
      <p:sp>
        <p:nvSpPr>
          <p:cNvPr id="12" name="Rectangle 60">
            <a:extLst>
              <a:ext uri="{FF2B5EF4-FFF2-40B4-BE49-F238E27FC236}">
                <a16:creationId xmlns:a16="http://schemas.microsoft.com/office/drawing/2014/main" id="{8A2FD349-274B-4FBA-9FF0-47ED2F3A6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206" y="2627080"/>
            <a:ext cx="81494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&lt;0.001</a:t>
            </a:r>
          </a:p>
        </p:txBody>
      </p:sp>
      <p:sp>
        <p:nvSpPr>
          <p:cNvPr id="13" name="Rectangle 61">
            <a:extLst>
              <a:ext uri="{FF2B5EF4-FFF2-40B4-BE49-F238E27FC236}">
                <a16:creationId xmlns:a16="http://schemas.microsoft.com/office/drawing/2014/main" id="{FC9B2071-299E-4ED1-AFF2-9C86524C9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206" y="3899165"/>
            <a:ext cx="814944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&lt;0.001</a:t>
            </a:r>
          </a:p>
        </p:txBody>
      </p:sp>
      <p:sp>
        <p:nvSpPr>
          <p:cNvPr id="14" name="Rectangle 62">
            <a:extLst>
              <a:ext uri="{FF2B5EF4-FFF2-40B4-BE49-F238E27FC236}">
                <a16:creationId xmlns:a16="http://schemas.microsoft.com/office/drawing/2014/main" id="{4023E993-2E01-4A6E-A071-2DC4048D0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4148" y="1445851"/>
            <a:ext cx="103776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Superiority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P value</a:t>
            </a:r>
          </a:p>
        </p:txBody>
      </p:sp>
      <p:sp>
        <p:nvSpPr>
          <p:cNvPr id="15" name="Rectangle 64">
            <a:extLst>
              <a:ext uri="{FF2B5EF4-FFF2-40B4-BE49-F238E27FC236}">
                <a16:creationId xmlns:a16="http://schemas.microsoft.com/office/drawing/2014/main" id="{D367C650-38D3-46AD-A57F-B72F4279B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234" y="2634438"/>
            <a:ext cx="930361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 &lt;0.001 </a:t>
            </a:r>
          </a:p>
        </p:txBody>
      </p:sp>
      <p:sp>
        <p:nvSpPr>
          <p:cNvPr id="16" name="Rectangle 65">
            <a:extLst>
              <a:ext uri="{FF2B5EF4-FFF2-40B4-BE49-F238E27FC236}">
                <a16:creationId xmlns:a16="http://schemas.microsoft.com/office/drawing/2014/main" id="{CBF3CDF0-C8A3-4F2F-9EDA-FAAE1B05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650" y="3891502"/>
            <a:ext cx="580906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0.34</a:t>
            </a:r>
          </a:p>
        </p:txBody>
      </p:sp>
      <p:sp>
        <p:nvSpPr>
          <p:cNvPr id="17" name="Rectangle 58">
            <a:extLst>
              <a:ext uri="{FF2B5EF4-FFF2-40B4-BE49-F238E27FC236}">
                <a16:creationId xmlns:a16="http://schemas.microsoft.com/office/drawing/2014/main" id="{BB20FE2C-6568-43BC-AD93-6209181DB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860" y="1448050"/>
            <a:ext cx="1295845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Non-inferiority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P value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B35033-7AB2-484F-A8EC-D1EB1DA3C654}"/>
              </a:ext>
            </a:extLst>
          </p:cNvPr>
          <p:cNvSpPr/>
          <p:nvPr/>
        </p:nvSpPr>
        <p:spPr>
          <a:xfrm>
            <a:off x="1432415" y="5069689"/>
            <a:ext cx="1885947" cy="293686"/>
          </a:xfrm>
          <a:prstGeom prst="rect">
            <a:avLst/>
          </a:prstGeom>
          <a:solidFill>
            <a:srgbClr val="0349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Favors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dabigatran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4AB6CD-CCE3-4F68-B096-0983586F0151}"/>
              </a:ext>
            </a:extLst>
          </p:cNvPr>
          <p:cNvSpPr/>
          <p:nvPr/>
        </p:nvSpPr>
        <p:spPr>
          <a:xfrm>
            <a:off x="3318362" y="5068407"/>
            <a:ext cx="1879043" cy="293686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Favors warfarin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22C0C9B-98C1-43F1-BE58-8D5D0FD0AB92}"/>
              </a:ext>
            </a:extLst>
          </p:cNvPr>
          <p:cNvGrpSpPr/>
          <p:nvPr/>
        </p:nvGrpSpPr>
        <p:grpSpPr>
          <a:xfrm>
            <a:off x="7142595" y="2321224"/>
            <a:ext cx="5022169" cy="1878171"/>
            <a:chOff x="8064458" y="1418032"/>
            <a:chExt cx="3814474" cy="352166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22789E5-3C72-4821-A2B4-94869FBB6039}"/>
                </a:ext>
              </a:extLst>
            </p:cNvPr>
            <p:cNvSpPr/>
            <p:nvPr/>
          </p:nvSpPr>
          <p:spPr>
            <a:xfrm>
              <a:off x="8142050" y="1601534"/>
              <a:ext cx="3642170" cy="3338160"/>
            </a:xfrm>
            <a:prstGeom prst="rect">
              <a:avLst/>
            </a:prstGeom>
            <a:ln w="15875">
              <a:solidFill>
                <a:schemeClr val="accent1"/>
              </a:solidFill>
              <a:prstDash val="dash"/>
            </a:ln>
          </p:spPr>
          <p:txBody>
            <a:bodyPr wrap="square" tIns="108000">
              <a:noAutofit/>
            </a:bodyPr>
            <a:lstStyle/>
            <a:p>
              <a:pPr marL="265113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Đây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là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lần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đầu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tiên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trong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hơn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50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năm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một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thuốc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chống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đông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được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tìm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ra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có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hiệu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quả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và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độ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an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toàn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vượt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trội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hơn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điều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trị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nền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tảng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trước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đó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  <a:p>
              <a:pPr marL="265113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-Stuart Connolly-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E087D6D-060F-497B-87CF-375C1862D013}"/>
                </a:ext>
              </a:extLst>
            </p:cNvPr>
            <p:cNvSpPr/>
            <p:nvPr/>
          </p:nvSpPr>
          <p:spPr>
            <a:xfrm>
              <a:off x="8064458" y="1418032"/>
              <a:ext cx="278223" cy="459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“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9601E81-7DE8-4125-A3CD-8387177CA5D1}"/>
                </a:ext>
              </a:extLst>
            </p:cNvPr>
            <p:cNvSpPr/>
            <p:nvPr/>
          </p:nvSpPr>
          <p:spPr>
            <a:xfrm rot="10800000">
              <a:off x="11600709" y="3702511"/>
              <a:ext cx="278223" cy="459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A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“</a:t>
              </a: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AE6665F-51A0-4817-9A27-4F6D0BB0345A}"/>
              </a:ext>
            </a:extLst>
          </p:cNvPr>
          <p:cNvCxnSpPr>
            <a:cxnSpLocks/>
          </p:cNvCxnSpPr>
          <p:nvPr/>
        </p:nvCxnSpPr>
        <p:spPr>
          <a:xfrm flipV="1">
            <a:off x="3318363" y="1766914"/>
            <a:ext cx="0" cy="3558980"/>
          </a:xfrm>
          <a:prstGeom prst="line">
            <a:avLst/>
          </a:prstGeom>
          <a:ln w="12700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7">
            <a:extLst>
              <a:ext uri="{FF2B5EF4-FFF2-40B4-BE49-F238E27FC236}">
                <a16:creationId xmlns:a16="http://schemas.microsoft.com/office/drawing/2014/main" id="{95F7E961-0DDC-465F-86D3-A870E15A6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171" y="5736781"/>
            <a:ext cx="1052189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HR (95% CI)</a:t>
            </a:r>
          </a:p>
        </p:txBody>
      </p:sp>
      <p:sp>
        <p:nvSpPr>
          <p:cNvPr id="52" name="Rectangle 56">
            <a:extLst>
              <a:ext uri="{FF2B5EF4-FFF2-40B4-BE49-F238E27FC236}">
                <a16:creationId xmlns:a16="http://schemas.microsoft.com/office/drawing/2014/main" id="{642B17D1-E580-4BBD-96EB-DD11CCCE3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611" y="1219651"/>
            <a:ext cx="390072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Đột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quỵ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hoặc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thuyên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tắc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hệ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34" charset="-128"/>
                <a:cs typeface="Arial"/>
                <a:sym typeface="Arial"/>
              </a:rPr>
              <a:t>thống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251A0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34" charset="-128"/>
              <a:cs typeface="Arial"/>
              <a:sym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33FE87-8130-4B18-A745-A2D01E6222D9}"/>
              </a:ext>
            </a:extLst>
          </p:cNvPr>
          <p:cNvGrpSpPr/>
          <p:nvPr/>
        </p:nvGrpSpPr>
        <p:grpSpPr>
          <a:xfrm>
            <a:off x="1245834" y="1875734"/>
            <a:ext cx="4152537" cy="3818329"/>
            <a:chOff x="1245834" y="1875734"/>
            <a:chExt cx="4152537" cy="3818329"/>
          </a:xfrm>
        </p:grpSpPr>
        <p:graphicFrame>
          <p:nvGraphicFramePr>
            <p:cNvPr id="45" name="Chart 44">
              <a:extLst>
                <a:ext uri="{FF2B5EF4-FFF2-40B4-BE49-F238E27FC236}">
                  <a16:creationId xmlns:a16="http://schemas.microsoft.com/office/drawing/2014/main" id="{B067B933-119D-4A54-BEFE-40D03AB929C9}"/>
                </a:ext>
              </a:extLst>
            </p:cNvPr>
            <p:cNvGraphicFramePr/>
            <p:nvPr/>
          </p:nvGraphicFramePr>
          <p:xfrm>
            <a:off x="1245834" y="1875734"/>
            <a:ext cx="4152537" cy="38183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D637B4-3C43-4A23-BE54-2B8A66E955B5}"/>
                </a:ext>
              </a:extLst>
            </p:cNvPr>
            <p:cNvGrpSpPr/>
            <p:nvPr/>
          </p:nvGrpSpPr>
          <p:grpSpPr>
            <a:xfrm>
              <a:off x="1556593" y="2770808"/>
              <a:ext cx="1091357" cy="72000"/>
              <a:chOff x="1556593" y="2763413"/>
              <a:chExt cx="1091357" cy="7200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5D5862FC-D90B-4D4B-B223-3D8949A0DC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6593" y="2801794"/>
                <a:ext cx="1091357" cy="0"/>
              </a:xfrm>
              <a:prstGeom prst="line">
                <a:avLst/>
              </a:prstGeom>
              <a:ln w="12700">
                <a:solidFill>
                  <a:srgbClr val="1E478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F1F9793-6E54-49DC-A1EE-20FBB23ADF2B}"/>
                  </a:ext>
                </a:extLst>
              </p:cNvPr>
              <p:cNvCxnSpPr/>
              <p:nvPr/>
            </p:nvCxnSpPr>
            <p:spPr>
              <a:xfrm>
                <a:off x="2645569" y="2763413"/>
                <a:ext cx="0" cy="72000"/>
              </a:xfrm>
              <a:prstGeom prst="line">
                <a:avLst/>
              </a:prstGeom>
              <a:ln w="12700">
                <a:solidFill>
                  <a:srgbClr val="1E478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A4CD2D9-CF32-4496-ABAA-7B88A9991373}"/>
                  </a:ext>
                </a:extLst>
              </p:cNvPr>
              <p:cNvCxnSpPr/>
              <p:nvPr/>
            </p:nvCxnSpPr>
            <p:spPr>
              <a:xfrm>
                <a:off x="1556593" y="2763413"/>
                <a:ext cx="0" cy="72000"/>
              </a:xfrm>
              <a:prstGeom prst="line">
                <a:avLst/>
              </a:prstGeom>
              <a:ln w="12700">
                <a:solidFill>
                  <a:srgbClr val="1E4784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93925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24000" y="396543"/>
            <a:ext cx="10177900" cy="369332"/>
          </a:xfrm>
        </p:spPr>
        <p:txBody>
          <a:bodyPr>
            <a:normAutofit fontScale="90000"/>
          </a:bodyPr>
          <a:lstStyle/>
          <a:p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Dạng bào chế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23" name="Text Box 4"/>
          <p:cNvSpPr txBox="1">
            <a:spLocks noChangeArrowheads="1"/>
          </p:cNvSpPr>
          <p:nvPr/>
        </p:nvSpPr>
        <p:spPr bwMode="gray">
          <a:xfrm>
            <a:off x="1888922" y="1413725"/>
            <a:ext cx="381008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nang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dabigatran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etexilate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58724" name="Text Box 5"/>
          <p:cNvSpPr txBox="1">
            <a:spLocks noChangeArrowheads="1"/>
          </p:cNvSpPr>
          <p:nvPr/>
        </p:nvSpPr>
        <p:spPr bwMode="gray">
          <a:xfrm>
            <a:off x="6418348" y="1399438"/>
            <a:ext cx="298318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Hạt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dabigatran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etexilate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58725" name="Text Box 12"/>
          <p:cNvSpPr txBox="1">
            <a:spLocks noChangeArrowheads="1"/>
          </p:cNvSpPr>
          <p:nvPr/>
        </p:nvSpPr>
        <p:spPr bwMode="gray">
          <a:xfrm>
            <a:off x="6907585" y="1935834"/>
            <a:ext cx="156453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Lõi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acid tartaric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gray">
          <a:xfrm>
            <a:off x="2207568" y="5579632"/>
            <a:ext cx="82089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Tạo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vi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môi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trường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có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tính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acid: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tăng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khả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năng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hòa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tan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hấp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thu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158727" name="Picture 2" descr="p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2063751" y="1698889"/>
            <a:ext cx="3732213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8" name="Freeform 8"/>
          <p:cNvSpPr>
            <a:spLocks/>
          </p:cNvSpPr>
          <p:nvPr/>
        </p:nvSpPr>
        <p:spPr bwMode="gray">
          <a:xfrm>
            <a:off x="4167189" y="2543439"/>
            <a:ext cx="3576637" cy="2049462"/>
          </a:xfrm>
          <a:custGeom>
            <a:avLst/>
            <a:gdLst/>
            <a:ahLst/>
            <a:cxnLst>
              <a:cxn ang="0">
                <a:pos x="1785" y="1291"/>
              </a:cxn>
              <a:cxn ang="0">
                <a:pos x="2253" y="91"/>
              </a:cxn>
              <a:cxn ang="0">
                <a:pos x="54" y="0"/>
              </a:cxn>
              <a:cxn ang="0">
                <a:pos x="0" y="30"/>
              </a:cxn>
              <a:cxn ang="0">
                <a:pos x="1785" y="1291"/>
              </a:cxn>
            </a:cxnLst>
            <a:rect l="0" t="0" r="r" b="b"/>
            <a:pathLst>
              <a:path w="2253" h="1291">
                <a:moveTo>
                  <a:pt x="1785" y="1291"/>
                </a:moveTo>
                <a:lnTo>
                  <a:pt x="2253" y="91"/>
                </a:lnTo>
                <a:lnTo>
                  <a:pt x="54" y="0"/>
                </a:lnTo>
                <a:lnTo>
                  <a:pt x="0" y="30"/>
                </a:lnTo>
                <a:lnTo>
                  <a:pt x="1785" y="1291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0"/>
                  <a:invGamma/>
                  <a:alpha val="60001"/>
                </a:schemeClr>
              </a:gs>
              <a:gs pos="100000">
                <a:schemeClr val="accent2">
                  <a:alpha val="60001"/>
                </a:schemeClr>
              </a:gs>
            </a:gsLst>
            <a:lin ang="0" scaled="1"/>
          </a:gra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8729" name="Picture 9" descr="half-pi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6167438" y="2440252"/>
            <a:ext cx="3046412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30" name="Oval 8"/>
          <p:cNvSpPr>
            <a:spLocks noChangeArrowheads="1"/>
          </p:cNvSpPr>
          <p:nvPr/>
        </p:nvSpPr>
        <p:spPr bwMode="gray">
          <a:xfrm>
            <a:off x="4162425" y="2522801"/>
            <a:ext cx="133350" cy="13335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434300"/>
              </a:gs>
            </a:gsLst>
            <a:path path="shape">
              <a:fillToRect l="50000" t="50000" r="50000" b="50000"/>
            </a:path>
          </a:gradFill>
          <a:ln w="3175" algn="ctr">
            <a:solidFill>
              <a:srgbClr val="FFFF99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731" name="Text Box 13"/>
          <p:cNvSpPr txBox="1">
            <a:spLocks noChangeArrowheads="1"/>
          </p:cNvSpPr>
          <p:nvPr/>
        </p:nvSpPr>
        <p:spPr bwMode="gray">
          <a:xfrm>
            <a:off x="8904313" y="4672897"/>
            <a:ext cx="122790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bao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kín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58732" name="Text Box 14"/>
          <p:cNvSpPr txBox="1">
            <a:spLocks noChangeArrowheads="1"/>
          </p:cNvSpPr>
          <p:nvPr/>
        </p:nvSpPr>
        <p:spPr bwMode="gray">
          <a:xfrm>
            <a:off x="4076563" y="4671097"/>
            <a:ext cx="293349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Lớp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bao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dabigatran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etexilate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58733" name="Line 13"/>
          <p:cNvSpPr>
            <a:spLocks noChangeShapeType="1"/>
          </p:cNvSpPr>
          <p:nvPr/>
        </p:nvSpPr>
        <p:spPr bwMode="gray">
          <a:xfrm>
            <a:off x="7689850" y="2368814"/>
            <a:ext cx="0" cy="1295400"/>
          </a:xfrm>
          <a:prstGeom prst="line">
            <a:avLst/>
          </a:prstGeom>
          <a:noFill/>
          <a:ln w="28575" cap="rnd">
            <a:solidFill>
              <a:schemeClr val="tx2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734" name="Line 14"/>
          <p:cNvSpPr>
            <a:spLocks noChangeShapeType="1"/>
          </p:cNvSpPr>
          <p:nvPr/>
        </p:nvSpPr>
        <p:spPr bwMode="gray">
          <a:xfrm flipH="1" flipV="1">
            <a:off x="8375651" y="4511939"/>
            <a:ext cx="485775" cy="266700"/>
          </a:xfrm>
          <a:prstGeom prst="line">
            <a:avLst/>
          </a:prstGeom>
          <a:noFill/>
          <a:ln w="28575" cap="rnd">
            <a:solidFill>
              <a:schemeClr val="tx2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gray">
          <a:xfrm flipV="1">
            <a:off x="6781801" y="4511939"/>
            <a:ext cx="485775" cy="266700"/>
          </a:xfrm>
          <a:prstGeom prst="line">
            <a:avLst/>
          </a:prstGeom>
          <a:noFill/>
          <a:ln w="28575" cap="rnd">
            <a:solidFill>
              <a:schemeClr val="tx2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0" y="1030069"/>
            <a:ext cx="9144000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3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78081"/>
            <a:ext cx="8208962" cy="369332"/>
          </a:xfrm>
        </p:spPr>
        <p:txBody>
          <a:bodyPr>
            <a:normAutofit fontScale="90000"/>
          </a:bodyPr>
          <a:lstStyle/>
          <a:p>
            <a:r>
              <a:rPr lang="vi-VN" sz="2400" b="1" dirty="0">
                <a:latin typeface="Arial" charset="0"/>
                <a:cs typeface="Arial" charset="0"/>
              </a:rPr>
              <a:t>Dược lực học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671418" y="6380078"/>
            <a:ext cx="64" cy="26314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250" y="6511652"/>
            <a:ext cx="2819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Thông tin kê toa Dabigatran 20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20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6164" y="6414808"/>
            <a:ext cx="100488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06BFF0-E9B3-4C9B-8F9B-9421FE23FED8}"/>
              </a:ext>
            </a:extLst>
          </p:cNvPr>
          <p:cNvSpPr/>
          <p:nvPr/>
        </p:nvSpPr>
        <p:spPr>
          <a:xfrm>
            <a:off x="212264" y="1415143"/>
            <a:ext cx="2499292" cy="685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Nhóm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thuốc</a:t>
            </a:r>
            <a:endParaRPr kumimoji="0" lang="vi-VN" sz="2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702CA8-DC44-46E1-94FC-96FED3AE35B9}"/>
              </a:ext>
            </a:extLst>
          </p:cNvPr>
          <p:cNvSpPr/>
          <p:nvPr/>
        </p:nvSpPr>
        <p:spPr>
          <a:xfrm>
            <a:off x="3918850" y="1324200"/>
            <a:ext cx="8060886" cy="111419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ức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chế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thrombin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trực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tiếp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đường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uống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có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hồi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phục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mạnh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có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tính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cạnh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tranh</a:t>
            </a:r>
            <a:endParaRPr kumimoji="0" lang="vi-VN" sz="2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7151D5-45A9-4DC1-90F4-E588A69B8414}"/>
              </a:ext>
            </a:extLst>
          </p:cNvPr>
          <p:cNvSpPr/>
          <p:nvPr/>
        </p:nvSpPr>
        <p:spPr>
          <a:xfrm>
            <a:off x="193555" y="2775123"/>
            <a:ext cx="2490787" cy="685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Tương quan</a:t>
            </a:r>
            <a:endParaRPr kumimoji="0" lang="vi-VN" sz="2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7072CC-B750-4729-B45B-24533B89D308}"/>
              </a:ext>
            </a:extLst>
          </p:cNvPr>
          <p:cNvSpPr/>
          <p:nvPr/>
        </p:nvSpPr>
        <p:spPr>
          <a:xfrm>
            <a:off x="3918850" y="2771266"/>
            <a:ext cx="8060886" cy="84933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Có sự t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ương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chặt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chẽ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giữa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nồng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độ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và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hiệu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quả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chống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đông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765A35-2279-47BB-8AD0-9A14EC81A580}"/>
              </a:ext>
            </a:extLst>
          </p:cNvPr>
          <p:cNvSpPr/>
          <p:nvPr/>
        </p:nvSpPr>
        <p:spPr>
          <a:xfrm>
            <a:off x="208353" y="3956276"/>
            <a:ext cx="2490787" cy="685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Ức chế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0A6B87-FCAC-4540-9300-55D56F5752AA}"/>
              </a:ext>
            </a:extLst>
          </p:cNvPr>
          <p:cNvSpPr/>
          <p:nvPr/>
        </p:nvSpPr>
        <p:spPr>
          <a:xfrm>
            <a:off x="3918849" y="3966884"/>
            <a:ext cx="8060693" cy="685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Thrombin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tự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do, thrombin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liên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kết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với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fibrin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0EB0DB-3E39-4F05-8028-B2CAE2917FCD}"/>
              </a:ext>
            </a:extLst>
          </p:cNvPr>
          <p:cNvSpPr/>
          <p:nvPr/>
        </p:nvSpPr>
        <p:spPr>
          <a:xfrm>
            <a:off x="212264" y="5099957"/>
            <a:ext cx="2499292" cy="685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Chỉ số đông máu ảnh hưởng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DD057F-A969-4F67-A98F-BB6FBD6D3086}"/>
              </a:ext>
            </a:extLst>
          </p:cNvPr>
          <p:cNvSpPr/>
          <p:nvPr/>
        </p:nvSpPr>
        <p:spPr>
          <a:xfrm>
            <a:off x="3915789" y="4941147"/>
            <a:ext cx="8060694" cy="10034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Dabigatran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kéo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dài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thời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aPTT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thời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thromboplastin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hoạt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hóa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từng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phần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282E96-3618-4913-9554-4EF03E5BBA1F}"/>
              </a:ext>
            </a:extLst>
          </p:cNvPr>
          <p:cNvGrpSpPr/>
          <p:nvPr/>
        </p:nvGrpSpPr>
        <p:grpSpPr>
          <a:xfrm>
            <a:off x="2928250" y="1561875"/>
            <a:ext cx="826294" cy="446991"/>
            <a:chOff x="3352800" y="1561875"/>
            <a:chExt cx="826294" cy="446991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197721F6-BADC-43B2-80F3-663339809241}"/>
                </a:ext>
              </a:extLst>
            </p:cNvPr>
            <p:cNvSpPr/>
            <p:nvPr/>
          </p:nvSpPr>
          <p:spPr>
            <a:xfrm>
              <a:off x="3352800" y="1561875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DB859962-88D2-4AA5-BBC8-FF3CB8791466}"/>
                </a:ext>
              </a:extLst>
            </p:cNvPr>
            <p:cNvSpPr/>
            <p:nvPr/>
          </p:nvSpPr>
          <p:spPr>
            <a:xfrm>
              <a:off x="3721894" y="1577979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385EF4-1B5E-467E-BCDE-0800679C5844}"/>
              </a:ext>
            </a:extLst>
          </p:cNvPr>
          <p:cNvGrpSpPr/>
          <p:nvPr/>
        </p:nvGrpSpPr>
        <p:grpSpPr>
          <a:xfrm>
            <a:off x="2884197" y="5177750"/>
            <a:ext cx="826294" cy="446991"/>
            <a:chOff x="3352800" y="1561875"/>
            <a:chExt cx="826294" cy="446991"/>
          </a:xfrm>
        </p:grpSpPr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329E875E-A359-48FA-8695-AE34525CC8E4}"/>
                </a:ext>
              </a:extLst>
            </p:cNvPr>
            <p:cNvSpPr/>
            <p:nvPr/>
          </p:nvSpPr>
          <p:spPr>
            <a:xfrm>
              <a:off x="3352800" y="1561875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01937BA7-9599-46CC-81DC-48A16E78796D}"/>
                </a:ext>
              </a:extLst>
            </p:cNvPr>
            <p:cNvSpPr/>
            <p:nvPr/>
          </p:nvSpPr>
          <p:spPr>
            <a:xfrm>
              <a:off x="3721894" y="1577979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F0463F-AC2B-4D50-BD97-2362A73ABD4E}"/>
              </a:ext>
            </a:extLst>
          </p:cNvPr>
          <p:cNvGrpSpPr/>
          <p:nvPr/>
        </p:nvGrpSpPr>
        <p:grpSpPr>
          <a:xfrm>
            <a:off x="2883687" y="4075680"/>
            <a:ext cx="826294" cy="446991"/>
            <a:chOff x="3352800" y="1561875"/>
            <a:chExt cx="826294" cy="446991"/>
          </a:xfrm>
        </p:grpSpPr>
        <p:sp>
          <p:nvSpPr>
            <p:cNvPr id="24" name="Arrow: Chevron 23">
              <a:extLst>
                <a:ext uri="{FF2B5EF4-FFF2-40B4-BE49-F238E27FC236}">
                  <a16:creationId xmlns:a16="http://schemas.microsoft.com/office/drawing/2014/main" id="{FF4AD32E-324F-4C79-80CF-C1713FDCC6A3}"/>
                </a:ext>
              </a:extLst>
            </p:cNvPr>
            <p:cNvSpPr/>
            <p:nvPr/>
          </p:nvSpPr>
          <p:spPr>
            <a:xfrm>
              <a:off x="3352800" y="1561875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57E85EE8-AF19-4589-9FD5-A205A374AE5B}"/>
                </a:ext>
              </a:extLst>
            </p:cNvPr>
            <p:cNvSpPr/>
            <p:nvPr/>
          </p:nvSpPr>
          <p:spPr>
            <a:xfrm>
              <a:off x="3721894" y="1577979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163596-86BF-43E5-9B46-190F2229D40E}"/>
              </a:ext>
            </a:extLst>
          </p:cNvPr>
          <p:cNvGrpSpPr/>
          <p:nvPr/>
        </p:nvGrpSpPr>
        <p:grpSpPr>
          <a:xfrm>
            <a:off x="2883687" y="2863329"/>
            <a:ext cx="826294" cy="446991"/>
            <a:chOff x="3352800" y="1561875"/>
            <a:chExt cx="826294" cy="446991"/>
          </a:xfrm>
        </p:grpSpPr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id="{54B64B76-C4D8-4396-8E29-DF51FC7380A0}"/>
                </a:ext>
              </a:extLst>
            </p:cNvPr>
            <p:cNvSpPr/>
            <p:nvPr/>
          </p:nvSpPr>
          <p:spPr>
            <a:xfrm>
              <a:off x="3352800" y="1561875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9FA5A8C6-385F-43B2-80A5-F8CCFB03072A}"/>
                </a:ext>
              </a:extLst>
            </p:cNvPr>
            <p:cNvSpPr/>
            <p:nvPr/>
          </p:nvSpPr>
          <p:spPr>
            <a:xfrm>
              <a:off x="3721894" y="1577979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582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450" y="378402"/>
            <a:ext cx="8208962" cy="369332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vi-VN" sz="2400" b="1" dirty="0">
                <a:latin typeface="Arial" charset="0"/>
                <a:cs typeface="Arial" charset="0"/>
              </a:rPr>
              <a:t>Dược động học </a:t>
            </a:r>
            <a:r>
              <a:rPr lang="en-US" sz="2400" b="1" dirty="0">
                <a:latin typeface="Arial" charset="0"/>
                <a:cs typeface="Arial" charset="0"/>
              </a:rPr>
              <a:t>- </a:t>
            </a:r>
            <a:r>
              <a:rPr lang="en-US" sz="2400" b="1" dirty="0" err="1">
                <a:latin typeface="Arial" charset="0"/>
                <a:cs typeface="Arial" charset="0"/>
              </a:rPr>
              <a:t>Sinh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khả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dụng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557115" y="4975821"/>
            <a:ext cx="64" cy="26314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94371" y="6553200"/>
            <a:ext cx="2819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Thông tin kê toa Dabigatran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1861" y="5010551"/>
            <a:ext cx="100488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59F0FF-AF25-4A34-93BA-E2590174954A}"/>
              </a:ext>
            </a:extLst>
          </p:cNvPr>
          <p:cNvSpPr/>
          <p:nvPr/>
        </p:nvSpPr>
        <p:spPr>
          <a:xfrm>
            <a:off x="217704" y="1282703"/>
            <a:ext cx="2499292" cy="685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Sinh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khả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dụng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(SKD)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9C4F75-559A-4361-A019-E5A8FC625875}"/>
              </a:ext>
            </a:extLst>
          </p:cNvPr>
          <p:cNvSpPr/>
          <p:nvPr/>
        </p:nvSpPr>
        <p:spPr>
          <a:xfrm>
            <a:off x="3956946" y="1282703"/>
            <a:ext cx="2499292" cy="75644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6,5%</a:t>
            </a:r>
            <a:endParaRPr kumimoji="0" lang="vi-VN" sz="24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8E361C-8CB7-4238-A572-5A2CBAA91B5D}"/>
              </a:ext>
            </a:extLst>
          </p:cNvPr>
          <p:cNvSpPr/>
          <p:nvPr/>
        </p:nvSpPr>
        <p:spPr>
          <a:xfrm>
            <a:off x="217704" y="2245520"/>
            <a:ext cx="2490787" cy="685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Tương tác thức ăn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7A7979-2133-4896-B3C8-26CAE140C7B4}"/>
              </a:ext>
            </a:extLst>
          </p:cNvPr>
          <p:cNvSpPr/>
          <p:nvPr/>
        </p:nvSpPr>
        <p:spPr>
          <a:xfrm>
            <a:off x="3962389" y="2232891"/>
            <a:ext cx="8060886" cy="6984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Thức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ăn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không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ảnh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hưởng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đến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sinh khả dụng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FB6CB0-E668-43F2-AFD6-F22B22B7CEB3}"/>
              </a:ext>
            </a:extLst>
          </p:cNvPr>
          <p:cNvSpPr/>
          <p:nvPr/>
        </p:nvSpPr>
        <p:spPr>
          <a:xfrm>
            <a:off x="226209" y="3208337"/>
            <a:ext cx="2490787" cy="685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Mở vỏ nang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643533-1A3D-49C6-A9F0-6D28627C313B}"/>
              </a:ext>
            </a:extLst>
          </p:cNvPr>
          <p:cNvSpPr/>
          <p:nvPr/>
        </p:nvSpPr>
        <p:spPr>
          <a:xfrm>
            <a:off x="3968025" y="3189688"/>
            <a:ext cx="8060693" cy="158619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SKD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tăng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lên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37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% khi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các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vi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hạt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được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dùng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không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có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vỏ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đó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bệnh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nhân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uống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nguyên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viên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à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không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mở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viên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nang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436BCA-6C5E-4A45-96A5-6D48020FEF83}"/>
              </a:ext>
            </a:extLst>
          </p:cNvPr>
          <p:cNvGrpSpPr/>
          <p:nvPr/>
        </p:nvGrpSpPr>
        <p:grpSpPr>
          <a:xfrm>
            <a:off x="2965837" y="1402107"/>
            <a:ext cx="826294" cy="446991"/>
            <a:chOff x="3352800" y="1561875"/>
            <a:chExt cx="826294" cy="446991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CE331BCD-10C3-4318-8890-53B6B944F3FD}"/>
                </a:ext>
              </a:extLst>
            </p:cNvPr>
            <p:cNvSpPr/>
            <p:nvPr/>
          </p:nvSpPr>
          <p:spPr>
            <a:xfrm>
              <a:off x="3352800" y="1561875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BC39C199-C966-4DBB-A440-0306DA3509AE}"/>
                </a:ext>
              </a:extLst>
            </p:cNvPr>
            <p:cNvSpPr/>
            <p:nvPr/>
          </p:nvSpPr>
          <p:spPr>
            <a:xfrm>
              <a:off x="3721894" y="1577979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E16DDD-7EE0-4FA9-A8AE-19FC77348F47}"/>
              </a:ext>
            </a:extLst>
          </p:cNvPr>
          <p:cNvGrpSpPr/>
          <p:nvPr/>
        </p:nvGrpSpPr>
        <p:grpSpPr>
          <a:xfrm>
            <a:off x="2945917" y="3233628"/>
            <a:ext cx="826294" cy="446991"/>
            <a:chOff x="3352800" y="1561875"/>
            <a:chExt cx="826294" cy="446991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73E3BC57-54BB-4794-9CC0-44F2CC0AFF76}"/>
                </a:ext>
              </a:extLst>
            </p:cNvPr>
            <p:cNvSpPr/>
            <p:nvPr/>
          </p:nvSpPr>
          <p:spPr>
            <a:xfrm>
              <a:off x="3352800" y="1561875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9306DE18-5F11-4EE7-93CE-878435F6A697}"/>
                </a:ext>
              </a:extLst>
            </p:cNvPr>
            <p:cNvSpPr/>
            <p:nvPr/>
          </p:nvSpPr>
          <p:spPr>
            <a:xfrm>
              <a:off x="3721894" y="1577979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9BBC46-1E5A-450E-9B2F-E711B2B05C3A}"/>
              </a:ext>
            </a:extLst>
          </p:cNvPr>
          <p:cNvGrpSpPr/>
          <p:nvPr/>
        </p:nvGrpSpPr>
        <p:grpSpPr>
          <a:xfrm>
            <a:off x="3007329" y="2354549"/>
            <a:ext cx="826294" cy="446991"/>
            <a:chOff x="3352800" y="1561875"/>
            <a:chExt cx="826294" cy="446991"/>
          </a:xfrm>
        </p:grpSpPr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E094C036-916B-4ADA-B581-6632BC39EAAB}"/>
                </a:ext>
              </a:extLst>
            </p:cNvPr>
            <p:cNvSpPr/>
            <p:nvPr/>
          </p:nvSpPr>
          <p:spPr>
            <a:xfrm>
              <a:off x="3352800" y="1561875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Arrow: Chevron 20">
              <a:extLst>
                <a:ext uri="{FF2B5EF4-FFF2-40B4-BE49-F238E27FC236}">
                  <a16:creationId xmlns:a16="http://schemas.microsoft.com/office/drawing/2014/main" id="{C3FC3B14-0AE3-4A6C-9D2B-B189071566D6}"/>
                </a:ext>
              </a:extLst>
            </p:cNvPr>
            <p:cNvSpPr/>
            <p:nvPr/>
          </p:nvSpPr>
          <p:spPr>
            <a:xfrm>
              <a:off x="3721894" y="1577979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E680AF3-DF5B-45DF-BB1F-F2926D99AAE7}"/>
              </a:ext>
            </a:extLst>
          </p:cNvPr>
          <p:cNvSpPr/>
          <p:nvPr/>
        </p:nvSpPr>
        <p:spPr>
          <a:xfrm>
            <a:off x="226209" y="5098434"/>
            <a:ext cx="2490787" cy="6858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Gắn kết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401FDE-9BFD-4164-B636-676CFBCDFE94}"/>
              </a:ext>
            </a:extLst>
          </p:cNvPr>
          <p:cNvGrpSpPr/>
          <p:nvPr/>
        </p:nvGrpSpPr>
        <p:grpSpPr>
          <a:xfrm>
            <a:off x="2901864" y="5082330"/>
            <a:ext cx="826294" cy="446991"/>
            <a:chOff x="3352800" y="1561875"/>
            <a:chExt cx="826294" cy="446991"/>
          </a:xfrm>
        </p:grpSpPr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C90EA9E1-DA2B-4BAE-BEFE-9991E1135166}"/>
                </a:ext>
              </a:extLst>
            </p:cNvPr>
            <p:cNvSpPr/>
            <p:nvPr/>
          </p:nvSpPr>
          <p:spPr>
            <a:xfrm>
              <a:off x="3352800" y="1561875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Arrow: Chevron 26">
              <a:extLst>
                <a:ext uri="{FF2B5EF4-FFF2-40B4-BE49-F238E27FC236}">
                  <a16:creationId xmlns:a16="http://schemas.microsoft.com/office/drawing/2014/main" id="{E975627A-2C29-4D61-BE1A-37669A055F37}"/>
                </a:ext>
              </a:extLst>
            </p:cNvPr>
            <p:cNvSpPr/>
            <p:nvPr/>
          </p:nvSpPr>
          <p:spPr>
            <a:xfrm>
              <a:off x="3721894" y="1577979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B3B533F-51AF-4AE3-8074-7EBC16A939CA}"/>
              </a:ext>
            </a:extLst>
          </p:cNvPr>
          <p:cNvSpPr/>
          <p:nvPr/>
        </p:nvSpPr>
        <p:spPr>
          <a:xfrm>
            <a:off x="4114800" y="4975821"/>
            <a:ext cx="7890631" cy="119637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protein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huyết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tương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thấp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phụ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thuộc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nồng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(34-35%).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=&gt; Dễ dàng đào thảo qua lọc thận</a:t>
            </a:r>
          </a:p>
        </p:txBody>
      </p:sp>
    </p:spTree>
    <p:extLst>
      <p:ext uri="{BB962C8B-B14F-4D97-AF65-F5344CB8AC3E}">
        <p14:creationId xmlns:p14="http://schemas.microsoft.com/office/powerpoint/2010/main" val="2996838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2"/>
          <p:cNvSpPr txBox="1">
            <a:spLocks/>
          </p:cNvSpPr>
          <p:nvPr/>
        </p:nvSpPr>
        <p:spPr>
          <a:xfrm>
            <a:off x="380699" y="305026"/>
            <a:ext cx="853920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Chuyển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hóa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và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thải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trừ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Dabigatran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69252" y="171042"/>
            <a:ext cx="4680521" cy="651122"/>
          </a:xfrm>
          <a:prstGeom prst="roundRect">
            <a:avLst/>
          </a:prstGeom>
          <a:solidFill>
            <a:srgbClr val="0055D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Không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chuyển hóa qua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CYP450</a:t>
            </a:r>
          </a:p>
        </p:txBody>
      </p:sp>
      <p:grpSp>
        <p:nvGrpSpPr>
          <p:cNvPr id="6" name="Group 33"/>
          <p:cNvGrpSpPr/>
          <p:nvPr/>
        </p:nvGrpSpPr>
        <p:grpSpPr>
          <a:xfrm>
            <a:off x="2232210" y="1982166"/>
            <a:ext cx="7691735" cy="3102769"/>
            <a:chOff x="466154" y="2053885"/>
            <a:chExt cx="7691735" cy="3102769"/>
          </a:xfrm>
        </p:grpSpPr>
        <p:sp>
          <p:nvSpPr>
            <p:cNvPr id="7" name="Right Arrow 6"/>
            <p:cNvSpPr/>
            <p:nvPr/>
          </p:nvSpPr>
          <p:spPr>
            <a:xfrm>
              <a:off x="7153843" y="3254187"/>
              <a:ext cx="1004046" cy="194299"/>
            </a:xfrm>
            <a:prstGeom prst="rightArrow">
              <a:avLst/>
            </a:prstGeom>
            <a:solidFill>
              <a:srgbClr val="00737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668AF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718924">
              <a:off x="5028863" y="2781743"/>
              <a:ext cx="1042129" cy="970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ight Arrow 8"/>
            <p:cNvSpPr/>
            <p:nvPr/>
          </p:nvSpPr>
          <p:spPr>
            <a:xfrm>
              <a:off x="5898792" y="3245224"/>
              <a:ext cx="575265" cy="203263"/>
            </a:xfrm>
            <a:prstGeom prst="rightArrow">
              <a:avLst/>
            </a:prstGeom>
            <a:solidFill>
              <a:srgbClr val="CD154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668AF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907618" y="3245224"/>
              <a:ext cx="3390517" cy="199725"/>
            </a:xfrm>
            <a:prstGeom prst="rightArrow">
              <a:avLst/>
            </a:prstGeom>
            <a:solidFill>
              <a:srgbClr val="CD154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668AF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pic>
          <p:nvPicPr>
            <p:cNvPr id="11" name="Picture 204" descr="liver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37758" y="2658861"/>
              <a:ext cx="2042649" cy="1360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92" descr="intesti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536" y="2367258"/>
              <a:ext cx="1431925" cy="159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4927075" y="2424207"/>
              <a:ext cx="965276" cy="27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lIns="91414" tIns="45708" rIns="91414" bIns="45708" anchor="ctr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9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Tuần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hoàn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Text Box 46"/>
            <p:cNvSpPr txBox="1">
              <a:spLocks noChangeArrowheads="1"/>
            </p:cNvSpPr>
            <p:nvPr/>
          </p:nvSpPr>
          <p:spPr bwMode="auto">
            <a:xfrm>
              <a:off x="7327944" y="3012294"/>
              <a:ext cx="5517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Thải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Rectangle 48"/>
            <p:cNvSpPr>
              <a:spLocks noChangeArrowheads="1"/>
            </p:cNvSpPr>
            <p:nvPr/>
          </p:nvSpPr>
          <p:spPr bwMode="auto">
            <a:xfrm>
              <a:off x="598037" y="2854271"/>
              <a:ext cx="16450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Dabigatran etexilate</a:t>
              </a:r>
            </a:p>
          </p:txBody>
        </p:sp>
        <p:sp>
          <p:nvSpPr>
            <p:cNvPr id="17" name="Line 50"/>
            <p:cNvSpPr>
              <a:spLocks noChangeShapeType="1"/>
            </p:cNvSpPr>
            <p:nvPr/>
          </p:nvSpPr>
          <p:spPr bwMode="auto">
            <a:xfrm flipH="1">
              <a:off x="3907114" y="3975100"/>
              <a:ext cx="0" cy="405631"/>
            </a:xfrm>
            <a:prstGeom prst="line">
              <a:avLst/>
            </a:prstGeom>
            <a:noFill/>
            <a:ln w="38100">
              <a:solidFill>
                <a:srgbClr val="00737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Text Box 51"/>
            <p:cNvSpPr txBox="1">
              <a:spLocks noChangeArrowheads="1"/>
            </p:cNvSpPr>
            <p:nvPr/>
          </p:nvSpPr>
          <p:spPr bwMode="auto">
            <a:xfrm>
              <a:off x="3525676" y="4454134"/>
              <a:ext cx="77296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6699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~ 20%</a:t>
              </a:r>
            </a:p>
          </p:txBody>
        </p:sp>
        <p:sp>
          <p:nvSpPr>
            <p:cNvPr id="19" name="Text Box 52"/>
            <p:cNvSpPr txBox="1">
              <a:spLocks noChangeArrowheads="1"/>
            </p:cNvSpPr>
            <p:nvPr/>
          </p:nvSpPr>
          <p:spPr bwMode="auto">
            <a:xfrm>
              <a:off x="466154" y="4633434"/>
              <a:ext cx="199912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Thải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nguyên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vẹn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qua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phân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~93.5%</a:t>
              </a:r>
            </a:p>
          </p:txBody>
        </p:sp>
        <p:sp>
          <p:nvSpPr>
            <p:cNvPr id="20" name="Text Box 58"/>
            <p:cNvSpPr txBox="1">
              <a:spLocks noChangeArrowheads="1"/>
            </p:cNvSpPr>
            <p:nvPr/>
          </p:nvSpPr>
          <p:spPr bwMode="auto">
            <a:xfrm>
              <a:off x="7156595" y="3432160"/>
              <a:ext cx="9172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37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~ 80%</a:t>
              </a:r>
            </a:p>
          </p:txBody>
        </p:sp>
        <p:sp>
          <p:nvSpPr>
            <p:cNvPr id="21" name="Text Box 42"/>
            <p:cNvSpPr txBox="1">
              <a:spLocks noChangeArrowheads="1"/>
            </p:cNvSpPr>
            <p:nvPr/>
          </p:nvSpPr>
          <p:spPr bwMode="auto">
            <a:xfrm>
              <a:off x="3128137" y="2849339"/>
              <a:ext cx="122982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DE 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 3"/>
                </a:rPr>
                <a:t> 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itchFamily="2" charset="2"/>
                </a:rPr>
                <a:t>D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itchFamily="2" charset="2"/>
                </a:rPr>
                <a:t>          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 3"/>
                </a:rPr>
                <a:t>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itchFamily="2" charset="2"/>
                </a:rPr>
                <a:t> 	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itchFamily="2" charset="2"/>
                </a:rPr>
                <a:t>D-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  <a:sym typeface="Wingdings" pitchFamily="2" charset="2"/>
                </a:rPr>
                <a:t>glucuronide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endParaRPr>
            </a:p>
          </p:txBody>
        </p:sp>
        <p:pic>
          <p:nvPicPr>
            <p:cNvPr id="22" name="Picture 128" descr="kidne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62500" y="2765167"/>
              <a:ext cx="906462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rgbClr val="FF7C80">
                  <a:alpha val="40000"/>
                </a:srgbClr>
              </a:glow>
              <a:outerShdw blurRad="50800" dist="38100" dir="2700000" algn="tl" rotWithShape="0">
                <a:srgbClr val="990033">
                  <a:alpha val="40000"/>
                </a:srgbClr>
              </a:outerShdw>
            </a:effectLst>
          </p:spPr>
        </p:pic>
        <p:sp>
          <p:nvSpPr>
            <p:cNvPr id="23" name="Line 53"/>
            <p:cNvSpPr>
              <a:spLocks noChangeShapeType="1"/>
            </p:cNvSpPr>
            <p:nvPr/>
          </p:nvSpPr>
          <p:spPr bwMode="auto">
            <a:xfrm>
              <a:off x="1448747" y="2053885"/>
              <a:ext cx="0" cy="4114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Text Box 46"/>
            <p:cNvSpPr txBox="1">
              <a:spLocks noChangeArrowheads="1"/>
            </p:cNvSpPr>
            <p:nvPr/>
          </p:nvSpPr>
          <p:spPr bwMode="auto">
            <a:xfrm>
              <a:off x="3966171" y="4007376"/>
              <a:ext cx="5517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Thải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1219196" y="4069979"/>
              <a:ext cx="457224" cy="582706"/>
            </a:xfrm>
            <a:prstGeom prst="downArrow">
              <a:avLst/>
            </a:prstGeom>
            <a:solidFill>
              <a:srgbClr val="DAB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668AF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6095968" y="6380078"/>
            <a:ext cx="64" cy="26314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" name="Text Box 60"/>
          <p:cNvSpPr txBox="1">
            <a:spLocks noChangeArrowheads="1"/>
          </p:cNvSpPr>
          <p:nvPr/>
        </p:nvSpPr>
        <p:spPr bwMode="auto">
          <a:xfrm>
            <a:off x="6869252" y="6219265"/>
            <a:ext cx="450648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 =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Dabigatran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etexilate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 D =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Dabigatran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Brighton T. Australian Prescriber 2010;33:38-41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8607">
            <a:off x="2792645" y="1205082"/>
            <a:ext cx="904716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8607">
            <a:off x="2868845" y="1586082"/>
            <a:ext cx="904716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890714" y="6414808"/>
            <a:ext cx="100488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1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326" y="2330451"/>
            <a:ext cx="6892925" cy="3222625"/>
            <a:chOff x="987" y="1297"/>
            <a:chExt cx="4342" cy="2030"/>
          </a:xfrm>
        </p:grpSpPr>
        <p:sp>
          <p:nvSpPr>
            <p:cNvPr id="166915" name="Line 3"/>
            <p:cNvSpPr>
              <a:spLocks noChangeShapeType="1"/>
            </p:cNvSpPr>
            <p:nvPr/>
          </p:nvSpPr>
          <p:spPr bwMode="gray">
            <a:xfrm>
              <a:off x="987" y="1297"/>
              <a:ext cx="4342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16" name="Line 4"/>
            <p:cNvSpPr>
              <a:spLocks noChangeShapeType="1"/>
            </p:cNvSpPr>
            <p:nvPr/>
          </p:nvSpPr>
          <p:spPr bwMode="gray">
            <a:xfrm>
              <a:off x="987" y="2108"/>
              <a:ext cx="4342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17" name="Line 5"/>
            <p:cNvSpPr>
              <a:spLocks noChangeShapeType="1"/>
            </p:cNvSpPr>
            <p:nvPr/>
          </p:nvSpPr>
          <p:spPr bwMode="gray">
            <a:xfrm>
              <a:off x="987" y="2514"/>
              <a:ext cx="4342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18" name="Line 6"/>
            <p:cNvSpPr>
              <a:spLocks noChangeShapeType="1"/>
            </p:cNvSpPr>
            <p:nvPr/>
          </p:nvSpPr>
          <p:spPr bwMode="gray">
            <a:xfrm>
              <a:off x="987" y="2920"/>
              <a:ext cx="4342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19" name="Line 7"/>
            <p:cNvSpPr>
              <a:spLocks noChangeShapeType="1"/>
            </p:cNvSpPr>
            <p:nvPr/>
          </p:nvSpPr>
          <p:spPr bwMode="gray">
            <a:xfrm>
              <a:off x="987" y="3326"/>
              <a:ext cx="4342" cy="1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20" name="Line 8"/>
            <p:cNvSpPr>
              <a:spLocks noChangeShapeType="1"/>
            </p:cNvSpPr>
            <p:nvPr/>
          </p:nvSpPr>
          <p:spPr bwMode="gray">
            <a:xfrm>
              <a:off x="987" y="1702"/>
              <a:ext cx="4342" cy="0"/>
            </a:xfrm>
            <a:prstGeom prst="line">
              <a:avLst/>
            </a:prstGeom>
            <a:noFill/>
            <a:ln w="1587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930650" y="5470525"/>
            <a:ext cx="5543550" cy="171450"/>
            <a:chOff x="1425" y="3275"/>
            <a:chExt cx="3492" cy="108"/>
          </a:xfrm>
        </p:grpSpPr>
        <p:sp>
          <p:nvSpPr>
            <p:cNvPr id="166922" name="Line 10"/>
            <p:cNvSpPr>
              <a:spLocks noChangeShapeType="1"/>
            </p:cNvSpPr>
            <p:nvPr/>
          </p:nvSpPr>
          <p:spPr bwMode="gray">
            <a:xfrm>
              <a:off x="1425" y="3275"/>
              <a:ext cx="0" cy="108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23" name="Line 11"/>
            <p:cNvSpPr>
              <a:spLocks noChangeShapeType="1"/>
            </p:cNvSpPr>
            <p:nvPr/>
          </p:nvSpPr>
          <p:spPr bwMode="gray">
            <a:xfrm>
              <a:off x="2007" y="3275"/>
              <a:ext cx="0" cy="108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24" name="Line 12"/>
            <p:cNvSpPr>
              <a:spLocks noChangeShapeType="1"/>
            </p:cNvSpPr>
            <p:nvPr/>
          </p:nvSpPr>
          <p:spPr bwMode="gray">
            <a:xfrm>
              <a:off x="2589" y="3275"/>
              <a:ext cx="0" cy="108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25" name="Line 13"/>
            <p:cNvSpPr>
              <a:spLocks noChangeShapeType="1"/>
            </p:cNvSpPr>
            <p:nvPr/>
          </p:nvSpPr>
          <p:spPr bwMode="gray">
            <a:xfrm>
              <a:off x="3171" y="3275"/>
              <a:ext cx="0" cy="108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26" name="Line 14"/>
            <p:cNvSpPr>
              <a:spLocks noChangeShapeType="1"/>
            </p:cNvSpPr>
            <p:nvPr/>
          </p:nvSpPr>
          <p:spPr bwMode="gray">
            <a:xfrm>
              <a:off x="3753" y="3275"/>
              <a:ext cx="0" cy="108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27" name="Line 15"/>
            <p:cNvSpPr>
              <a:spLocks noChangeShapeType="1"/>
            </p:cNvSpPr>
            <p:nvPr/>
          </p:nvSpPr>
          <p:spPr bwMode="gray">
            <a:xfrm>
              <a:off x="4335" y="3275"/>
              <a:ext cx="0" cy="108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28" name="Line 16"/>
            <p:cNvSpPr>
              <a:spLocks noChangeShapeType="1"/>
            </p:cNvSpPr>
            <p:nvPr/>
          </p:nvSpPr>
          <p:spPr bwMode="gray">
            <a:xfrm>
              <a:off x="4917" y="3275"/>
              <a:ext cx="0" cy="108"/>
            </a:xfrm>
            <a:prstGeom prst="line">
              <a:avLst/>
            </a:prstGeom>
            <a:noFill/>
            <a:ln w="15875" cap="rnd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</p:grpSp>
      <p:sp>
        <p:nvSpPr>
          <p:cNvPr id="166929" name="Rectangle 17"/>
          <p:cNvSpPr>
            <a:spLocks noGrp="1" noChangeArrowheads="1"/>
          </p:cNvSpPr>
          <p:nvPr>
            <p:ph type="title"/>
          </p:nvPr>
        </p:nvSpPr>
        <p:spPr bwMode="gray">
          <a:xfrm>
            <a:off x="1600200" y="368918"/>
            <a:ext cx="8915400" cy="4349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độ-Thời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Dabigatran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Etexilate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78051" y="1617662"/>
            <a:ext cx="873125" cy="388938"/>
            <a:chOff x="673" y="952"/>
            <a:chExt cx="550" cy="245"/>
          </a:xfrm>
        </p:grpSpPr>
        <p:sp>
          <p:nvSpPr>
            <p:cNvPr id="166931" name="Oval 19"/>
            <p:cNvSpPr>
              <a:spLocks noChangeArrowheads="1"/>
            </p:cNvSpPr>
            <p:nvPr/>
          </p:nvSpPr>
          <p:spPr bwMode="gray">
            <a:xfrm>
              <a:off x="673" y="952"/>
              <a:ext cx="0" cy="245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32" name="Text Box 9"/>
            <p:cNvSpPr txBox="1">
              <a:spLocks noChangeArrowheads="1"/>
            </p:cNvSpPr>
            <p:nvPr/>
          </p:nvSpPr>
          <p:spPr bwMode="gray">
            <a:xfrm>
              <a:off x="823" y="989"/>
              <a:ext cx="40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Sans"/>
                  <a:ea typeface="Arial Unicode MS" pitchFamily="34" charset="-128"/>
                  <a:cs typeface="Arial Unicode MS" pitchFamily="34" charset="-128"/>
                </a:rPr>
                <a:t>10 mg</a:t>
              </a:r>
            </a:p>
          </p:txBody>
        </p:sp>
      </p:grpSp>
      <p:sp>
        <p:nvSpPr>
          <p:cNvPr id="166933" name="Rectangle 21"/>
          <p:cNvSpPr>
            <a:spLocks noChangeArrowheads="1"/>
          </p:cNvSpPr>
          <p:nvPr/>
        </p:nvSpPr>
        <p:spPr bwMode="gray">
          <a:xfrm>
            <a:off x="2846389" y="4757739"/>
            <a:ext cx="2254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Arial Unicode MS" pitchFamily="34" charset="-128"/>
                <a:cs typeface="Arial Unicode MS" pitchFamily="34" charset="-128"/>
              </a:rPr>
              <a:t>50</a:t>
            </a:r>
          </a:p>
        </p:txBody>
      </p:sp>
      <p:sp>
        <p:nvSpPr>
          <p:cNvPr id="166934" name="Rectangle 22"/>
          <p:cNvSpPr>
            <a:spLocks noChangeArrowheads="1"/>
          </p:cNvSpPr>
          <p:nvPr/>
        </p:nvSpPr>
        <p:spPr bwMode="gray">
          <a:xfrm>
            <a:off x="2733675" y="4129089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Arial Unicode MS" pitchFamily="34" charset="-128"/>
                <a:cs typeface="Arial Unicode MS" pitchFamily="34" charset="-128"/>
              </a:rPr>
              <a:t>100</a:t>
            </a:r>
          </a:p>
        </p:txBody>
      </p:sp>
      <p:sp>
        <p:nvSpPr>
          <p:cNvPr id="166935" name="Rectangle 23"/>
          <p:cNvSpPr>
            <a:spLocks noChangeArrowheads="1"/>
          </p:cNvSpPr>
          <p:nvPr/>
        </p:nvSpPr>
        <p:spPr bwMode="gray">
          <a:xfrm>
            <a:off x="2733675" y="3481389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Arial Unicode MS" pitchFamily="34" charset="-128"/>
                <a:cs typeface="Arial Unicode MS" pitchFamily="34" charset="-128"/>
              </a:rPr>
              <a:t>150</a:t>
            </a:r>
          </a:p>
        </p:txBody>
      </p:sp>
      <p:sp>
        <p:nvSpPr>
          <p:cNvPr id="166936" name="Rectangle 24"/>
          <p:cNvSpPr>
            <a:spLocks noChangeArrowheads="1"/>
          </p:cNvSpPr>
          <p:nvPr/>
        </p:nvSpPr>
        <p:spPr bwMode="gray">
          <a:xfrm>
            <a:off x="2733675" y="2843214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Arial Unicode MS" pitchFamily="34" charset="-128"/>
                <a:cs typeface="Arial Unicode MS" pitchFamily="34" charset="-128"/>
              </a:rPr>
              <a:t>200</a:t>
            </a:r>
          </a:p>
        </p:txBody>
      </p:sp>
      <p:sp>
        <p:nvSpPr>
          <p:cNvPr id="166937" name="Rectangle 25"/>
          <p:cNvSpPr>
            <a:spLocks noChangeArrowheads="1"/>
          </p:cNvSpPr>
          <p:nvPr/>
        </p:nvSpPr>
        <p:spPr bwMode="gray">
          <a:xfrm>
            <a:off x="2733675" y="2205039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Arial Unicode MS" pitchFamily="34" charset="-128"/>
                <a:cs typeface="Arial Unicode MS" pitchFamily="34" charset="-128"/>
              </a:rPr>
              <a:t>250</a:t>
            </a:r>
          </a:p>
        </p:txBody>
      </p:sp>
      <p:sp>
        <p:nvSpPr>
          <p:cNvPr id="166938" name="Rectangle 26"/>
          <p:cNvSpPr>
            <a:spLocks noChangeArrowheads="1"/>
          </p:cNvSpPr>
          <p:nvPr/>
        </p:nvSpPr>
        <p:spPr bwMode="gray">
          <a:xfrm rot="16200000">
            <a:off x="440534" y="3852785"/>
            <a:ext cx="381159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Nồng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độ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huyết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tương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dabigatran (ng/mL)</a:t>
            </a:r>
          </a:p>
        </p:txBody>
      </p:sp>
      <p:sp>
        <p:nvSpPr>
          <p:cNvPr id="166950" name="Rectangle 38"/>
          <p:cNvSpPr>
            <a:spLocks noChangeArrowheads="1"/>
          </p:cNvSpPr>
          <p:nvPr/>
        </p:nvSpPr>
        <p:spPr bwMode="gray">
          <a:xfrm>
            <a:off x="2959101" y="5424489"/>
            <a:ext cx="11271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166951" name="Rectangle 39"/>
          <p:cNvSpPr>
            <a:spLocks noChangeArrowheads="1"/>
          </p:cNvSpPr>
          <p:nvPr/>
        </p:nvSpPr>
        <p:spPr bwMode="gray">
          <a:xfrm>
            <a:off x="5923553" y="5931308"/>
            <a:ext cx="151964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Thời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giờ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6952" name="Text Box 40"/>
          <p:cNvSpPr txBox="1">
            <a:spLocks noChangeArrowheads="1"/>
          </p:cNvSpPr>
          <p:nvPr/>
        </p:nvSpPr>
        <p:spPr bwMode="gray">
          <a:xfrm>
            <a:off x="8362950" y="1539876"/>
            <a:ext cx="11176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Dabigatran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etexilate</a:t>
            </a:r>
          </a:p>
        </p:txBody>
      </p:sp>
      <p:sp>
        <p:nvSpPr>
          <p:cNvPr id="166953" name="Text Box 41"/>
          <p:cNvSpPr txBox="1">
            <a:spLocks noChangeArrowheads="1"/>
          </p:cNvSpPr>
          <p:nvPr/>
        </p:nvSpPr>
        <p:spPr bwMode="gray">
          <a:xfrm>
            <a:off x="3876676" y="5637214"/>
            <a:ext cx="11271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166954" name="Text Box 42"/>
          <p:cNvSpPr txBox="1">
            <a:spLocks noChangeArrowheads="1"/>
          </p:cNvSpPr>
          <p:nvPr/>
        </p:nvSpPr>
        <p:spPr bwMode="gray">
          <a:xfrm>
            <a:off x="4792663" y="5637214"/>
            <a:ext cx="11271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166955" name="Text Box 43"/>
          <p:cNvSpPr txBox="1">
            <a:spLocks noChangeArrowheads="1"/>
          </p:cNvSpPr>
          <p:nvPr/>
        </p:nvSpPr>
        <p:spPr bwMode="gray">
          <a:xfrm>
            <a:off x="5718176" y="5659439"/>
            <a:ext cx="11271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166956" name="Text Box 44"/>
          <p:cNvSpPr txBox="1">
            <a:spLocks noChangeArrowheads="1"/>
          </p:cNvSpPr>
          <p:nvPr/>
        </p:nvSpPr>
        <p:spPr bwMode="gray">
          <a:xfrm>
            <a:off x="6572251" y="5659439"/>
            <a:ext cx="2254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Arial Unicode MS" pitchFamily="34" charset="-128"/>
                <a:cs typeface="Arial Unicode MS" pitchFamily="34" charset="-128"/>
              </a:rPr>
              <a:t>12</a:t>
            </a:r>
          </a:p>
        </p:txBody>
      </p:sp>
      <p:sp>
        <p:nvSpPr>
          <p:cNvPr id="166957" name="Text Box 45"/>
          <p:cNvSpPr txBox="1">
            <a:spLocks noChangeArrowheads="1"/>
          </p:cNvSpPr>
          <p:nvPr/>
        </p:nvSpPr>
        <p:spPr bwMode="gray">
          <a:xfrm>
            <a:off x="7508876" y="5659439"/>
            <a:ext cx="2254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Arial Unicode MS" pitchFamily="34" charset="-128"/>
                <a:cs typeface="Arial Unicode MS" pitchFamily="34" charset="-128"/>
              </a:rPr>
              <a:t>16</a:t>
            </a:r>
          </a:p>
        </p:txBody>
      </p:sp>
      <p:sp>
        <p:nvSpPr>
          <p:cNvPr id="166958" name="Text Box 46"/>
          <p:cNvSpPr txBox="1">
            <a:spLocks noChangeArrowheads="1"/>
          </p:cNvSpPr>
          <p:nvPr/>
        </p:nvSpPr>
        <p:spPr bwMode="gray">
          <a:xfrm>
            <a:off x="8434389" y="5659439"/>
            <a:ext cx="2254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Arial Unicode MS" pitchFamily="34" charset="-128"/>
                <a:cs typeface="Arial Unicode MS" pitchFamily="34" charset="-128"/>
              </a:rPr>
              <a:t>20</a:t>
            </a:r>
          </a:p>
        </p:txBody>
      </p:sp>
      <p:sp>
        <p:nvSpPr>
          <p:cNvPr id="166959" name="Text Box 47"/>
          <p:cNvSpPr txBox="1">
            <a:spLocks noChangeArrowheads="1"/>
          </p:cNvSpPr>
          <p:nvPr/>
        </p:nvSpPr>
        <p:spPr bwMode="gray">
          <a:xfrm>
            <a:off x="9361489" y="5657851"/>
            <a:ext cx="2254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Arial Unicode MS" pitchFamily="34" charset="-128"/>
                <a:cs typeface="Arial Unicode MS" pitchFamily="34" charset="-128"/>
              </a:rPr>
              <a:t>24</a:t>
            </a: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3287714" y="1617662"/>
            <a:ext cx="871537" cy="388938"/>
            <a:chOff x="1879" y="952"/>
            <a:chExt cx="549" cy="245"/>
          </a:xfrm>
        </p:grpSpPr>
        <p:sp>
          <p:nvSpPr>
            <p:cNvPr id="166961" name="Text Box 9"/>
            <p:cNvSpPr txBox="1">
              <a:spLocks noChangeArrowheads="1"/>
            </p:cNvSpPr>
            <p:nvPr/>
          </p:nvSpPr>
          <p:spPr bwMode="gray">
            <a:xfrm>
              <a:off x="2028" y="989"/>
              <a:ext cx="40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Sans"/>
                  <a:ea typeface="+mn-ea"/>
                  <a:cs typeface="+mn-cs"/>
                </a:rPr>
                <a:t>30 mg</a:t>
              </a:r>
            </a:p>
          </p:txBody>
        </p:sp>
        <p:sp>
          <p:nvSpPr>
            <p:cNvPr id="166962" name="Oval 50"/>
            <p:cNvSpPr>
              <a:spLocks noChangeArrowheads="1"/>
            </p:cNvSpPr>
            <p:nvPr/>
          </p:nvSpPr>
          <p:spPr bwMode="gray">
            <a:xfrm>
              <a:off x="1879" y="952"/>
              <a:ext cx="0" cy="24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4367214" y="1617662"/>
            <a:ext cx="998537" cy="388938"/>
            <a:chOff x="1879" y="952"/>
            <a:chExt cx="629" cy="245"/>
          </a:xfrm>
        </p:grpSpPr>
        <p:sp>
          <p:nvSpPr>
            <p:cNvPr id="166964" name="Text Box 9"/>
            <p:cNvSpPr txBox="1">
              <a:spLocks noChangeArrowheads="1"/>
            </p:cNvSpPr>
            <p:nvPr/>
          </p:nvSpPr>
          <p:spPr bwMode="gray">
            <a:xfrm>
              <a:off x="2028" y="989"/>
              <a:ext cx="4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Sans"/>
                  <a:ea typeface="+mn-ea"/>
                  <a:cs typeface="+mn-cs"/>
                </a:rPr>
                <a:t>100 mg</a:t>
              </a:r>
            </a:p>
          </p:txBody>
        </p:sp>
        <p:sp>
          <p:nvSpPr>
            <p:cNvPr id="166965" name="Oval 53"/>
            <p:cNvSpPr>
              <a:spLocks noChangeArrowheads="1"/>
            </p:cNvSpPr>
            <p:nvPr/>
          </p:nvSpPr>
          <p:spPr bwMode="gray">
            <a:xfrm>
              <a:off x="1879" y="952"/>
              <a:ext cx="0" cy="245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5519739" y="1617662"/>
            <a:ext cx="998537" cy="388938"/>
            <a:chOff x="1879" y="952"/>
            <a:chExt cx="629" cy="245"/>
          </a:xfrm>
        </p:grpSpPr>
        <p:sp>
          <p:nvSpPr>
            <p:cNvPr id="166967" name="Text Box 9"/>
            <p:cNvSpPr txBox="1">
              <a:spLocks noChangeArrowheads="1"/>
            </p:cNvSpPr>
            <p:nvPr/>
          </p:nvSpPr>
          <p:spPr bwMode="gray">
            <a:xfrm>
              <a:off x="2028" y="989"/>
              <a:ext cx="4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Sans"/>
                  <a:ea typeface="+mn-ea"/>
                  <a:cs typeface="+mn-cs"/>
                </a:rPr>
                <a:t>200 mg</a:t>
              </a:r>
            </a:p>
          </p:txBody>
        </p:sp>
        <p:sp>
          <p:nvSpPr>
            <p:cNvPr id="166968" name="Oval 56"/>
            <p:cNvSpPr>
              <a:spLocks noChangeArrowheads="1"/>
            </p:cNvSpPr>
            <p:nvPr/>
          </p:nvSpPr>
          <p:spPr bwMode="gray">
            <a:xfrm>
              <a:off x="1879" y="952"/>
              <a:ext cx="0" cy="245"/>
            </a:xfrm>
            <a:prstGeom prst="ellipse">
              <a:avLst/>
            </a:prstGeom>
            <a:solidFill>
              <a:schemeClr val="hlink"/>
            </a:solidFill>
            <a:ln w="19050" algn="ctr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</p:grpSp>
      <p:grpSp>
        <p:nvGrpSpPr>
          <p:cNvPr id="8" name="Group 57"/>
          <p:cNvGrpSpPr>
            <a:grpSpLocks/>
          </p:cNvGrpSpPr>
          <p:nvPr/>
        </p:nvGrpSpPr>
        <p:grpSpPr bwMode="auto">
          <a:xfrm>
            <a:off x="6743700" y="1617662"/>
            <a:ext cx="998538" cy="388938"/>
            <a:chOff x="1879" y="952"/>
            <a:chExt cx="629" cy="245"/>
          </a:xfrm>
        </p:grpSpPr>
        <p:sp>
          <p:nvSpPr>
            <p:cNvPr id="166970" name="Text Box 9"/>
            <p:cNvSpPr txBox="1">
              <a:spLocks noChangeArrowheads="1"/>
            </p:cNvSpPr>
            <p:nvPr/>
          </p:nvSpPr>
          <p:spPr bwMode="gray">
            <a:xfrm>
              <a:off x="2028" y="989"/>
              <a:ext cx="4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Sans"/>
                  <a:ea typeface="+mn-ea"/>
                  <a:cs typeface="+mn-cs"/>
                </a:rPr>
                <a:t>400 mg</a:t>
              </a:r>
            </a:p>
          </p:txBody>
        </p:sp>
        <p:sp>
          <p:nvSpPr>
            <p:cNvPr id="166971" name="Oval 59"/>
            <p:cNvSpPr>
              <a:spLocks noChangeArrowheads="1"/>
            </p:cNvSpPr>
            <p:nvPr/>
          </p:nvSpPr>
          <p:spPr bwMode="gray">
            <a:xfrm>
              <a:off x="1879" y="952"/>
              <a:ext cx="0" cy="245"/>
            </a:xfrm>
            <a:prstGeom prst="ellipse">
              <a:avLst/>
            </a:prstGeom>
            <a:solidFill>
              <a:schemeClr val="tx2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</p:grpSp>
      <p:grpSp>
        <p:nvGrpSpPr>
          <p:cNvPr id="9" name="Group 112"/>
          <p:cNvGrpSpPr>
            <a:grpSpLocks/>
          </p:cNvGrpSpPr>
          <p:nvPr/>
        </p:nvGrpSpPr>
        <p:grpSpPr bwMode="auto">
          <a:xfrm>
            <a:off x="3856039" y="5253024"/>
            <a:ext cx="5635625" cy="558797"/>
            <a:chOff x="1469" y="3309"/>
            <a:chExt cx="3550" cy="352"/>
          </a:xfrm>
        </p:grpSpPr>
        <p:sp>
          <p:nvSpPr>
            <p:cNvPr id="167025" name="Freeform 113"/>
            <p:cNvSpPr>
              <a:spLocks/>
            </p:cNvSpPr>
            <p:nvPr/>
          </p:nvSpPr>
          <p:spPr bwMode="gray">
            <a:xfrm>
              <a:off x="1524" y="3428"/>
              <a:ext cx="3495" cy="233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72" y="30"/>
                </a:cxn>
                <a:cxn ang="0">
                  <a:pos x="144" y="0"/>
                </a:cxn>
                <a:cxn ang="0">
                  <a:pos x="210" y="0"/>
                </a:cxn>
                <a:cxn ang="0">
                  <a:pos x="288" y="6"/>
                </a:cxn>
                <a:cxn ang="0">
                  <a:pos x="432" y="18"/>
                </a:cxn>
                <a:cxn ang="0">
                  <a:pos x="576" y="24"/>
                </a:cxn>
                <a:cxn ang="0">
                  <a:pos x="864" y="30"/>
                </a:cxn>
                <a:cxn ang="0">
                  <a:pos x="1158" y="42"/>
                </a:cxn>
                <a:cxn ang="0">
                  <a:pos x="1740" y="42"/>
                </a:cxn>
                <a:cxn ang="0">
                  <a:pos x="3504" y="42"/>
                </a:cxn>
              </a:cxnLst>
              <a:rect l="0" t="0" r="r" b="b"/>
              <a:pathLst>
                <a:path w="3504" h="54">
                  <a:moveTo>
                    <a:pt x="0" y="54"/>
                  </a:moveTo>
                  <a:lnTo>
                    <a:pt x="72" y="30"/>
                  </a:lnTo>
                  <a:lnTo>
                    <a:pt x="144" y="0"/>
                  </a:lnTo>
                  <a:lnTo>
                    <a:pt x="210" y="0"/>
                  </a:lnTo>
                  <a:lnTo>
                    <a:pt x="288" y="6"/>
                  </a:lnTo>
                  <a:lnTo>
                    <a:pt x="432" y="18"/>
                  </a:lnTo>
                  <a:lnTo>
                    <a:pt x="576" y="24"/>
                  </a:lnTo>
                  <a:lnTo>
                    <a:pt x="864" y="30"/>
                  </a:lnTo>
                  <a:lnTo>
                    <a:pt x="1158" y="42"/>
                  </a:lnTo>
                  <a:lnTo>
                    <a:pt x="1740" y="42"/>
                  </a:lnTo>
                  <a:lnTo>
                    <a:pt x="3504" y="42"/>
                  </a:lnTo>
                </a:path>
              </a:pathLst>
            </a:custGeom>
            <a:noFill/>
            <a:ln w="38100" cap="flat" cmpd="sng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14" tIns="45708" rIns="91414" bIns="45708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26" name="Oval 114"/>
            <p:cNvSpPr>
              <a:spLocks noChangeArrowheads="1"/>
            </p:cNvSpPr>
            <p:nvPr/>
          </p:nvSpPr>
          <p:spPr bwMode="gray">
            <a:xfrm>
              <a:off x="1469" y="3360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27" name="Oval 115"/>
            <p:cNvSpPr>
              <a:spLocks noChangeArrowheads="1"/>
            </p:cNvSpPr>
            <p:nvPr/>
          </p:nvSpPr>
          <p:spPr bwMode="gray">
            <a:xfrm>
              <a:off x="1535" y="3339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28" name="Oval 116"/>
            <p:cNvSpPr>
              <a:spLocks noChangeArrowheads="1"/>
            </p:cNvSpPr>
            <p:nvPr/>
          </p:nvSpPr>
          <p:spPr bwMode="gray">
            <a:xfrm>
              <a:off x="1610" y="3312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29" name="Oval 117"/>
            <p:cNvSpPr>
              <a:spLocks noChangeArrowheads="1"/>
            </p:cNvSpPr>
            <p:nvPr/>
          </p:nvSpPr>
          <p:spPr bwMode="gray">
            <a:xfrm>
              <a:off x="1688" y="3309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30" name="Oval 118"/>
            <p:cNvSpPr>
              <a:spLocks noChangeArrowheads="1"/>
            </p:cNvSpPr>
            <p:nvPr/>
          </p:nvSpPr>
          <p:spPr bwMode="gray">
            <a:xfrm>
              <a:off x="1763" y="3309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31" name="Oval 119"/>
            <p:cNvSpPr>
              <a:spLocks noChangeArrowheads="1"/>
            </p:cNvSpPr>
            <p:nvPr/>
          </p:nvSpPr>
          <p:spPr bwMode="gray">
            <a:xfrm>
              <a:off x="1904" y="3324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32" name="Oval 120"/>
            <p:cNvSpPr>
              <a:spLocks noChangeArrowheads="1"/>
            </p:cNvSpPr>
            <p:nvPr/>
          </p:nvSpPr>
          <p:spPr bwMode="gray">
            <a:xfrm>
              <a:off x="2051" y="3327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33" name="Oval 121"/>
            <p:cNvSpPr>
              <a:spLocks noChangeArrowheads="1"/>
            </p:cNvSpPr>
            <p:nvPr/>
          </p:nvSpPr>
          <p:spPr bwMode="gray">
            <a:xfrm>
              <a:off x="2345" y="3330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34" name="Oval 122"/>
            <p:cNvSpPr>
              <a:spLocks noChangeArrowheads="1"/>
            </p:cNvSpPr>
            <p:nvPr/>
          </p:nvSpPr>
          <p:spPr bwMode="gray">
            <a:xfrm>
              <a:off x="2636" y="3348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35" name="Oval 123"/>
            <p:cNvSpPr>
              <a:spLocks noChangeArrowheads="1"/>
            </p:cNvSpPr>
            <p:nvPr/>
          </p:nvSpPr>
          <p:spPr bwMode="gray">
            <a:xfrm>
              <a:off x="3212" y="3348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36" name="Oval 124"/>
            <p:cNvSpPr>
              <a:spLocks noChangeArrowheads="1"/>
            </p:cNvSpPr>
            <p:nvPr/>
          </p:nvSpPr>
          <p:spPr bwMode="gray">
            <a:xfrm>
              <a:off x="4964" y="3345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</p:grpSp>
      <p:sp>
        <p:nvSpPr>
          <p:cNvPr id="167037" name="Text Box 125"/>
          <p:cNvSpPr txBox="1">
            <a:spLocks noChangeArrowheads="1"/>
          </p:cNvSpPr>
          <p:nvPr/>
        </p:nvSpPr>
        <p:spPr bwMode="gray">
          <a:xfrm>
            <a:off x="8048626" y="1676400"/>
            <a:ext cx="2333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ISans"/>
                <a:ea typeface="+mn-ea"/>
                <a:cs typeface="+mn-cs"/>
                <a:sym typeface="Wingdings 3" pitchFamily="18" charset="2"/>
              </a:rPr>
              <a:t></a:t>
            </a:r>
          </a:p>
        </p:txBody>
      </p:sp>
      <p:sp>
        <p:nvSpPr>
          <p:cNvPr id="167038" name="AutoShape 126"/>
          <p:cNvSpPr>
            <a:spLocks noChangeArrowheads="1"/>
          </p:cNvSpPr>
          <p:nvPr/>
        </p:nvSpPr>
        <p:spPr bwMode="gray">
          <a:xfrm>
            <a:off x="1997075" y="1623726"/>
            <a:ext cx="5970588" cy="389513"/>
          </a:xfrm>
          <a:prstGeom prst="roundRect">
            <a:avLst>
              <a:gd name="adj" fmla="val 50000"/>
            </a:avLst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  <p:grpSp>
        <p:nvGrpSpPr>
          <p:cNvPr id="10" name="Group 99"/>
          <p:cNvGrpSpPr>
            <a:grpSpLocks/>
          </p:cNvGrpSpPr>
          <p:nvPr/>
        </p:nvGrpSpPr>
        <p:grpSpPr bwMode="auto">
          <a:xfrm>
            <a:off x="3856039" y="5105413"/>
            <a:ext cx="5629275" cy="617539"/>
            <a:chOff x="1469" y="3216"/>
            <a:chExt cx="3546" cy="389"/>
          </a:xfrm>
        </p:grpSpPr>
        <p:sp>
          <p:nvSpPr>
            <p:cNvPr id="167012" name="Freeform 100"/>
            <p:cNvSpPr>
              <a:spLocks/>
            </p:cNvSpPr>
            <p:nvPr/>
          </p:nvSpPr>
          <p:spPr bwMode="gray">
            <a:xfrm>
              <a:off x="1507" y="3340"/>
              <a:ext cx="3508" cy="233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68" y="88"/>
                </a:cxn>
                <a:cxn ang="0">
                  <a:pos x="148" y="8"/>
                </a:cxn>
                <a:cxn ang="0">
                  <a:pos x="220" y="0"/>
                </a:cxn>
                <a:cxn ang="0">
                  <a:pos x="292" y="8"/>
                </a:cxn>
                <a:cxn ang="0">
                  <a:pos x="436" y="52"/>
                </a:cxn>
                <a:cxn ang="0">
                  <a:pos x="584" y="72"/>
                </a:cxn>
                <a:cxn ang="0">
                  <a:pos x="876" y="96"/>
                </a:cxn>
                <a:cxn ang="0">
                  <a:pos x="1168" y="108"/>
                </a:cxn>
                <a:cxn ang="0">
                  <a:pos x="1756" y="124"/>
                </a:cxn>
                <a:cxn ang="0">
                  <a:pos x="3508" y="140"/>
                </a:cxn>
              </a:cxnLst>
              <a:rect l="0" t="0" r="r" b="b"/>
              <a:pathLst>
                <a:path w="3508" h="148">
                  <a:moveTo>
                    <a:pt x="0" y="148"/>
                  </a:moveTo>
                  <a:lnTo>
                    <a:pt x="68" y="88"/>
                  </a:lnTo>
                  <a:lnTo>
                    <a:pt x="148" y="8"/>
                  </a:lnTo>
                  <a:lnTo>
                    <a:pt x="220" y="0"/>
                  </a:lnTo>
                  <a:lnTo>
                    <a:pt x="292" y="8"/>
                  </a:lnTo>
                  <a:lnTo>
                    <a:pt x="436" y="52"/>
                  </a:lnTo>
                  <a:lnTo>
                    <a:pt x="584" y="72"/>
                  </a:lnTo>
                  <a:lnTo>
                    <a:pt x="876" y="96"/>
                  </a:lnTo>
                  <a:lnTo>
                    <a:pt x="1168" y="108"/>
                  </a:lnTo>
                  <a:lnTo>
                    <a:pt x="1756" y="124"/>
                  </a:lnTo>
                  <a:lnTo>
                    <a:pt x="3508" y="140"/>
                  </a:ln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14" tIns="45708" rIns="91414" bIns="45708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13" name="Oval 101"/>
            <p:cNvSpPr>
              <a:spLocks noChangeArrowheads="1"/>
            </p:cNvSpPr>
            <p:nvPr/>
          </p:nvSpPr>
          <p:spPr bwMode="gray">
            <a:xfrm>
              <a:off x="1469" y="3360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14" name="Oval 102"/>
            <p:cNvSpPr>
              <a:spLocks noChangeArrowheads="1"/>
            </p:cNvSpPr>
            <p:nvPr/>
          </p:nvSpPr>
          <p:spPr bwMode="gray">
            <a:xfrm>
              <a:off x="1538" y="3297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15" name="Oval 103"/>
            <p:cNvSpPr>
              <a:spLocks noChangeArrowheads="1"/>
            </p:cNvSpPr>
            <p:nvPr/>
          </p:nvSpPr>
          <p:spPr bwMode="gray">
            <a:xfrm>
              <a:off x="1607" y="3225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16" name="Oval 104"/>
            <p:cNvSpPr>
              <a:spLocks noChangeArrowheads="1"/>
            </p:cNvSpPr>
            <p:nvPr/>
          </p:nvSpPr>
          <p:spPr bwMode="gray">
            <a:xfrm>
              <a:off x="1682" y="3216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17" name="Oval 105"/>
            <p:cNvSpPr>
              <a:spLocks noChangeArrowheads="1"/>
            </p:cNvSpPr>
            <p:nvPr/>
          </p:nvSpPr>
          <p:spPr bwMode="gray">
            <a:xfrm>
              <a:off x="1763" y="3225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18" name="Oval 106"/>
            <p:cNvSpPr>
              <a:spLocks noChangeArrowheads="1"/>
            </p:cNvSpPr>
            <p:nvPr/>
          </p:nvSpPr>
          <p:spPr bwMode="gray">
            <a:xfrm>
              <a:off x="1898" y="3267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19" name="Oval 107"/>
            <p:cNvSpPr>
              <a:spLocks noChangeArrowheads="1"/>
            </p:cNvSpPr>
            <p:nvPr/>
          </p:nvSpPr>
          <p:spPr bwMode="gray">
            <a:xfrm>
              <a:off x="2042" y="3279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20" name="Oval 108"/>
            <p:cNvSpPr>
              <a:spLocks noChangeArrowheads="1"/>
            </p:cNvSpPr>
            <p:nvPr/>
          </p:nvSpPr>
          <p:spPr bwMode="gray">
            <a:xfrm>
              <a:off x="2339" y="3306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21" name="Oval 109"/>
            <p:cNvSpPr>
              <a:spLocks noChangeArrowheads="1"/>
            </p:cNvSpPr>
            <p:nvPr/>
          </p:nvSpPr>
          <p:spPr bwMode="gray">
            <a:xfrm>
              <a:off x="2633" y="3315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22" name="Oval 110"/>
            <p:cNvSpPr>
              <a:spLocks noChangeArrowheads="1"/>
            </p:cNvSpPr>
            <p:nvPr/>
          </p:nvSpPr>
          <p:spPr bwMode="gray">
            <a:xfrm>
              <a:off x="3215" y="3336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23" name="Oval 111"/>
            <p:cNvSpPr>
              <a:spLocks noChangeArrowheads="1"/>
            </p:cNvSpPr>
            <p:nvPr/>
          </p:nvSpPr>
          <p:spPr bwMode="gray">
            <a:xfrm>
              <a:off x="4961" y="3351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</p:grpSp>
      <p:grpSp>
        <p:nvGrpSpPr>
          <p:cNvPr id="11" name="Group 86"/>
          <p:cNvGrpSpPr>
            <a:grpSpLocks/>
          </p:cNvGrpSpPr>
          <p:nvPr/>
        </p:nvGrpSpPr>
        <p:grpSpPr bwMode="auto">
          <a:xfrm>
            <a:off x="3856039" y="4395791"/>
            <a:ext cx="5635625" cy="1331913"/>
            <a:chOff x="1469" y="2769"/>
            <a:chExt cx="3550" cy="839"/>
          </a:xfrm>
        </p:grpSpPr>
        <p:sp>
          <p:nvSpPr>
            <p:cNvPr id="166999" name="Freeform 87"/>
            <p:cNvSpPr>
              <a:spLocks/>
            </p:cNvSpPr>
            <p:nvPr/>
          </p:nvSpPr>
          <p:spPr bwMode="gray">
            <a:xfrm>
              <a:off x="1511" y="2888"/>
              <a:ext cx="3508" cy="233"/>
            </a:xfrm>
            <a:custGeom>
              <a:avLst/>
              <a:gdLst/>
              <a:ahLst/>
              <a:cxnLst>
                <a:cxn ang="0">
                  <a:pos x="0" y="596"/>
                </a:cxn>
                <a:cxn ang="0">
                  <a:pos x="68" y="360"/>
                </a:cxn>
                <a:cxn ang="0">
                  <a:pos x="144" y="84"/>
                </a:cxn>
                <a:cxn ang="0">
                  <a:pos x="216" y="0"/>
                </a:cxn>
                <a:cxn ang="0">
                  <a:pos x="288" y="64"/>
                </a:cxn>
                <a:cxn ang="0">
                  <a:pos x="440" y="216"/>
                </a:cxn>
                <a:cxn ang="0">
                  <a:pos x="584" y="300"/>
                </a:cxn>
                <a:cxn ang="0">
                  <a:pos x="876" y="396"/>
                </a:cxn>
                <a:cxn ang="0">
                  <a:pos x="1168" y="464"/>
                </a:cxn>
                <a:cxn ang="0">
                  <a:pos x="1748" y="524"/>
                </a:cxn>
                <a:cxn ang="0">
                  <a:pos x="3508" y="580"/>
                </a:cxn>
              </a:cxnLst>
              <a:rect l="0" t="0" r="r" b="b"/>
              <a:pathLst>
                <a:path w="3508" h="596">
                  <a:moveTo>
                    <a:pt x="0" y="596"/>
                  </a:moveTo>
                  <a:lnTo>
                    <a:pt x="68" y="360"/>
                  </a:lnTo>
                  <a:lnTo>
                    <a:pt x="144" y="84"/>
                  </a:lnTo>
                  <a:lnTo>
                    <a:pt x="216" y="0"/>
                  </a:lnTo>
                  <a:lnTo>
                    <a:pt x="288" y="64"/>
                  </a:lnTo>
                  <a:lnTo>
                    <a:pt x="440" y="216"/>
                  </a:lnTo>
                  <a:lnTo>
                    <a:pt x="584" y="300"/>
                  </a:lnTo>
                  <a:lnTo>
                    <a:pt x="876" y="396"/>
                  </a:lnTo>
                  <a:lnTo>
                    <a:pt x="1168" y="464"/>
                  </a:lnTo>
                  <a:lnTo>
                    <a:pt x="1748" y="524"/>
                  </a:lnTo>
                  <a:lnTo>
                    <a:pt x="3508" y="580"/>
                  </a:lnTo>
                </a:path>
              </a:pathLst>
            </a:custGeom>
            <a:noFill/>
            <a:ln w="38100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14" tIns="45708" rIns="91414" bIns="45708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00" name="Oval 88"/>
            <p:cNvSpPr>
              <a:spLocks noChangeArrowheads="1"/>
            </p:cNvSpPr>
            <p:nvPr/>
          </p:nvSpPr>
          <p:spPr bwMode="gray">
            <a:xfrm>
              <a:off x="1469" y="3363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01" name="Oval 89"/>
            <p:cNvSpPr>
              <a:spLocks noChangeArrowheads="1"/>
            </p:cNvSpPr>
            <p:nvPr/>
          </p:nvSpPr>
          <p:spPr bwMode="gray">
            <a:xfrm>
              <a:off x="1532" y="3126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02" name="Oval 90"/>
            <p:cNvSpPr>
              <a:spLocks noChangeArrowheads="1"/>
            </p:cNvSpPr>
            <p:nvPr/>
          </p:nvSpPr>
          <p:spPr bwMode="gray">
            <a:xfrm>
              <a:off x="1607" y="2856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03" name="Oval 91"/>
            <p:cNvSpPr>
              <a:spLocks noChangeArrowheads="1"/>
            </p:cNvSpPr>
            <p:nvPr/>
          </p:nvSpPr>
          <p:spPr bwMode="gray">
            <a:xfrm>
              <a:off x="1688" y="2769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04" name="Oval 92"/>
            <p:cNvSpPr>
              <a:spLocks noChangeArrowheads="1"/>
            </p:cNvSpPr>
            <p:nvPr/>
          </p:nvSpPr>
          <p:spPr bwMode="gray">
            <a:xfrm>
              <a:off x="1757" y="2829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05" name="Oval 93"/>
            <p:cNvSpPr>
              <a:spLocks noChangeArrowheads="1"/>
            </p:cNvSpPr>
            <p:nvPr/>
          </p:nvSpPr>
          <p:spPr bwMode="gray">
            <a:xfrm>
              <a:off x="1895" y="2985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06" name="Oval 94"/>
            <p:cNvSpPr>
              <a:spLocks noChangeArrowheads="1"/>
            </p:cNvSpPr>
            <p:nvPr/>
          </p:nvSpPr>
          <p:spPr bwMode="gray">
            <a:xfrm>
              <a:off x="2042" y="3054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07" name="Oval 95"/>
            <p:cNvSpPr>
              <a:spLocks noChangeArrowheads="1"/>
            </p:cNvSpPr>
            <p:nvPr/>
          </p:nvSpPr>
          <p:spPr bwMode="gray">
            <a:xfrm>
              <a:off x="2342" y="3159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08" name="Oval 96"/>
            <p:cNvSpPr>
              <a:spLocks noChangeArrowheads="1"/>
            </p:cNvSpPr>
            <p:nvPr/>
          </p:nvSpPr>
          <p:spPr bwMode="gray">
            <a:xfrm>
              <a:off x="2633" y="3225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09" name="Oval 97"/>
            <p:cNvSpPr>
              <a:spLocks noChangeArrowheads="1"/>
            </p:cNvSpPr>
            <p:nvPr/>
          </p:nvSpPr>
          <p:spPr bwMode="gray">
            <a:xfrm>
              <a:off x="3212" y="3285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7010" name="Oval 98"/>
            <p:cNvSpPr>
              <a:spLocks noChangeArrowheads="1"/>
            </p:cNvSpPr>
            <p:nvPr/>
          </p:nvSpPr>
          <p:spPr bwMode="gray">
            <a:xfrm>
              <a:off x="4961" y="3339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851275" y="3843340"/>
            <a:ext cx="5634038" cy="1884363"/>
            <a:chOff x="1466" y="2421"/>
            <a:chExt cx="3549" cy="1187"/>
          </a:xfrm>
        </p:grpSpPr>
        <p:sp>
          <p:nvSpPr>
            <p:cNvPr id="166986" name="Freeform 74"/>
            <p:cNvSpPr>
              <a:spLocks/>
            </p:cNvSpPr>
            <p:nvPr/>
          </p:nvSpPr>
          <p:spPr bwMode="gray">
            <a:xfrm>
              <a:off x="1507" y="2532"/>
              <a:ext cx="3508" cy="233"/>
            </a:xfrm>
            <a:custGeom>
              <a:avLst/>
              <a:gdLst/>
              <a:ahLst/>
              <a:cxnLst>
                <a:cxn ang="0">
                  <a:pos x="0" y="964"/>
                </a:cxn>
                <a:cxn ang="0">
                  <a:pos x="76" y="628"/>
                </a:cxn>
                <a:cxn ang="0">
                  <a:pos x="148" y="176"/>
                </a:cxn>
                <a:cxn ang="0">
                  <a:pos x="220" y="0"/>
                </a:cxn>
                <a:cxn ang="0">
                  <a:pos x="300" y="52"/>
                </a:cxn>
                <a:cxn ang="0">
                  <a:pos x="444" y="268"/>
                </a:cxn>
                <a:cxn ang="0">
                  <a:pos x="592" y="432"/>
                </a:cxn>
                <a:cxn ang="0">
                  <a:pos x="884" y="612"/>
                </a:cxn>
                <a:cxn ang="0">
                  <a:pos x="1168" y="708"/>
                </a:cxn>
                <a:cxn ang="0">
                  <a:pos x="1752" y="796"/>
                </a:cxn>
                <a:cxn ang="0">
                  <a:pos x="3508" y="912"/>
                </a:cxn>
              </a:cxnLst>
              <a:rect l="0" t="0" r="r" b="b"/>
              <a:pathLst>
                <a:path w="3508" h="964">
                  <a:moveTo>
                    <a:pt x="0" y="964"/>
                  </a:moveTo>
                  <a:lnTo>
                    <a:pt x="76" y="628"/>
                  </a:lnTo>
                  <a:lnTo>
                    <a:pt x="148" y="176"/>
                  </a:lnTo>
                  <a:lnTo>
                    <a:pt x="220" y="0"/>
                  </a:lnTo>
                  <a:lnTo>
                    <a:pt x="300" y="52"/>
                  </a:lnTo>
                  <a:lnTo>
                    <a:pt x="444" y="268"/>
                  </a:lnTo>
                  <a:lnTo>
                    <a:pt x="592" y="432"/>
                  </a:lnTo>
                  <a:lnTo>
                    <a:pt x="884" y="612"/>
                  </a:lnTo>
                  <a:lnTo>
                    <a:pt x="1168" y="708"/>
                  </a:lnTo>
                  <a:lnTo>
                    <a:pt x="1752" y="796"/>
                  </a:lnTo>
                  <a:lnTo>
                    <a:pt x="3508" y="912"/>
                  </a:lnTo>
                </a:path>
              </a:pathLst>
            </a:cu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14" tIns="45708" rIns="91414" bIns="45708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87" name="Oval 75"/>
            <p:cNvSpPr>
              <a:spLocks noChangeArrowheads="1"/>
            </p:cNvSpPr>
            <p:nvPr/>
          </p:nvSpPr>
          <p:spPr bwMode="gray">
            <a:xfrm>
              <a:off x="1466" y="3363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88" name="Oval 76"/>
            <p:cNvSpPr>
              <a:spLocks noChangeArrowheads="1"/>
            </p:cNvSpPr>
            <p:nvPr/>
          </p:nvSpPr>
          <p:spPr bwMode="gray">
            <a:xfrm>
              <a:off x="1544" y="3036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89" name="Oval 77"/>
            <p:cNvSpPr>
              <a:spLocks noChangeArrowheads="1"/>
            </p:cNvSpPr>
            <p:nvPr/>
          </p:nvSpPr>
          <p:spPr bwMode="gray">
            <a:xfrm>
              <a:off x="1607" y="2592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90" name="Oval 78"/>
            <p:cNvSpPr>
              <a:spLocks noChangeArrowheads="1"/>
            </p:cNvSpPr>
            <p:nvPr/>
          </p:nvSpPr>
          <p:spPr bwMode="gray">
            <a:xfrm>
              <a:off x="1685" y="2421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91" name="Oval 79"/>
            <p:cNvSpPr>
              <a:spLocks noChangeArrowheads="1"/>
            </p:cNvSpPr>
            <p:nvPr/>
          </p:nvSpPr>
          <p:spPr bwMode="gray">
            <a:xfrm>
              <a:off x="1763" y="2460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92" name="Oval 80"/>
            <p:cNvSpPr>
              <a:spLocks noChangeArrowheads="1"/>
            </p:cNvSpPr>
            <p:nvPr/>
          </p:nvSpPr>
          <p:spPr bwMode="gray">
            <a:xfrm>
              <a:off x="1907" y="2673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93" name="Oval 81"/>
            <p:cNvSpPr>
              <a:spLocks noChangeArrowheads="1"/>
            </p:cNvSpPr>
            <p:nvPr/>
          </p:nvSpPr>
          <p:spPr bwMode="gray">
            <a:xfrm>
              <a:off x="2051" y="2832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94" name="Oval 82"/>
            <p:cNvSpPr>
              <a:spLocks noChangeArrowheads="1"/>
            </p:cNvSpPr>
            <p:nvPr/>
          </p:nvSpPr>
          <p:spPr bwMode="gray">
            <a:xfrm>
              <a:off x="2342" y="3015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95" name="Oval 83"/>
            <p:cNvSpPr>
              <a:spLocks noChangeArrowheads="1"/>
            </p:cNvSpPr>
            <p:nvPr/>
          </p:nvSpPr>
          <p:spPr bwMode="gray">
            <a:xfrm>
              <a:off x="2633" y="3111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96" name="Oval 84"/>
            <p:cNvSpPr>
              <a:spLocks noChangeArrowheads="1"/>
            </p:cNvSpPr>
            <p:nvPr/>
          </p:nvSpPr>
          <p:spPr bwMode="gray">
            <a:xfrm>
              <a:off x="3212" y="3201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97" name="Oval 85"/>
            <p:cNvSpPr>
              <a:spLocks noChangeArrowheads="1"/>
            </p:cNvSpPr>
            <p:nvPr/>
          </p:nvSpPr>
          <p:spPr bwMode="gray">
            <a:xfrm>
              <a:off x="4964" y="3318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</p:grpSp>
      <p:grpSp>
        <p:nvGrpSpPr>
          <p:cNvPr id="13" name="Group 60"/>
          <p:cNvGrpSpPr>
            <a:grpSpLocks/>
          </p:cNvGrpSpPr>
          <p:nvPr/>
        </p:nvGrpSpPr>
        <p:grpSpPr bwMode="auto">
          <a:xfrm>
            <a:off x="3856039" y="2419351"/>
            <a:ext cx="5629275" cy="3308351"/>
            <a:chOff x="1469" y="1524"/>
            <a:chExt cx="3546" cy="2084"/>
          </a:xfrm>
        </p:grpSpPr>
        <p:sp>
          <p:nvSpPr>
            <p:cNvPr id="166973" name="Freeform 61"/>
            <p:cNvSpPr>
              <a:spLocks/>
            </p:cNvSpPr>
            <p:nvPr/>
          </p:nvSpPr>
          <p:spPr bwMode="gray">
            <a:xfrm>
              <a:off x="1507" y="1648"/>
              <a:ext cx="3508" cy="233"/>
            </a:xfrm>
            <a:custGeom>
              <a:avLst/>
              <a:gdLst/>
              <a:ahLst/>
              <a:cxnLst>
                <a:cxn ang="0">
                  <a:pos x="0" y="1844"/>
                </a:cxn>
                <a:cxn ang="0">
                  <a:pos x="72" y="1380"/>
                </a:cxn>
                <a:cxn ang="0">
                  <a:pos x="148" y="572"/>
                </a:cxn>
                <a:cxn ang="0">
                  <a:pos x="224" y="0"/>
                </a:cxn>
                <a:cxn ang="0">
                  <a:pos x="296" y="152"/>
                </a:cxn>
                <a:cxn ang="0">
                  <a:pos x="436" y="468"/>
                </a:cxn>
                <a:cxn ang="0">
                  <a:pos x="588" y="800"/>
                </a:cxn>
                <a:cxn ang="0">
                  <a:pos x="884" y="1144"/>
                </a:cxn>
                <a:cxn ang="0">
                  <a:pos x="1172" y="1324"/>
                </a:cxn>
                <a:cxn ang="0">
                  <a:pos x="1756" y="1536"/>
                </a:cxn>
                <a:cxn ang="0">
                  <a:pos x="3508" y="1732"/>
                </a:cxn>
              </a:cxnLst>
              <a:rect l="0" t="0" r="r" b="b"/>
              <a:pathLst>
                <a:path w="3508" h="1844">
                  <a:moveTo>
                    <a:pt x="0" y="1844"/>
                  </a:moveTo>
                  <a:lnTo>
                    <a:pt x="72" y="1380"/>
                  </a:lnTo>
                  <a:lnTo>
                    <a:pt x="148" y="572"/>
                  </a:lnTo>
                  <a:lnTo>
                    <a:pt x="224" y="0"/>
                  </a:lnTo>
                  <a:lnTo>
                    <a:pt x="296" y="152"/>
                  </a:lnTo>
                  <a:lnTo>
                    <a:pt x="436" y="468"/>
                  </a:lnTo>
                  <a:lnTo>
                    <a:pt x="588" y="800"/>
                  </a:lnTo>
                  <a:lnTo>
                    <a:pt x="884" y="1144"/>
                  </a:lnTo>
                  <a:lnTo>
                    <a:pt x="1172" y="1324"/>
                  </a:lnTo>
                  <a:lnTo>
                    <a:pt x="1756" y="1536"/>
                  </a:lnTo>
                  <a:lnTo>
                    <a:pt x="3508" y="1732"/>
                  </a:lnTo>
                </a:path>
              </a:pathLst>
            </a:custGeom>
            <a:noFill/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14" tIns="45708" rIns="91414" bIns="45708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74" name="Oval 62"/>
            <p:cNvSpPr>
              <a:spLocks noChangeArrowheads="1"/>
            </p:cNvSpPr>
            <p:nvPr/>
          </p:nvSpPr>
          <p:spPr bwMode="gray">
            <a:xfrm>
              <a:off x="1469" y="3363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75" name="Oval 63"/>
            <p:cNvSpPr>
              <a:spLocks noChangeArrowheads="1"/>
            </p:cNvSpPr>
            <p:nvPr/>
          </p:nvSpPr>
          <p:spPr bwMode="gray">
            <a:xfrm>
              <a:off x="1535" y="2901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76" name="Oval 64"/>
            <p:cNvSpPr>
              <a:spLocks noChangeArrowheads="1"/>
            </p:cNvSpPr>
            <p:nvPr/>
          </p:nvSpPr>
          <p:spPr bwMode="gray">
            <a:xfrm>
              <a:off x="1610" y="2100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77" name="Oval 65"/>
            <p:cNvSpPr>
              <a:spLocks noChangeArrowheads="1"/>
            </p:cNvSpPr>
            <p:nvPr/>
          </p:nvSpPr>
          <p:spPr bwMode="gray">
            <a:xfrm>
              <a:off x="1691" y="1524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78" name="Oval 66"/>
            <p:cNvSpPr>
              <a:spLocks noChangeArrowheads="1"/>
            </p:cNvSpPr>
            <p:nvPr/>
          </p:nvSpPr>
          <p:spPr bwMode="gray">
            <a:xfrm>
              <a:off x="1757" y="1674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79" name="Oval 67"/>
            <p:cNvSpPr>
              <a:spLocks noChangeArrowheads="1"/>
            </p:cNvSpPr>
            <p:nvPr/>
          </p:nvSpPr>
          <p:spPr bwMode="gray">
            <a:xfrm>
              <a:off x="1898" y="1992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80" name="Oval 68"/>
            <p:cNvSpPr>
              <a:spLocks noChangeArrowheads="1"/>
            </p:cNvSpPr>
            <p:nvPr/>
          </p:nvSpPr>
          <p:spPr bwMode="gray">
            <a:xfrm>
              <a:off x="2045" y="2316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81" name="Oval 69"/>
            <p:cNvSpPr>
              <a:spLocks noChangeArrowheads="1"/>
            </p:cNvSpPr>
            <p:nvPr/>
          </p:nvSpPr>
          <p:spPr bwMode="gray">
            <a:xfrm>
              <a:off x="2345" y="2661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82" name="Oval 70"/>
            <p:cNvSpPr>
              <a:spLocks noChangeArrowheads="1"/>
            </p:cNvSpPr>
            <p:nvPr/>
          </p:nvSpPr>
          <p:spPr bwMode="gray">
            <a:xfrm>
              <a:off x="2636" y="2850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83" name="Oval 71"/>
            <p:cNvSpPr>
              <a:spLocks noChangeArrowheads="1"/>
            </p:cNvSpPr>
            <p:nvPr/>
          </p:nvSpPr>
          <p:spPr bwMode="gray">
            <a:xfrm>
              <a:off x="3212" y="3066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  <p:sp>
          <p:nvSpPr>
            <p:cNvPr id="166984" name="Oval 72"/>
            <p:cNvSpPr>
              <a:spLocks noChangeArrowheads="1"/>
            </p:cNvSpPr>
            <p:nvPr/>
          </p:nvSpPr>
          <p:spPr bwMode="gray">
            <a:xfrm>
              <a:off x="4964" y="3255"/>
              <a:ext cx="0" cy="24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Sans"/>
                <a:ea typeface="+mn-ea"/>
                <a:cs typeface="+mn-cs"/>
              </a:endParaRPr>
            </a:p>
          </p:txBody>
        </p:sp>
      </p:grpSp>
      <p:cxnSp>
        <p:nvCxnSpPr>
          <p:cNvPr id="116" name="Straight Connector 115"/>
          <p:cNvCxnSpPr/>
          <p:nvPr/>
        </p:nvCxnSpPr>
        <p:spPr>
          <a:xfrm>
            <a:off x="1524000" y="1030069"/>
            <a:ext cx="9144000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57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2918" y="306813"/>
            <a:ext cx="8408850" cy="369332"/>
          </a:xfrm>
        </p:spPr>
        <p:txBody>
          <a:bodyPr>
            <a:normAutofit fontScale="90000"/>
          </a:bodyPr>
          <a:lstStyle/>
          <a:p>
            <a:r>
              <a:rPr lang="vi-VN" sz="2400" b="1" dirty="0">
                <a:latin typeface="Arial" charset="0"/>
                <a:cs typeface="Arial" charset="0"/>
              </a:rPr>
              <a:t>Dược động học </a:t>
            </a:r>
            <a:r>
              <a:rPr lang="en-US" sz="2400" b="1" dirty="0">
                <a:latin typeface="Arial" charset="0"/>
                <a:cs typeface="Arial" charset="0"/>
              </a:rPr>
              <a:t>- </a:t>
            </a:r>
            <a:r>
              <a:rPr lang="en-US" sz="2400" b="1" dirty="0" err="1">
                <a:latin typeface="Arial" charset="0"/>
                <a:cs typeface="Arial" charset="0"/>
              </a:rPr>
              <a:t>Chuyển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hóa</a:t>
            </a:r>
            <a:r>
              <a:rPr lang="en-US" sz="2400" b="1" dirty="0">
                <a:latin typeface="Arial" charset="0"/>
                <a:cs typeface="Arial" charset="0"/>
              </a:rPr>
              <a:t> &amp; </a:t>
            </a:r>
            <a:r>
              <a:rPr lang="en-US" sz="2400" b="1" dirty="0" err="1">
                <a:latin typeface="Arial" charset="0"/>
                <a:cs typeface="Arial" charset="0"/>
              </a:rPr>
              <a:t>thải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atin typeface="Arial" charset="0"/>
                <a:cs typeface="Arial" charset="0"/>
              </a:rPr>
              <a:t>trừ</a:t>
            </a: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12193" y="4273694"/>
            <a:ext cx="64" cy="26314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90880" y="6582584"/>
            <a:ext cx="2819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Thông tin kê toa Dabigatran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6939" y="4308424"/>
            <a:ext cx="100488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0BC185-3BB1-4A45-AA36-BEC5692D9B0E}"/>
              </a:ext>
            </a:extLst>
          </p:cNvPr>
          <p:cNvSpPr/>
          <p:nvPr/>
        </p:nvSpPr>
        <p:spPr bwMode="auto">
          <a:xfrm>
            <a:off x="5535351" y="4807760"/>
            <a:ext cx="64" cy="23922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90C4A-25C4-43FD-967F-9F3A65095DAD}"/>
              </a:ext>
            </a:extLst>
          </p:cNvPr>
          <p:cNvSpPr txBox="1"/>
          <p:nvPr/>
        </p:nvSpPr>
        <p:spPr>
          <a:xfrm>
            <a:off x="1330097" y="4840322"/>
            <a:ext cx="1004887" cy="19585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82B721B-A590-47B5-9F7E-2423603E5AC4}"/>
              </a:ext>
            </a:extLst>
          </p:cNvPr>
          <p:cNvSpPr/>
          <p:nvPr/>
        </p:nvSpPr>
        <p:spPr>
          <a:xfrm>
            <a:off x="195940" y="1133854"/>
            <a:ext cx="2499292" cy="62345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Chuyển hóa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88E3F5-7E35-404D-96F5-EDF8954E17E3}"/>
              </a:ext>
            </a:extLst>
          </p:cNvPr>
          <p:cNvSpPr/>
          <p:nvPr/>
        </p:nvSpPr>
        <p:spPr>
          <a:xfrm>
            <a:off x="3935181" y="1137065"/>
            <a:ext cx="8048485" cy="68767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Dabigatran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không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chuyển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hóa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qua CYP 450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0B6BDB-FA01-4E89-B992-5E2EA9DDF119}"/>
              </a:ext>
            </a:extLst>
          </p:cNvPr>
          <p:cNvSpPr/>
          <p:nvPr/>
        </p:nvSpPr>
        <p:spPr>
          <a:xfrm>
            <a:off x="195940" y="2096671"/>
            <a:ext cx="2490787" cy="62345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Thải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trừ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1445071-FEBE-469D-87DC-6F55D8590EEA}"/>
              </a:ext>
            </a:extLst>
          </p:cNvPr>
          <p:cNvSpPr/>
          <p:nvPr/>
        </p:nvSpPr>
        <p:spPr>
          <a:xfrm>
            <a:off x="3922780" y="1928224"/>
            <a:ext cx="8060886" cy="164987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Thải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trừ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chủ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yếu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qua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thận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(85%).  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Thải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trừ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chủ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yếu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dưới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dạng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không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đổi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trong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nước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tiểu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với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tốc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độ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khoảng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100 ml/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phút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tương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ứng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với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tốc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độ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lọc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cầu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thận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2C98E0-0888-479D-AD91-99ED9BEBACF1}"/>
              </a:ext>
            </a:extLst>
          </p:cNvPr>
          <p:cNvSpPr/>
          <p:nvPr/>
        </p:nvSpPr>
        <p:spPr>
          <a:xfrm>
            <a:off x="218087" y="3674737"/>
            <a:ext cx="2490787" cy="62345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Thời gian bán thải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ABD0F7-F172-465E-8481-0E20DD5B76A5}"/>
              </a:ext>
            </a:extLst>
          </p:cNvPr>
          <p:cNvSpPr/>
          <p:nvPr/>
        </p:nvSpPr>
        <p:spPr>
          <a:xfrm>
            <a:off x="3940771" y="3721581"/>
            <a:ext cx="8060693" cy="6234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Thời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gian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bán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thải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bị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kéo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dài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nếu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chức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năng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thận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giảm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EF191B-FC49-489B-B910-A96AFDB2847B}"/>
              </a:ext>
            </a:extLst>
          </p:cNvPr>
          <p:cNvGrpSpPr/>
          <p:nvPr/>
        </p:nvGrpSpPr>
        <p:grpSpPr>
          <a:xfrm>
            <a:off x="2944073" y="1242403"/>
            <a:ext cx="826294" cy="406355"/>
            <a:chOff x="3352800" y="1561875"/>
            <a:chExt cx="826294" cy="446991"/>
          </a:xfrm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F391024C-99AF-41EC-9A90-413B941DB1F3}"/>
                </a:ext>
              </a:extLst>
            </p:cNvPr>
            <p:cNvSpPr/>
            <p:nvPr/>
          </p:nvSpPr>
          <p:spPr>
            <a:xfrm>
              <a:off x="3352800" y="1561875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0FE4E6B3-E125-4AA6-B319-6314F4715A18}"/>
                </a:ext>
              </a:extLst>
            </p:cNvPr>
            <p:cNvSpPr/>
            <p:nvPr/>
          </p:nvSpPr>
          <p:spPr>
            <a:xfrm>
              <a:off x="3721894" y="1577979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3C36B3-938F-4B1A-A3AC-45AE75372CB0}"/>
              </a:ext>
            </a:extLst>
          </p:cNvPr>
          <p:cNvGrpSpPr/>
          <p:nvPr/>
        </p:nvGrpSpPr>
        <p:grpSpPr>
          <a:xfrm>
            <a:off x="2974044" y="3725866"/>
            <a:ext cx="826294" cy="406355"/>
            <a:chOff x="3352800" y="1561875"/>
            <a:chExt cx="826294" cy="446991"/>
          </a:xfrm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631B6C03-73DA-4513-8206-619CB471819F}"/>
                </a:ext>
              </a:extLst>
            </p:cNvPr>
            <p:cNvSpPr/>
            <p:nvPr/>
          </p:nvSpPr>
          <p:spPr>
            <a:xfrm>
              <a:off x="3352800" y="1561875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F95351D2-9AD6-4299-A6FB-A1FD10C4FD20}"/>
                </a:ext>
              </a:extLst>
            </p:cNvPr>
            <p:cNvSpPr/>
            <p:nvPr/>
          </p:nvSpPr>
          <p:spPr>
            <a:xfrm>
              <a:off x="3721894" y="1577979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83471F-F00F-41E4-B496-02D401A98006}"/>
              </a:ext>
            </a:extLst>
          </p:cNvPr>
          <p:cNvGrpSpPr/>
          <p:nvPr/>
        </p:nvGrpSpPr>
        <p:grpSpPr>
          <a:xfrm>
            <a:off x="2985565" y="2194845"/>
            <a:ext cx="826294" cy="406355"/>
            <a:chOff x="3352800" y="1561875"/>
            <a:chExt cx="826294" cy="446991"/>
          </a:xfrm>
        </p:grpSpPr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8436C5EC-B147-481C-946C-2FD886581F41}"/>
                </a:ext>
              </a:extLst>
            </p:cNvPr>
            <p:cNvSpPr/>
            <p:nvPr/>
          </p:nvSpPr>
          <p:spPr>
            <a:xfrm>
              <a:off x="3352800" y="1561875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DD3916BC-57D9-43BF-93DF-48137D33B53E}"/>
                </a:ext>
              </a:extLst>
            </p:cNvPr>
            <p:cNvSpPr/>
            <p:nvPr/>
          </p:nvSpPr>
          <p:spPr>
            <a:xfrm>
              <a:off x="3721894" y="1577979"/>
              <a:ext cx="457200" cy="430887"/>
            </a:xfrm>
            <a:prstGeom prst="chevron">
              <a:avLst/>
            </a:prstGeom>
            <a:solidFill>
              <a:schemeClr val="tx2"/>
            </a:solidFill>
            <a:ln w="127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aphicFrame>
        <p:nvGraphicFramePr>
          <p:cNvPr id="31" name="Group 46">
            <a:extLst>
              <a:ext uri="{FF2B5EF4-FFF2-40B4-BE49-F238E27FC236}">
                <a16:creationId xmlns:a16="http://schemas.microsoft.com/office/drawing/2014/main" id="{AAB8DDCA-4531-4AC3-85F8-C625E9BEDEC0}"/>
              </a:ext>
            </a:extLst>
          </p:cNvPr>
          <p:cNvGraphicFramePr>
            <a:graphicFrameLocks/>
          </p:cNvGraphicFramePr>
          <p:nvPr/>
        </p:nvGraphicFramePr>
        <p:xfrm>
          <a:off x="838264" y="4614650"/>
          <a:ext cx="9762316" cy="1842760"/>
        </p:xfrm>
        <a:graphic>
          <a:graphicData uri="http://schemas.openxmlformats.org/drawingml/2006/table">
            <a:tbl>
              <a:tblPr/>
              <a:tblGrid>
                <a:gridCol w="284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7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9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7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Chức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năng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thận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(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ClCr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&gt; 80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50 – 80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30 – 50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  <a:sym typeface="Symbol"/>
                        </a:rPr>
                        <a:t>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T</a:t>
                      </a:r>
                      <a:r>
                        <a:rPr kumimoji="0" lang="en-GB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1/2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tr.bình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 (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giờ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530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itle 2"/>
          <p:cNvSpPr>
            <a:spLocks noGrp="1"/>
          </p:cNvSpPr>
          <p:nvPr>
            <p:ph type="title"/>
          </p:nvPr>
        </p:nvSpPr>
        <p:spPr>
          <a:xfrm>
            <a:off x="228600" y="111206"/>
            <a:ext cx="11963400" cy="827204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Nghiên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RE-LY</a:t>
            </a:r>
            <a:r>
              <a:rPr lang="en-GB" altLang="vi-VN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tảng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alt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dabigatran</a:t>
            </a:r>
            <a:endParaRPr lang="en-GB" altLang="vi-VN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843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440552" y="6437735"/>
            <a:ext cx="7590546" cy="389850"/>
          </a:xfrm>
        </p:spPr>
        <p:txBody>
          <a:bodyPr/>
          <a:lstStyle/>
          <a:p>
            <a:pPr marL="228600" indent="-2286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GB" altLang="vi-VN" sz="1100" dirty="0" err="1">
                <a:latin typeface="Arial" panose="020B0604020202020204" pitchFamily="34" charset="0"/>
                <a:cs typeface="Arial" panose="020B0604020202020204" pitchFamily="34" charset="0"/>
              </a:rPr>
              <a:t>Ezekowitz</a:t>
            </a:r>
            <a:r>
              <a:rPr lang="en-GB" altLang="vi-VN" sz="1100" dirty="0">
                <a:latin typeface="Arial" panose="020B0604020202020204" pitchFamily="34" charset="0"/>
                <a:cs typeface="Arial" panose="020B0604020202020204" pitchFamily="34" charset="0"/>
              </a:rPr>
              <a:t> M et al. Am J </a:t>
            </a:r>
            <a:r>
              <a:rPr lang="en-GB" altLang="vi-VN" sz="1100" dirty="0" err="1"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GB" altLang="vi-VN" sz="1100" dirty="0">
                <a:latin typeface="Arial" panose="020B0604020202020204" pitchFamily="34" charset="0"/>
                <a:cs typeface="Arial" panose="020B0604020202020204" pitchFamily="34" charset="0"/>
              </a:rPr>
              <a:t> 2007; 2. </a:t>
            </a:r>
            <a:r>
              <a:rPr lang="en-GB" altLang="vi-VN" sz="1100" dirty="0" err="1">
                <a:latin typeface="Arial" panose="020B0604020202020204" pitchFamily="34" charset="0"/>
                <a:cs typeface="Arial" panose="020B0604020202020204" pitchFamily="34" charset="0"/>
              </a:rPr>
              <a:t>Nagarakanti</a:t>
            </a:r>
            <a:r>
              <a:rPr lang="en-GB" altLang="vi-VN" sz="1100" dirty="0">
                <a:latin typeface="Arial" panose="020B0604020202020204" pitchFamily="34" charset="0"/>
                <a:cs typeface="Arial" panose="020B0604020202020204" pitchFamily="34" charset="0"/>
              </a:rPr>
              <a:t> R et al. Circulation 2008; </a:t>
            </a:r>
          </a:p>
          <a:p>
            <a:pPr marL="228600" indent="-228600">
              <a:spcBef>
                <a:spcPts val="200"/>
              </a:spcBef>
              <a:spcAft>
                <a:spcPts val="200"/>
              </a:spcAft>
              <a:buAutoNum type="arabicPeriod"/>
            </a:pPr>
            <a:r>
              <a:rPr lang="en-GB" altLang="vi-VN" sz="1100" dirty="0">
                <a:latin typeface="Arial" panose="020B0604020202020204" pitchFamily="34" charset="0"/>
                <a:cs typeface="Arial" panose="020B0604020202020204" pitchFamily="34" charset="0"/>
              </a:rPr>
              <a:t>3. Connolly SJ et al. N </a:t>
            </a:r>
            <a:r>
              <a:rPr lang="en-GB" altLang="vi-VN" sz="1100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GB" altLang="vi-VN" sz="1100" dirty="0">
                <a:latin typeface="Arial" panose="020B0604020202020204" pitchFamily="34" charset="0"/>
                <a:cs typeface="Arial" panose="020B0604020202020204" pitchFamily="34" charset="0"/>
              </a:rPr>
              <a:t> J Med 2009; 4. </a:t>
            </a:r>
            <a:r>
              <a:rPr lang="en-GB" altLang="vi-VN" sz="1100" dirty="0" err="1">
                <a:latin typeface="Arial" panose="020B0604020202020204" pitchFamily="34" charset="0"/>
                <a:cs typeface="Arial" panose="020B0604020202020204" pitchFamily="34" charset="0"/>
              </a:rPr>
              <a:t>Ezekowitz</a:t>
            </a:r>
            <a:r>
              <a:rPr lang="en-GB" altLang="vi-VN" sz="1100" dirty="0">
                <a:latin typeface="Arial" panose="020B0604020202020204" pitchFamily="34" charset="0"/>
                <a:cs typeface="Arial" panose="020B0604020202020204" pitchFamily="34" charset="0"/>
              </a:rPr>
              <a:t> MD et al. </a:t>
            </a:r>
            <a:r>
              <a:rPr lang="en-GB" altLang="vi-VN" sz="1100" dirty="0" err="1">
                <a:latin typeface="Arial" panose="020B0604020202020204" pitchFamily="34" charset="0"/>
                <a:cs typeface="Arial" panose="020B0604020202020204" pitchFamily="34" charset="0"/>
              </a:rPr>
              <a:t>Europace</a:t>
            </a:r>
            <a:r>
              <a:rPr lang="en-GB" altLang="vi-VN" sz="1100" dirty="0">
                <a:latin typeface="Arial" panose="020B0604020202020204" pitchFamily="34" charset="0"/>
                <a:cs typeface="Arial" panose="020B0604020202020204" pitchFamily="34" charset="0"/>
              </a:rPr>
              <a:t> 2016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295400" y="1700214"/>
            <a:ext cx="9109790" cy="3780791"/>
            <a:chOff x="-227788" y="1700747"/>
            <a:chExt cx="9109233" cy="3780640"/>
          </a:xfrm>
        </p:grpSpPr>
        <p:sp>
          <p:nvSpPr>
            <p:cNvPr id="291846" name="Rectangle 11"/>
            <p:cNvSpPr>
              <a:spLocks noChangeArrowheads="1"/>
            </p:cNvSpPr>
            <p:nvPr/>
          </p:nvSpPr>
          <p:spPr bwMode="auto">
            <a:xfrm>
              <a:off x="-227788" y="4004118"/>
              <a:ext cx="3004954" cy="147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Liều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dùng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và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cách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dùng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phù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hợp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dành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cho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nghiên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cứu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ngẫu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nhiên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dựa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vào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thời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gian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bán</a:t>
              </a: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 </a:t>
              </a:r>
              <a:r>
                <a:rPr kumimoji="0" lang="en-GB" altLang="vi-V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huỷ</a:t>
              </a:r>
              <a:b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</a:br>
              <a:r>
                <a:rPr kumimoji="0" lang="en-GB" alt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dabigatran </a:t>
              </a:r>
              <a:r>
                <a:rPr kumimoji="0" lang="en-GB" altLang="vi-VN" sz="18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1,2</a:t>
              </a:r>
            </a:p>
          </p:txBody>
        </p:sp>
        <p:sp>
          <p:nvSpPr>
            <p:cNvPr id="291847" name="Rectangle 23"/>
            <p:cNvSpPr>
              <a:spLocks noChangeArrowheads="1"/>
            </p:cNvSpPr>
            <p:nvPr/>
          </p:nvSpPr>
          <p:spPr bwMode="auto">
            <a:xfrm>
              <a:off x="2912095" y="4000944"/>
              <a:ext cx="2800179" cy="147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Nghiên cứu toàn cầu thiết kế không kém hơn, chuẩn mực và được bảo chứng trên mục tiêu dự phòng đột quỵ</a:t>
              </a:r>
              <a:endParaRPr kumimoji="0" lang="en-GB" altLang="vi-VN" sz="1800" b="0" i="0" u="none" strike="noStrike" kern="1200" cap="none" spc="0" normalizeH="0" baseline="30000" noProof="0">
                <a:ln>
                  <a:noFill/>
                </a:ln>
                <a:solidFill>
                  <a:srgbClr val="03497C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1848" name="Rectangle 54"/>
            <p:cNvSpPr>
              <a:spLocks noChangeArrowheads="1"/>
            </p:cNvSpPr>
            <p:nvPr/>
          </p:nvSpPr>
          <p:spPr bwMode="auto">
            <a:xfrm>
              <a:off x="5939272" y="4004292"/>
              <a:ext cx="2700172" cy="1200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Nghiên cứu dài nhất trong nhóm NOAC, cung cấp dữ liệu an toàn trong 6.7 năm.  </a:t>
              </a:r>
              <a:endParaRPr kumimoji="0" lang="en-GB" altLang="vi-VN" sz="1800" b="0" i="0" u="none" strike="noStrike" kern="1200" cap="none" spc="0" normalizeH="0" baseline="30000" noProof="0">
                <a:ln>
                  <a:noFill/>
                </a:ln>
                <a:solidFill>
                  <a:srgbClr val="03497C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1849" name="TextBox 55"/>
            <p:cNvSpPr txBox="1">
              <a:spLocks noChangeArrowheads="1"/>
            </p:cNvSpPr>
            <p:nvPr/>
          </p:nvSpPr>
          <p:spPr bwMode="auto">
            <a:xfrm>
              <a:off x="529403" y="1700747"/>
              <a:ext cx="697584" cy="369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vi-VN" sz="1800" b="1" i="0" u="none" strike="noStrike" kern="120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2003</a:t>
              </a:r>
            </a:p>
          </p:txBody>
        </p:sp>
        <p:sp>
          <p:nvSpPr>
            <p:cNvPr id="291850" name="TextBox 56"/>
            <p:cNvSpPr txBox="1">
              <a:spLocks noChangeArrowheads="1"/>
            </p:cNvSpPr>
            <p:nvPr/>
          </p:nvSpPr>
          <p:spPr bwMode="auto">
            <a:xfrm>
              <a:off x="1596138" y="1708684"/>
              <a:ext cx="697584" cy="369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vi-VN" sz="1800" b="1" i="0" u="none" strike="noStrike" kern="120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2004</a:t>
              </a:r>
            </a:p>
          </p:txBody>
        </p:sp>
        <p:sp>
          <p:nvSpPr>
            <p:cNvPr id="291851" name="TextBox 57"/>
            <p:cNvSpPr txBox="1">
              <a:spLocks noChangeArrowheads="1"/>
            </p:cNvSpPr>
            <p:nvPr/>
          </p:nvSpPr>
          <p:spPr bwMode="auto">
            <a:xfrm>
              <a:off x="2420000" y="1708684"/>
              <a:ext cx="697584" cy="369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vi-VN" sz="1800" b="1" i="0" u="none" strike="noStrike" kern="120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2005</a:t>
              </a:r>
            </a:p>
          </p:txBody>
        </p:sp>
        <p:sp>
          <p:nvSpPr>
            <p:cNvPr id="291852" name="TextBox 58"/>
            <p:cNvSpPr txBox="1">
              <a:spLocks noChangeArrowheads="1"/>
            </p:cNvSpPr>
            <p:nvPr/>
          </p:nvSpPr>
          <p:spPr bwMode="auto">
            <a:xfrm>
              <a:off x="5677351" y="1708684"/>
              <a:ext cx="697584" cy="369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vi-VN" sz="1800" b="1" i="0" u="none" strike="noStrike" kern="120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291853" name="TextBox 59"/>
            <p:cNvSpPr txBox="1">
              <a:spLocks noChangeArrowheads="1"/>
            </p:cNvSpPr>
            <p:nvPr/>
          </p:nvSpPr>
          <p:spPr bwMode="auto">
            <a:xfrm>
              <a:off x="4916985" y="1708684"/>
              <a:ext cx="697584" cy="369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vi-VN" sz="1800" b="1" i="0" u="none" strike="noStrike" kern="120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291854" name="TextBox 60"/>
            <p:cNvSpPr txBox="1">
              <a:spLocks noChangeArrowheads="1"/>
            </p:cNvSpPr>
            <p:nvPr/>
          </p:nvSpPr>
          <p:spPr bwMode="auto">
            <a:xfrm>
              <a:off x="8183861" y="1708684"/>
              <a:ext cx="697584" cy="369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E4784"/>
                </a:buClr>
                <a:buFont typeface="Arial" pitchFamily="34" charset="0"/>
                <a:buChar char="•"/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vi-VN" sz="1800" b="1" i="0" u="none" strike="noStrike" kern="120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rPr>
                <a:t>2012</a:t>
              </a:r>
            </a:p>
          </p:txBody>
        </p:sp>
        <p:grpSp>
          <p:nvGrpSpPr>
            <p:cNvPr id="291855" name="Group 24"/>
            <p:cNvGrpSpPr>
              <a:grpSpLocks/>
            </p:cNvGrpSpPr>
            <p:nvPr/>
          </p:nvGrpSpPr>
          <p:grpSpPr bwMode="auto">
            <a:xfrm>
              <a:off x="304985" y="2630306"/>
              <a:ext cx="2178511" cy="1343316"/>
              <a:chOff x="-19697" y="1793819"/>
              <a:chExt cx="2178511" cy="1343316"/>
            </a:xfrm>
          </p:grpSpPr>
          <p:pic>
            <p:nvPicPr>
              <p:cNvPr id="291863" name="Picture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697" y="1793819"/>
                <a:ext cx="792000" cy="1343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864" name="TextBox 26"/>
              <p:cNvSpPr txBox="1">
                <a:spLocks noChangeArrowheads="1"/>
              </p:cNvSpPr>
              <p:nvPr/>
            </p:nvSpPr>
            <p:spPr bwMode="auto">
              <a:xfrm>
                <a:off x="628557" y="2102461"/>
                <a:ext cx="1530257" cy="369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spcBef>
                    <a:spcPct val="20000"/>
                  </a:spcBef>
                  <a:buClr>
                    <a:srgbClr val="1E4784"/>
                  </a:buClr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defTabSz="457200" eaLnBrk="0" hangingPunct="0">
                  <a:spcBef>
                    <a:spcPct val="20000"/>
                  </a:spcBef>
                  <a:buClr>
                    <a:srgbClr val="1E4784"/>
                  </a:buClr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defTabSz="457200" eaLnBrk="0" hangingPunct="0">
                  <a:spcBef>
                    <a:spcPct val="20000"/>
                  </a:spcBef>
                  <a:buClr>
                    <a:srgbClr val="1E4784"/>
                  </a:buClr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defTabSz="457200" eaLnBrk="0" hangingPunct="0">
                  <a:spcBef>
                    <a:spcPct val="20000"/>
                  </a:spcBef>
                  <a:buClr>
                    <a:srgbClr val="1E4784"/>
                  </a:buClr>
                  <a:buFont typeface="Arial" pitchFamily="34" charset="0"/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defTabSz="457200" eaLnBrk="0" hangingPunct="0">
                  <a:spcBef>
                    <a:spcPct val="20000"/>
                  </a:spcBef>
                  <a:buClr>
                    <a:srgbClr val="1E4784"/>
                  </a:buClr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E4784"/>
                  </a:buClr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E4784"/>
                  </a:buClr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E4784"/>
                  </a:buClr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E4784"/>
                  </a:buClr>
                  <a:buFont typeface="Arial" pitchFamily="34" charset="0"/>
                  <a:buChar char="•"/>
                  <a:defRPr sz="1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C56AA"/>
                    </a:solidFill>
                    <a:effectLst/>
                    <a:uLnTx/>
                    <a:uFillTx/>
                    <a:latin typeface="Arial" pitchFamily="34" charset="0"/>
                    <a:ea typeface="MS PGothic" pitchFamily="34" charset="-128"/>
                    <a:cs typeface="Arial" panose="020B0604020202020204" pitchFamily="34" charset="0"/>
                  </a:rPr>
                  <a:t>PETRO</a:t>
                </a:r>
                <a:endParaRPr kumimoji="0" lang="en-GB" altLang="vi-VN" sz="1800" b="0" i="0" u="none" strike="noStrike" kern="1200" cap="none" spc="0" normalizeH="0" baseline="30000" noProof="0">
                  <a:ln>
                    <a:noFill/>
                  </a:ln>
                  <a:solidFill>
                    <a:srgbClr val="0C56AA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1856" name="Group 29"/>
            <p:cNvGrpSpPr>
              <a:grpSpLocks/>
            </p:cNvGrpSpPr>
            <p:nvPr/>
          </p:nvGrpSpPr>
          <p:grpSpPr bwMode="auto">
            <a:xfrm>
              <a:off x="3056732" y="2635044"/>
              <a:ext cx="5124193" cy="1333464"/>
              <a:chOff x="3615526" y="1786388"/>
              <a:chExt cx="5124193" cy="1333464"/>
            </a:xfrm>
          </p:grpSpPr>
          <p:pic>
            <p:nvPicPr>
              <p:cNvPr id="291861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1072" y="2012099"/>
                <a:ext cx="2358647" cy="775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1862" name="Picture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5526" y="1786388"/>
                <a:ext cx="2448000" cy="1333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Rectangle 3"/>
            <p:cNvSpPr/>
            <p:nvPr/>
          </p:nvSpPr>
          <p:spPr>
            <a:xfrm>
              <a:off x="307167" y="2129355"/>
              <a:ext cx="8524354" cy="48416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accent4"/>
                </a:gs>
                <a:gs pos="91000">
                  <a:schemeClr val="accent4"/>
                </a:gs>
                <a:gs pos="12000">
                  <a:schemeClr val="accent4"/>
                </a:gs>
                <a:gs pos="100000">
                  <a:schemeClr val="bg1"/>
                </a:gs>
              </a:gsLst>
              <a:lin ang="0" scaled="0"/>
            </a:gra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" name="Pentagon 4"/>
            <p:cNvSpPr/>
            <p:nvPr/>
          </p:nvSpPr>
          <p:spPr>
            <a:xfrm>
              <a:off x="778625" y="2129355"/>
              <a:ext cx="1230238" cy="484168"/>
            </a:xfrm>
            <a:prstGeom prst="homePlate">
              <a:avLst/>
            </a:prstGeom>
            <a:solidFill>
              <a:schemeClr val="accent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>
              <a:off x="5274150" y="2129355"/>
              <a:ext cx="3273225" cy="484168"/>
            </a:xfrm>
            <a:prstGeom prst="homePlate">
              <a:avLst/>
            </a:prstGeom>
            <a:solidFill>
              <a:schemeClr val="accent2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75565" y="2129355"/>
              <a:ext cx="3271638" cy="484168"/>
            </a:xfrm>
            <a:prstGeom prst="homePlate">
              <a:avLst/>
            </a:prstGeom>
            <a:solidFill>
              <a:schemeClr val="tx2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1524000" y="1030069"/>
            <a:ext cx="9144000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90714" y="6414808"/>
            <a:ext cx="100488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626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ChangeArrowheads="1"/>
          </p:cNvSpPr>
          <p:nvPr/>
        </p:nvSpPr>
        <p:spPr bwMode="auto">
          <a:xfrm>
            <a:off x="3271838" y="1784350"/>
            <a:ext cx="341312" cy="3835400"/>
          </a:xfrm>
          <a:prstGeom prst="rect">
            <a:avLst/>
          </a:prstGeom>
          <a:solidFill>
            <a:srgbClr val="0046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4821238" y="4071938"/>
            <a:ext cx="341312" cy="1547812"/>
          </a:xfrm>
          <a:prstGeom prst="rect">
            <a:avLst/>
          </a:prstGeom>
          <a:solidFill>
            <a:srgbClr val="0046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6299200" y="4699000"/>
            <a:ext cx="342900" cy="920750"/>
          </a:xfrm>
          <a:prstGeom prst="rect">
            <a:avLst/>
          </a:prstGeom>
          <a:solidFill>
            <a:srgbClr val="0046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29" name="Rectangle 10"/>
          <p:cNvSpPr>
            <a:spLocks noChangeArrowheads="1"/>
          </p:cNvSpPr>
          <p:nvPr/>
        </p:nvSpPr>
        <p:spPr bwMode="auto">
          <a:xfrm>
            <a:off x="7837488" y="5357814"/>
            <a:ext cx="341312" cy="261937"/>
          </a:xfrm>
          <a:prstGeom prst="rect">
            <a:avLst/>
          </a:prstGeom>
          <a:solidFill>
            <a:srgbClr val="0046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9361488" y="5184776"/>
            <a:ext cx="341312" cy="434975"/>
          </a:xfrm>
          <a:prstGeom prst="rect">
            <a:avLst/>
          </a:prstGeom>
          <a:solidFill>
            <a:srgbClr val="0046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31" name="Rectangle 13"/>
          <p:cNvSpPr>
            <a:spLocks noChangeArrowheads="1"/>
          </p:cNvSpPr>
          <p:nvPr/>
        </p:nvSpPr>
        <p:spPr bwMode="auto">
          <a:xfrm>
            <a:off x="5153026" y="4071938"/>
            <a:ext cx="341313" cy="1547812"/>
          </a:xfrm>
          <a:prstGeom prst="rect">
            <a:avLst/>
          </a:prstGeom>
          <a:solidFill>
            <a:srgbClr val="A2163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32" name="Rectangle 14"/>
          <p:cNvSpPr>
            <a:spLocks noChangeArrowheads="1"/>
          </p:cNvSpPr>
          <p:nvPr/>
        </p:nvSpPr>
        <p:spPr bwMode="auto">
          <a:xfrm>
            <a:off x="6632575" y="4699000"/>
            <a:ext cx="330200" cy="920750"/>
          </a:xfrm>
          <a:prstGeom prst="rect">
            <a:avLst/>
          </a:prstGeom>
          <a:solidFill>
            <a:srgbClr val="A2163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33" name="Rectangle 15"/>
          <p:cNvSpPr>
            <a:spLocks noChangeArrowheads="1"/>
          </p:cNvSpPr>
          <p:nvPr/>
        </p:nvSpPr>
        <p:spPr bwMode="auto">
          <a:xfrm>
            <a:off x="8167688" y="4305300"/>
            <a:ext cx="341312" cy="1314450"/>
          </a:xfrm>
          <a:prstGeom prst="rect">
            <a:avLst/>
          </a:prstGeom>
          <a:solidFill>
            <a:srgbClr val="A2163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34" name="Rectangle 16"/>
          <p:cNvSpPr>
            <a:spLocks noChangeArrowheads="1"/>
          </p:cNvSpPr>
          <p:nvPr/>
        </p:nvSpPr>
        <p:spPr bwMode="auto">
          <a:xfrm>
            <a:off x="9693275" y="1784350"/>
            <a:ext cx="330200" cy="3835400"/>
          </a:xfrm>
          <a:prstGeom prst="rect">
            <a:avLst/>
          </a:prstGeom>
          <a:solidFill>
            <a:srgbClr val="A2163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35" name="Rectangle 6"/>
          <p:cNvSpPr>
            <a:spLocks noChangeArrowheads="1"/>
          </p:cNvSpPr>
          <p:nvPr/>
        </p:nvSpPr>
        <p:spPr bwMode="auto">
          <a:xfrm>
            <a:off x="2825751" y="2611438"/>
            <a:ext cx="7591425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36" name="Line 29"/>
          <p:cNvSpPr>
            <a:spLocks noChangeShapeType="1"/>
          </p:cNvSpPr>
          <p:nvPr/>
        </p:nvSpPr>
        <p:spPr bwMode="auto">
          <a:xfrm>
            <a:off x="2825751" y="5619750"/>
            <a:ext cx="75914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37" name="Line 31"/>
          <p:cNvSpPr>
            <a:spLocks noChangeShapeType="1"/>
          </p:cNvSpPr>
          <p:nvPr/>
        </p:nvSpPr>
        <p:spPr bwMode="auto">
          <a:xfrm flipV="1">
            <a:off x="4340226" y="5619751"/>
            <a:ext cx="3175" cy="79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38" name="Line 32"/>
          <p:cNvSpPr>
            <a:spLocks noChangeShapeType="1"/>
          </p:cNvSpPr>
          <p:nvPr/>
        </p:nvSpPr>
        <p:spPr bwMode="auto">
          <a:xfrm flipV="1">
            <a:off x="5865814" y="5619751"/>
            <a:ext cx="1587" cy="79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39" name="Line 33"/>
          <p:cNvSpPr>
            <a:spLocks noChangeShapeType="1"/>
          </p:cNvSpPr>
          <p:nvPr/>
        </p:nvSpPr>
        <p:spPr bwMode="auto">
          <a:xfrm flipV="1">
            <a:off x="7380289" y="5619751"/>
            <a:ext cx="1587" cy="79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40" name="Line 34"/>
          <p:cNvSpPr>
            <a:spLocks noChangeShapeType="1"/>
          </p:cNvSpPr>
          <p:nvPr/>
        </p:nvSpPr>
        <p:spPr bwMode="auto">
          <a:xfrm flipV="1">
            <a:off x="8905875" y="5619751"/>
            <a:ext cx="1588" cy="79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41" name="Line 35"/>
          <p:cNvSpPr>
            <a:spLocks noChangeShapeType="1"/>
          </p:cNvSpPr>
          <p:nvPr/>
        </p:nvSpPr>
        <p:spPr bwMode="auto">
          <a:xfrm flipV="1">
            <a:off x="10417175" y="5619751"/>
            <a:ext cx="1588" cy="79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42" name="Rectangle 42"/>
          <p:cNvSpPr>
            <a:spLocks noChangeArrowheads="1"/>
          </p:cNvSpPr>
          <p:nvPr/>
        </p:nvSpPr>
        <p:spPr bwMode="auto">
          <a:xfrm>
            <a:off x="3156024" y="5740401"/>
            <a:ext cx="9698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50 mg BID</a:t>
            </a:r>
          </a:p>
        </p:txBody>
      </p:sp>
      <p:sp>
        <p:nvSpPr>
          <p:cNvPr id="26643" name="Rectangle 43"/>
          <p:cNvSpPr>
            <a:spLocks noChangeArrowheads="1"/>
          </p:cNvSpPr>
          <p:nvPr/>
        </p:nvSpPr>
        <p:spPr bwMode="auto">
          <a:xfrm>
            <a:off x="4645026" y="5740401"/>
            <a:ext cx="1039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150 mg OD</a:t>
            </a:r>
          </a:p>
        </p:txBody>
      </p:sp>
      <p:sp>
        <p:nvSpPr>
          <p:cNvPr id="26644" name="Rectangle 44"/>
          <p:cNvSpPr>
            <a:spLocks noChangeArrowheads="1"/>
          </p:cNvSpPr>
          <p:nvPr/>
        </p:nvSpPr>
        <p:spPr bwMode="auto">
          <a:xfrm>
            <a:off x="6120806" y="5740401"/>
            <a:ext cx="11076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300 mg OD </a:t>
            </a:r>
          </a:p>
        </p:txBody>
      </p:sp>
      <p:sp>
        <p:nvSpPr>
          <p:cNvPr id="26645" name="Rectangle 45"/>
          <p:cNvSpPr>
            <a:spLocks noChangeArrowheads="1"/>
          </p:cNvSpPr>
          <p:nvPr/>
        </p:nvSpPr>
        <p:spPr bwMode="auto">
          <a:xfrm>
            <a:off x="7648575" y="5746751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150 mg BID</a:t>
            </a:r>
          </a:p>
        </p:txBody>
      </p:sp>
      <p:sp>
        <p:nvSpPr>
          <p:cNvPr id="26646" name="Rectangle 46"/>
          <p:cNvSpPr>
            <a:spLocks noChangeArrowheads="1"/>
          </p:cNvSpPr>
          <p:nvPr/>
        </p:nvSpPr>
        <p:spPr bwMode="auto">
          <a:xfrm>
            <a:off x="9169400" y="5740401"/>
            <a:ext cx="1073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300 mg BID</a:t>
            </a:r>
          </a:p>
        </p:txBody>
      </p:sp>
      <p:sp>
        <p:nvSpPr>
          <p:cNvPr id="26647" name="Text Box 5"/>
          <p:cNvSpPr txBox="1">
            <a:spLocks noChangeArrowheads="1"/>
          </p:cNvSpPr>
          <p:nvPr/>
        </p:nvSpPr>
        <p:spPr bwMode="auto">
          <a:xfrm rot="-5400000">
            <a:off x="519907" y="3409157"/>
            <a:ext cx="310515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Events per 100 patient-years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48" name="Line 22"/>
          <p:cNvSpPr>
            <a:spLocks noChangeShapeType="1"/>
          </p:cNvSpPr>
          <p:nvPr/>
        </p:nvSpPr>
        <p:spPr bwMode="auto">
          <a:xfrm>
            <a:off x="2825750" y="1427164"/>
            <a:ext cx="1588" cy="4192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49" name="Line 23"/>
          <p:cNvSpPr>
            <a:spLocks noChangeShapeType="1"/>
          </p:cNvSpPr>
          <p:nvPr/>
        </p:nvSpPr>
        <p:spPr bwMode="auto">
          <a:xfrm>
            <a:off x="2751138" y="5619750"/>
            <a:ext cx="746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50" name="Line 24"/>
          <p:cNvSpPr>
            <a:spLocks noChangeShapeType="1"/>
          </p:cNvSpPr>
          <p:nvPr/>
        </p:nvSpPr>
        <p:spPr bwMode="auto">
          <a:xfrm>
            <a:off x="2751138" y="5021264"/>
            <a:ext cx="7461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51" name="Line 25"/>
          <p:cNvSpPr>
            <a:spLocks noChangeShapeType="1"/>
          </p:cNvSpPr>
          <p:nvPr/>
        </p:nvSpPr>
        <p:spPr bwMode="auto">
          <a:xfrm>
            <a:off x="2751138" y="4419600"/>
            <a:ext cx="746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52" name="Line 26"/>
          <p:cNvSpPr>
            <a:spLocks noChangeShapeType="1"/>
          </p:cNvSpPr>
          <p:nvPr/>
        </p:nvSpPr>
        <p:spPr bwMode="auto">
          <a:xfrm>
            <a:off x="2751138" y="3811589"/>
            <a:ext cx="7461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53" name="Line 27"/>
          <p:cNvSpPr>
            <a:spLocks noChangeShapeType="1"/>
          </p:cNvSpPr>
          <p:nvPr/>
        </p:nvSpPr>
        <p:spPr bwMode="auto">
          <a:xfrm>
            <a:off x="2751138" y="3211514"/>
            <a:ext cx="746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54" name="Line 28"/>
          <p:cNvSpPr>
            <a:spLocks noChangeShapeType="1"/>
          </p:cNvSpPr>
          <p:nvPr/>
        </p:nvSpPr>
        <p:spPr bwMode="auto">
          <a:xfrm>
            <a:off x="2751138" y="2611439"/>
            <a:ext cx="7461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55" name="Line 30"/>
          <p:cNvSpPr>
            <a:spLocks noChangeShapeType="1"/>
          </p:cNvSpPr>
          <p:nvPr/>
        </p:nvSpPr>
        <p:spPr bwMode="auto">
          <a:xfrm flipV="1">
            <a:off x="2825750" y="5619751"/>
            <a:ext cx="1588" cy="79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56" name="Rectangle 36"/>
          <p:cNvSpPr>
            <a:spLocks noChangeArrowheads="1"/>
          </p:cNvSpPr>
          <p:nvPr/>
        </p:nvSpPr>
        <p:spPr bwMode="auto">
          <a:xfrm>
            <a:off x="2567231" y="5505451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6657" name="Rectangle 37"/>
          <p:cNvSpPr>
            <a:spLocks noChangeArrowheads="1"/>
          </p:cNvSpPr>
          <p:nvPr/>
        </p:nvSpPr>
        <p:spPr bwMode="auto">
          <a:xfrm>
            <a:off x="2428876" y="4906964"/>
            <a:ext cx="284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2.0</a:t>
            </a:r>
          </a:p>
        </p:txBody>
      </p:sp>
      <p:sp>
        <p:nvSpPr>
          <p:cNvPr id="26658" name="Rectangle 38"/>
          <p:cNvSpPr>
            <a:spLocks noChangeArrowheads="1"/>
          </p:cNvSpPr>
          <p:nvPr/>
        </p:nvSpPr>
        <p:spPr bwMode="auto">
          <a:xfrm>
            <a:off x="2428876" y="4305301"/>
            <a:ext cx="284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4.0</a:t>
            </a:r>
          </a:p>
        </p:txBody>
      </p:sp>
      <p:sp>
        <p:nvSpPr>
          <p:cNvPr id="26659" name="Rectangle 39"/>
          <p:cNvSpPr>
            <a:spLocks noChangeArrowheads="1"/>
          </p:cNvSpPr>
          <p:nvPr/>
        </p:nvSpPr>
        <p:spPr bwMode="auto">
          <a:xfrm>
            <a:off x="2428876" y="3706814"/>
            <a:ext cx="284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6.0</a:t>
            </a:r>
          </a:p>
        </p:txBody>
      </p:sp>
      <p:sp>
        <p:nvSpPr>
          <p:cNvPr id="26660" name="Rectangle 40"/>
          <p:cNvSpPr>
            <a:spLocks noChangeArrowheads="1"/>
          </p:cNvSpPr>
          <p:nvPr/>
        </p:nvSpPr>
        <p:spPr bwMode="auto">
          <a:xfrm>
            <a:off x="2428876" y="3108326"/>
            <a:ext cx="284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8.0</a:t>
            </a:r>
          </a:p>
        </p:txBody>
      </p:sp>
      <p:sp>
        <p:nvSpPr>
          <p:cNvPr id="26661" name="Rectangle 41"/>
          <p:cNvSpPr>
            <a:spLocks noChangeArrowheads="1"/>
          </p:cNvSpPr>
          <p:nvPr/>
        </p:nvSpPr>
        <p:spPr bwMode="auto">
          <a:xfrm>
            <a:off x="2311400" y="2508251"/>
            <a:ext cx="395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10.0</a:t>
            </a:r>
          </a:p>
        </p:txBody>
      </p:sp>
      <p:sp>
        <p:nvSpPr>
          <p:cNvPr id="26662" name="Line 27"/>
          <p:cNvSpPr>
            <a:spLocks noChangeShapeType="1"/>
          </p:cNvSpPr>
          <p:nvPr/>
        </p:nvSpPr>
        <p:spPr bwMode="auto">
          <a:xfrm>
            <a:off x="2755901" y="2027239"/>
            <a:ext cx="7461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63" name="Line 28"/>
          <p:cNvSpPr>
            <a:spLocks noChangeShapeType="1"/>
          </p:cNvSpPr>
          <p:nvPr/>
        </p:nvSpPr>
        <p:spPr bwMode="auto">
          <a:xfrm>
            <a:off x="2755901" y="1427164"/>
            <a:ext cx="7461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2333625" y="1909764"/>
            <a:ext cx="395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12.0</a:t>
            </a: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2314233" y="1311276"/>
            <a:ext cx="3991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14.0</a:t>
            </a: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8077201" y="1277939"/>
            <a:ext cx="1949871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Stroke or embolism</a:t>
            </a:r>
          </a:p>
        </p:txBody>
      </p:sp>
      <p:sp>
        <p:nvSpPr>
          <p:cNvPr id="26667" name="Rectangle 59"/>
          <p:cNvSpPr>
            <a:spLocks noChangeArrowheads="1"/>
          </p:cNvSpPr>
          <p:nvPr/>
        </p:nvSpPr>
        <p:spPr bwMode="auto">
          <a:xfrm>
            <a:off x="7799389" y="1341438"/>
            <a:ext cx="217487" cy="203200"/>
          </a:xfrm>
          <a:prstGeom prst="rect">
            <a:avLst/>
          </a:prstGeom>
          <a:solidFill>
            <a:srgbClr val="0046AD"/>
          </a:solidFill>
          <a:ln w="12700" algn="ctr">
            <a:noFill/>
            <a:miter lim="800000"/>
            <a:headEnd/>
            <a:tailEnd type="none" w="lg" len="sm"/>
          </a:ln>
        </p:spPr>
        <p:txBody>
          <a:bodyPr wrap="none" lIns="91414" tIns="45708" rIns="91414" bIns="45708" anchor="ctr"/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68" name="Rectangle 40"/>
          <p:cNvSpPr>
            <a:spLocks noChangeArrowheads="1"/>
          </p:cNvSpPr>
          <p:nvPr/>
        </p:nvSpPr>
        <p:spPr bwMode="auto">
          <a:xfrm>
            <a:off x="8096250" y="1608139"/>
            <a:ext cx="1525074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Major bleeding</a:t>
            </a:r>
          </a:p>
        </p:txBody>
      </p:sp>
      <p:sp>
        <p:nvSpPr>
          <p:cNvPr id="26669" name="Rectangle 60"/>
          <p:cNvSpPr>
            <a:spLocks noChangeArrowheads="1"/>
          </p:cNvSpPr>
          <p:nvPr/>
        </p:nvSpPr>
        <p:spPr bwMode="auto">
          <a:xfrm>
            <a:off x="7799389" y="1666875"/>
            <a:ext cx="217487" cy="203200"/>
          </a:xfrm>
          <a:prstGeom prst="rect">
            <a:avLst/>
          </a:prstGeom>
          <a:solidFill>
            <a:srgbClr val="A21636"/>
          </a:solidFill>
          <a:ln w="12700" algn="ctr">
            <a:noFill/>
            <a:miter lim="800000"/>
            <a:headEnd/>
            <a:tailEnd type="none" w="lg" len="sm"/>
          </a:ln>
        </p:spPr>
        <p:txBody>
          <a:bodyPr wrap="none" lIns="91414" tIns="45708" rIns="91414" bIns="45708" anchor="ctr"/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26670" name="Content Placeholder 49"/>
          <p:cNvSpPr>
            <a:spLocks noGrp="1"/>
          </p:cNvSpPr>
          <p:nvPr>
            <p:ph idx="17"/>
          </p:nvPr>
        </p:nvSpPr>
        <p:spPr>
          <a:xfrm>
            <a:off x="3320257" y="6591733"/>
            <a:ext cx="5805487" cy="153888"/>
          </a:xfrm>
        </p:spPr>
        <p:txBody>
          <a:bodyPr/>
          <a:lstStyle/>
          <a:p>
            <a:r>
              <a:rPr lang="fr-FR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Nagarakanti</a:t>
            </a:r>
            <a:r>
              <a:rPr lang="fr-FR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R et al. AHA Scientific Sessions 2008; </a:t>
            </a:r>
            <a:r>
              <a:rPr lang="fr-FR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abstr</a:t>
            </a:r>
            <a:r>
              <a:rPr lang="fr-FR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4629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90714" y="6414808"/>
            <a:ext cx="100488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  <p:sp>
        <p:nvSpPr>
          <p:cNvPr id="50" name="Title 49">
            <a:extLst>
              <a:ext uri="{FF2B5EF4-FFF2-40B4-BE49-F238E27FC236}">
                <a16:creationId xmlns:a16="http://schemas.microsoft.com/office/drawing/2014/main" id="{0270B55F-5200-44FD-9F05-090D2DDB7D00}"/>
              </a:ext>
            </a:extLst>
          </p:cNvPr>
          <p:cNvSpPr txBox="1">
            <a:spLocks/>
          </p:cNvSpPr>
          <p:nvPr/>
        </p:nvSpPr>
        <p:spPr>
          <a:xfrm>
            <a:off x="808038" y="324414"/>
            <a:ext cx="1173321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PETRO: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thiết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kế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nghiên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cứu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pha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II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dò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liều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dabigatran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phù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hợp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18E3A0-2AA7-4E8F-830F-F6900B495B27}"/>
              </a:ext>
            </a:extLst>
          </p:cNvPr>
          <p:cNvCxnSpPr/>
          <p:nvPr/>
        </p:nvCxnSpPr>
        <p:spPr>
          <a:xfrm>
            <a:off x="914400" y="998342"/>
            <a:ext cx="9753600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585633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1020 7.4 Ltd. SPAF external e-learning modules 04-03-10\SPAF Module 6\v2.2\RELY 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990600"/>
            <a:ext cx="9270545" cy="382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0" y="5943600"/>
            <a:ext cx="15240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764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43100" y="202931"/>
            <a:ext cx="8305801" cy="86177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ea typeface="Arial Unicode MS"/>
              </a:rPr>
              <a:t>RE-LY</a:t>
            </a:r>
            <a:r>
              <a:rPr lang="en-GB" sz="3200" b="1" baseline="30000" dirty="0">
                <a:solidFill>
                  <a:schemeClr val="bg1"/>
                </a:solidFill>
                <a:ea typeface="Arial Unicode MS"/>
              </a:rPr>
              <a:t>®</a:t>
            </a:r>
            <a:r>
              <a:rPr lang="en-GB" sz="3200" b="1" dirty="0">
                <a:solidFill>
                  <a:schemeClr val="bg1"/>
                </a:solidFill>
                <a:ea typeface="Arial Unicode MS"/>
              </a:rPr>
              <a:t>:</a:t>
            </a:r>
            <a:r>
              <a:rPr lang="en-GB" sz="3200" dirty="0">
                <a:solidFill>
                  <a:schemeClr val="bg1"/>
                </a:solidFill>
                <a:ea typeface="Arial Unicode MS"/>
              </a:rPr>
              <a:t> </a:t>
            </a:r>
            <a:br>
              <a:rPr lang="en-GB" sz="3200" dirty="0">
                <a:solidFill>
                  <a:schemeClr val="bg1"/>
                </a:solidFill>
                <a:ea typeface="Arial Unicode MS"/>
              </a:rPr>
            </a:br>
            <a:r>
              <a:rPr lang="en-GB" b="1" dirty="0">
                <a:solidFill>
                  <a:schemeClr val="bg1"/>
                </a:solidFill>
                <a:ea typeface="Arial Unicode MS"/>
              </a:rPr>
              <a:t>R</a:t>
            </a:r>
            <a:r>
              <a:rPr lang="en-GB" dirty="0">
                <a:solidFill>
                  <a:schemeClr val="bg1"/>
                </a:solidFill>
                <a:ea typeface="Arial Unicode MS"/>
              </a:rPr>
              <a:t>andomized </a:t>
            </a:r>
            <a:r>
              <a:rPr lang="en-GB" b="1" dirty="0">
                <a:solidFill>
                  <a:schemeClr val="bg1"/>
                </a:solidFill>
                <a:ea typeface="Arial Unicode MS"/>
              </a:rPr>
              <a:t>E</a:t>
            </a:r>
            <a:r>
              <a:rPr lang="en-GB" dirty="0">
                <a:solidFill>
                  <a:schemeClr val="bg1"/>
                </a:solidFill>
                <a:ea typeface="Arial Unicode MS"/>
              </a:rPr>
              <a:t>valuation of </a:t>
            </a:r>
            <a:r>
              <a:rPr lang="en-GB" b="1" dirty="0">
                <a:solidFill>
                  <a:schemeClr val="bg1"/>
                </a:solidFill>
                <a:ea typeface="Arial Unicode MS"/>
              </a:rPr>
              <a:t>L</a:t>
            </a:r>
            <a:r>
              <a:rPr lang="en-GB" dirty="0">
                <a:solidFill>
                  <a:schemeClr val="bg1"/>
                </a:solidFill>
                <a:ea typeface="Arial Unicode MS"/>
              </a:rPr>
              <a:t>ong-term anticoagulant </a:t>
            </a:r>
            <a:r>
              <a:rPr lang="en-GB" dirty="0" err="1">
                <a:solidFill>
                  <a:schemeClr val="bg1"/>
                </a:solidFill>
                <a:ea typeface="Arial Unicode MS"/>
              </a:rPr>
              <a:t>therap</a:t>
            </a:r>
            <a:r>
              <a:rPr lang="en-GB" b="1" dirty="0" err="1">
                <a:solidFill>
                  <a:schemeClr val="bg1"/>
                </a:solidFill>
                <a:ea typeface="Arial Unicode MS"/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099" y="690274"/>
            <a:ext cx="8939188" cy="429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339792" y="5334001"/>
            <a:ext cx="7512422" cy="833725"/>
          </a:xfrm>
          <a:prstGeom prst="roundRect">
            <a:avLst/>
          </a:prstGeom>
          <a:solidFill>
            <a:srgbClr val="005C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Theo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dõi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trung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vị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2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năm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đã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có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quả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theo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dõi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4.3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năm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99.9%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số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bệnh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nhân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hoàn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tất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theo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dõi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trong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nghiên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cứu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  <p:pic>
        <p:nvPicPr>
          <p:cNvPr id="10" name="Picture 2" descr="M:\1020 7.4 Ltd. SPAF external e-learning modules 04-03-10\SPAF Module 6\v2.2\RELY 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82526" y="6178832"/>
            <a:ext cx="1643997" cy="67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76458" y="6329075"/>
            <a:ext cx="126716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526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4BBBFB-324E-4262-8ADB-5A8353E0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256709"/>
            <a:ext cx="11383132" cy="77423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Dabigatran là NOAC </a:t>
            </a:r>
            <a:r>
              <a:rPr lang="en-US" sz="2400" dirty="0" err="1">
                <a:solidFill>
                  <a:srgbClr val="002060"/>
                </a:solidFill>
              </a:rPr>
              <a:t>đầu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tiên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được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chấp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thuận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chỉ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định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sự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phát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triển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idarucizuamb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đánh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dấu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tiến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trị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liệu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kháng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đông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20" name="Green streak">
            <a:extLst>
              <a:ext uri="{FF2B5EF4-FFF2-40B4-BE49-F238E27FC236}">
                <a16:creationId xmlns:a16="http://schemas.microsoft.com/office/drawing/2014/main" id="{C93EB3F9-FF10-413E-8785-8F0E85D77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736" y="2698091"/>
            <a:ext cx="92944" cy="907312"/>
          </a:xfrm>
          <a:prstGeom prst="rect">
            <a:avLst/>
          </a:prstGeom>
        </p:spPr>
      </p:pic>
      <p:pic>
        <p:nvPicPr>
          <p:cNvPr id="21" name="Green firework">
            <a:extLst>
              <a:ext uri="{FF2B5EF4-FFF2-40B4-BE49-F238E27FC236}">
                <a16:creationId xmlns:a16="http://schemas.microsoft.com/office/drawing/2014/main" id="{B91292D7-A598-4D8B-8482-7F496CB2E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310" y="1608120"/>
            <a:ext cx="2405863" cy="2253345"/>
          </a:xfrm>
          <a:prstGeom prst="rect">
            <a:avLst/>
          </a:prstGeom>
        </p:spPr>
      </p:pic>
      <p:pic>
        <p:nvPicPr>
          <p:cNvPr id="24" name="Blue streak">
            <a:extLst>
              <a:ext uri="{FF2B5EF4-FFF2-40B4-BE49-F238E27FC236}">
                <a16:creationId xmlns:a16="http://schemas.microsoft.com/office/drawing/2014/main" id="{E901FF7C-DE4D-4B2C-94CE-6F54FA5C6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94816" y="2757120"/>
            <a:ext cx="109477" cy="1068704"/>
          </a:xfrm>
          <a:prstGeom prst="rect">
            <a:avLst/>
          </a:prstGeom>
        </p:spPr>
      </p:pic>
      <p:pic>
        <p:nvPicPr>
          <p:cNvPr id="29" name="Red streak">
            <a:extLst>
              <a:ext uri="{FF2B5EF4-FFF2-40B4-BE49-F238E27FC236}">
                <a16:creationId xmlns:a16="http://schemas.microsoft.com/office/drawing/2014/main" id="{91ACF55D-6303-4D5E-982F-3DA8BB2938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776" y="3712135"/>
            <a:ext cx="103089" cy="1006347"/>
          </a:xfrm>
          <a:prstGeom prst="rect">
            <a:avLst/>
          </a:prstGeom>
        </p:spPr>
      </p:pic>
      <p:pic>
        <p:nvPicPr>
          <p:cNvPr id="32" name="FXa firework">
            <a:extLst>
              <a:ext uri="{FF2B5EF4-FFF2-40B4-BE49-F238E27FC236}">
                <a16:creationId xmlns:a16="http://schemas.microsoft.com/office/drawing/2014/main" id="{8B85D775-2048-4D2E-9847-018B067CA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439297" y="2891721"/>
            <a:ext cx="1948874" cy="1825326"/>
          </a:xfrm>
          <a:prstGeom prst="rect">
            <a:avLst/>
          </a:prstGeom>
        </p:spPr>
      </p:pic>
      <p:pic>
        <p:nvPicPr>
          <p:cNvPr id="33" name="150 firework">
            <a:extLst>
              <a:ext uri="{FF2B5EF4-FFF2-40B4-BE49-F238E27FC236}">
                <a16:creationId xmlns:a16="http://schemas.microsoft.com/office/drawing/2014/main" id="{A72BFEF5-6CE8-425B-9B6E-6A0C97DF6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10800" flipH="1">
            <a:off x="231208" y="1500920"/>
            <a:ext cx="1222258" cy="1144774"/>
          </a:xfrm>
          <a:prstGeom prst="rect">
            <a:avLst/>
          </a:prstGeom>
        </p:spPr>
      </p:pic>
      <p:pic>
        <p:nvPicPr>
          <p:cNvPr id="34" name="110 firework">
            <a:extLst>
              <a:ext uri="{FF2B5EF4-FFF2-40B4-BE49-F238E27FC236}">
                <a16:creationId xmlns:a16="http://schemas.microsoft.com/office/drawing/2014/main" id="{412A465D-779B-4C27-B599-5DECEA572B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9200">
            <a:off x="4022272" y="1844232"/>
            <a:ext cx="1222258" cy="1144774"/>
          </a:xfrm>
          <a:prstGeom prst="rect">
            <a:avLst/>
          </a:prstGeom>
        </p:spPr>
      </p:pic>
      <p:pic>
        <p:nvPicPr>
          <p:cNvPr id="36" name="Dabigatran firework">
            <a:extLst>
              <a:ext uri="{FF2B5EF4-FFF2-40B4-BE49-F238E27FC236}">
                <a16:creationId xmlns:a16="http://schemas.microsoft.com/office/drawing/2014/main" id="{8D5C96FD-2E74-4FFF-B577-95ECB753D8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9363" y="1697495"/>
            <a:ext cx="2405863" cy="2253345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B513978-79B4-4AE2-B249-E704538AEA8B}"/>
              </a:ext>
            </a:extLst>
          </p:cNvPr>
          <p:cNvSpPr/>
          <p:nvPr/>
        </p:nvSpPr>
        <p:spPr>
          <a:xfrm>
            <a:off x="8720389" y="3909003"/>
            <a:ext cx="3299528" cy="1548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Bước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đột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phá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tiếp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theo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…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Idarucizumab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,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chất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hóa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giải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đặc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hiệu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của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 dabigatran,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chất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hóa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giải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đầu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tiên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của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NOAC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được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chấp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thuận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C7F3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8996A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Andexanet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8996A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alfa approved in the USA (2018) and Europe (2019)</a:t>
            </a: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8996A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D0FC65A-E2AA-4AD1-9BBD-00942EBA6C8D}"/>
              </a:ext>
            </a:extLst>
          </p:cNvPr>
          <p:cNvSpPr>
            <a:spLocks noChangeAspect="1"/>
          </p:cNvSpPr>
          <p:nvPr/>
        </p:nvSpPr>
        <p:spPr>
          <a:xfrm>
            <a:off x="1983372" y="2220222"/>
            <a:ext cx="1404000" cy="11913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Dabigatran (2009)</a:t>
            </a: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0251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6BDE3D-DBAD-4485-A338-5BFA58137402}"/>
              </a:ext>
            </a:extLst>
          </p:cNvPr>
          <p:cNvSpPr/>
          <p:nvPr/>
        </p:nvSpPr>
        <p:spPr>
          <a:xfrm>
            <a:off x="4959245" y="5043562"/>
            <a:ext cx="3740079" cy="911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Dữ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liệu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được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theo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dõi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từ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các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NOAC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khác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Rivaroxaban: ROCKET-AF (2011)</a:t>
            </a: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D003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Apixaban: ARISTOTLE (2011)</a:t>
            </a: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D003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D0033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Edoxaban: ENGAGE AF-TIMI 48 (2013)</a:t>
            </a: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D003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D0033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D292E4F-BDE0-474E-9F08-3E12122CB50E}"/>
              </a:ext>
            </a:extLst>
          </p:cNvPr>
          <p:cNvSpPr/>
          <p:nvPr/>
        </p:nvSpPr>
        <p:spPr>
          <a:xfrm>
            <a:off x="488651" y="1740957"/>
            <a:ext cx="759393" cy="598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150 mg BID</a:t>
            </a:r>
            <a:endParaRPr kumimoji="0" lang="en-GB" sz="1200" b="0" i="0" u="none" strike="noStrike" kern="1200" cap="none" spc="0" normalizeH="0" baseline="30000" noProof="0" dirty="0">
              <a:ln>
                <a:noFill/>
              </a:ln>
              <a:solidFill>
                <a:srgbClr val="0251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3427BB6-FABC-42C9-B327-748551AF386D}"/>
              </a:ext>
            </a:extLst>
          </p:cNvPr>
          <p:cNvSpPr/>
          <p:nvPr/>
        </p:nvSpPr>
        <p:spPr>
          <a:xfrm>
            <a:off x="4231473" y="2117516"/>
            <a:ext cx="759393" cy="598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110 mg BID</a:t>
            </a:r>
            <a:endParaRPr kumimoji="0" lang="en-GB" sz="1200" b="0" i="0" u="none" strike="noStrike" kern="1200" cap="none" spc="0" normalizeH="0" baseline="30000" noProof="0" dirty="0">
              <a:ln>
                <a:noFill/>
              </a:ln>
              <a:solidFill>
                <a:srgbClr val="0251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586985-14FE-4338-9113-8A2B4F8CF3D6}"/>
              </a:ext>
            </a:extLst>
          </p:cNvPr>
          <p:cNvSpPr/>
          <p:nvPr/>
        </p:nvSpPr>
        <p:spPr>
          <a:xfrm>
            <a:off x="469433" y="4100881"/>
            <a:ext cx="3608556" cy="9114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Trong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nghiên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cứu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RE-LY,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hai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liều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độc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lập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dabigatran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được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thử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nghiệm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ngẫu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nhiên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và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được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chấp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thuận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cho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việc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dự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phòng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đột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quỵ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cho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bệnh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nhân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rung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nhĩ</a:t>
            </a: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0251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7CF05E0-A1EE-470C-B28E-46CB5ECDD768}"/>
              </a:ext>
            </a:extLst>
          </p:cNvPr>
          <p:cNvSpPr/>
          <p:nvPr/>
        </p:nvSpPr>
        <p:spPr>
          <a:xfrm>
            <a:off x="9165016" y="2256071"/>
            <a:ext cx="1710248" cy="9134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C7F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Idarucizumab (2015)</a:t>
            </a: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0C7F39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8778ACF-ADD2-4070-9A7D-7587C3779ADC}"/>
              </a:ext>
            </a:extLst>
          </p:cNvPr>
          <p:cNvSpPr/>
          <p:nvPr/>
        </p:nvSpPr>
        <p:spPr>
          <a:xfrm>
            <a:off x="5873608" y="3343809"/>
            <a:ext cx="1156856" cy="86421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Nhóm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ức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chế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yếu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tố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Xa</a:t>
            </a:r>
            <a:endParaRPr kumimoji="0" lang="en-GB" sz="1400" b="0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6071D-E620-41B6-9684-4898B277F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5601" y="6143626"/>
            <a:ext cx="11260656" cy="581025"/>
          </a:xfrm>
          <a:solidFill>
            <a:schemeClr val="bg1"/>
          </a:solidFill>
        </p:spPr>
        <p:txBody>
          <a:bodyPr/>
          <a:lstStyle/>
          <a:p>
            <a:r>
              <a:rPr lang="en-GB" sz="1100" dirty="0"/>
              <a:t>Connolly et al. NEJM 2009;380:1326; Granger et al. NEJM 2011;365:981; Patel et al. NEJM 2011;365:883; Giugliano et al. NEJM 2013;369:2093; </a:t>
            </a:r>
            <a:br>
              <a:rPr lang="en-GB" sz="1100" dirty="0"/>
            </a:br>
            <a:r>
              <a:rPr lang="en-US" sz="1100" dirty="0"/>
              <a:t>Pollack et al. NEJM 2015; 373:511; </a:t>
            </a:r>
            <a:r>
              <a:rPr lang="da-DK" sz="1100" dirty="0"/>
              <a:t>Pollack et al. NEJM 2017;377:431; </a:t>
            </a:r>
            <a:r>
              <a:rPr lang="en-US" sz="1100" dirty="0"/>
              <a:t>Connolly et al</a:t>
            </a:r>
            <a:r>
              <a:rPr lang="en-GB" sz="1100" dirty="0"/>
              <a:t> NEJM 2019;380:1326 </a:t>
            </a:r>
          </a:p>
        </p:txBody>
      </p:sp>
    </p:spTree>
    <p:extLst>
      <p:ext uri="{BB962C8B-B14F-4D97-AF65-F5344CB8AC3E}">
        <p14:creationId xmlns:p14="http://schemas.microsoft.com/office/powerpoint/2010/main" val="5790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299260" y="2270240"/>
            <a:ext cx="5568739" cy="876735"/>
            <a:chOff x="1663497" y="2310467"/>
            <a:chExt cx="5568739" cy="876734"/>
          </a:xfrm>
        </p:grpSpPr>
        <p:sp>
          <p:nvSpPr>
            <p:cNvPr id="31" name="Line 38"/>
            <p:cNvSpPr>
              <a:spLocks noChangeShapeType="1"/>
            </p:cNvSpPr>
            <p:nvPr/>
          </p:nvSpPr>
          <p:spPr bwMode="auto">
            <a:xfrm>
              <a:off x="4446587" y="2310467"/>
              <a:ext cx="0" cy="739437"/>
            </a:xfrm>
            <a:prstGeom prst="line">
              <a:avLst/>
            </a:prstGeom>
            <a:noFill/>
            <a:ln w="25400">
              <a:solidFill>
                <a:schemeClr val="accent4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4" tIns="45708" rIns="91414" bIns="45708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Oval 22"/>
            <p:cNvSpPr>
              <a:spLocks noChangeArrowheads="1"/>
            </p:cNvSpPr>
            <p:nvPr/>
          </p:nvSpPr>
          <p:spPr bwMode="auto">
            <a:xfrm>
              <a:off x="4229552" y="2508553"/>
              <a:ext cx="432000" cy="432000"/>
            </a:xfrm>
            <a:prstGeom prst="ellipse">
              <a:avLst/>
            </a:prstGeom>
            <a:solidFill>
              <a:schemeClr val="accent5"/>
            </a:solidFill>
            <a:ln w="19050" algn="ctr">
              <a:solidFill>
                <a:srgbClr val="ECEEF0"/>
              </a:solidFill>
              <a:round/>
              <a:headEnd/>
              <a:tailEnd type="none" w="lg" len="sm"/>
            </a:ln>
          </p:spPr>
          <p:txBody>
            <a:bodyPr wrap="none" lIns="91414" tIns="45708" rIns="91414" bIns="45708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4343668" y="2539887"/>
              <a:ext cx="2228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R</a:t>
              </a:r>
              <a:endPara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1663497" y="2991834"/>
              <a:ext cx="5568739" cy="0"/>
            </a:xfrm>
            <a:prstGeom prst="line">
              <a:avLst/>
            </a:prstGeom>
            <a:noFill/>
            <a:ln w="25400">
              <a:solidFill>
                <a:schemeClr val="accent4"/>
              </a:solidFill>
              <a:round/>
              <a:headEnd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4" tIns="45708" rIns="91414" bIns="45708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4446587" y="2945654"/>
              <a:ext cx="0" cy="241547"/>
            </a:xfrm>
            <a:prstGeom prst="line">
              <a:avLst/>
            </a:prstGeom>
            <a:noFill/>
            <a:ln w="25400">
              <a:solidFill>
                <a:schemeClr val="accent4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4" tIns="45708" rIns="91414" bIns="45708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>
              <a:off x="7223761" y="2982597"/>
              <a:ext cx="0" cy="204603"/>
            </a:xfrm>
            <a:prstGeom prst="line">
              <a:avLst/>
            </a:prstGeom>
            <a:noFill/>
            <a:ln w="25400">
              <a:solidFill>
                <a:schemeClr val="accent4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4" tIns="45708" rIns="91414" bIns="45708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>
              <a:off x="1669211" y="2982281"/>
              <a:ext cx="0" cy="204920"/>
            </a:xfrm>
            <a:prstGeom prst="line">
              <a:avLst/>
            </a:prstGeom>
            <a:noFill/>
            <a:ln w="25400">
              <a:solidFill>
                <a:schemeClr val="accent4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4" tIns="45708" rIns="91414" bIns="45708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999" y="5706600"/>
            <a:ext cx="2177201" cy="1185955"/>
          </a:xfrm>
          <a:prstGeom prst="rect">
            <a:avLst/>
          </a:prstGeom>
        </p:spPr>
      </p:pic>
      <p:sp>
        <p:nvSpPr>
          <p:cNvPr id="3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02096" y="6403244"/>
            <a:ext cx="8326437" cy="369332"/>
          </a:xfrm>
        </p:spPr>
        <p:txBody>
          <a:bodyPr/>
          <a:lstStyle/>
          <a:p>
            <a:br>
              <a:rPr lang="en-GB" altLang="en-US" sz="1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1. Connolly SJ et al. N Engl J Med 2009</a:t>
            </a:r>
            <a:endParaRPr lang="en-GB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" y="1156422"/>
            <a:ext cx="12191997" cy="1098543"/>
          </a:xfrm>
          <a:prstGeom prst="rect">
            <a:avLst/>
          </a:prstGeom>
          <a:solidFill>
            <a:schemeClr val="accent5"/>
          </a:solidFill>
          <a:ln w="38100">
            <a:noFill/>
            <a:miter lim="800000"/>
            <a:headEnd/>
            <a:tailEnd/>
          </a:ln>
        </p:spPr>
        <p:txBody>
          <a:bodyPr wrap="square" lIns="180000" tIns="90000" rIns="180000" bIns="9000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Bệnh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nhân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rung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nhĩ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có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ít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nhất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1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yếu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tô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́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nguy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cơ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; </a:t>
            </a:r>
          </a:p>
          <a:p>
            <a:pPr marL="0" marR="0" lvl="0" indent="0" algn="ctr" defTabSz="4572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18 113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bệnh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nhân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;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trên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951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trung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tâm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ở 44 nước</a:t>
            </a:r>
            <a:r>
              <a:rPr kumimoji="0" lang="en-GB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2627950" y="4497146"/>
            <a:ext cx="6825343" cy="615220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txBody>
          <a:bodyPr wrap="square" lIns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Kết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cục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chính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Đột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̣/ </a:t>
            </a:r>
            <a:r>
              <a:rPr kumimoji="0" lang="en-GB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thuyên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tắc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hê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̣ </a:t>
            </a:r>
            <a:r>
              <a:rPr kumimoji="0" lang="en-GB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thống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721498" y="3785856"/>
            <a:ext cx="8582964" cy="398417"/>
            <a:chOff x="93358" y="4020388"/>
            <a:chExt cx="8582964" cy="398417"/>
          </a:xfrm>
        </p:grpSpPr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6030330" y="4261642"/>
              <a:ext cx="2645992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4" tIns="45708" rIns="91414" bIns="45708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6744856" y="4096431"/>
              <a:ext cx="1088600" cy="322374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8D9DB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Nhãn mở</a:t>
              </a:r>
              <a:endPara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D9DB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93358" y="4020388"/>
              <a:ext cx="0" cy="19997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256222" y="4264352"/>
              <a:ext cx="5487849" cy="0"/>
            </a:xfrm>
            <a:prstGeom prst="line">
              <a:avLst/>
            </a:prstGeom>
            <a:noFill/>
            <a:ln w="19050">
              <a:solidFill>
                <a:schemeClr val="accent4"/>
              </a:solidFill>
              <a:round/>
              <a:headEnd/>
              <a:tailEnd type="non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4" tIns="45708" rIns="91414" bIns="45708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Rectangle 30"/>
            <p:cNvSpPr>
              <a:spLocks noChangeArrowheads="1"/>
            </p:cNvSpPr>
            <p:nvPr/>
          </p:nvSpPr>
          <p:spPr bwMode="auto">
            <a:xfrm>
              <a:off x="2274438" y="4104480"/>
              <a:ext cx="1451292" cy="314325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8D9DB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Mù</a:t>
              </a:r>
              <a:endPara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D9DB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884362" y="3150489"/>
            <a:ext cx="8420100" cy="712765"/>
            <a:chOff x="248602" y="3205955"/>
            <a:chExt cx="8420100" cy="712765"/>
          </a:xfrm>
        </p:grpSpPr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3146345" y="3205956"/>
              <a:ext cx="2590106" cy="692518"/>
            </a:xfrm>
            <a:prstGeom prst="rect">
              <a:avLst/>
            </a:prstGeom>
            <a:solidFill>
              <a:schemeClr val="accent2"/>
            </a:solidFill>
            <a:ln w="38100">
              <a:noFill/>
              <a:miter lim="800000"/>
              <a:headEnd/>
              <a:tailEnd/>
            </a:ln>
          </p:spPr>
          <p:txBody>
            <a:bodyPr lIns="36000" rIns="36000" anchor="ctr" anchorCtr="1"/>
            <a:lstStyle>
              <a:lvl1pPr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Dabigatran 110 mg BID</a:t>
              </a:r>
            </a:p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n=6015</a:t>
              </a:r>
            </a:p>
          </p:txBody>
        </p:sp>
        <p:sp>
          <p:nvSpPr>
            <p:cNvPr id="50" name="Text Box 14"/>
            <p:cNvSpPr txBox="1">
              <a:spLocks noChangeArrowheads="1"/>
            </p:cNvSpPr>
            <p:nvPr/>
          </p:nvSpPr>
          <p:spPr bwMode="auto">
            <a:xfrm>
              <a:off x="6022710" y="3205955"/>
              <a:ext cx="2645992" cy="712765"/>
            </a:xfrm>
            <a:prstGeom prst="rect">
              <a:avLst/>
            </a:prstGeom>
            <a:solidFill>
              <a:srgbClr val="00B05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>
              <a:lvl1pPr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Warfarin (INR 2.0–3.0)</a:t>
              </a:r>
            </a:p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n=6022</a:t>
              </a:r>
            </a:p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rPr>
                <a:t>INR control: mean TTR=64%</a:t>
              </a:r>
              <a:endParaRPr kumimoji="0" lang="en-CA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248602" y="3205955"/>
              <a:ext cx="2547083" cy="692519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36000" rIns="36000" anchor="ctr" anchorCtr="1"/>
            <a:lstStyle>
              <a:lvl1pPr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Dabigatran 150 mg BID</a:t>
              </a:r>
            </a:p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n=6076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52399" y="168457"/>
            <a:ext cx="11810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Nghiên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cứu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RE-LY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là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một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nghiên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cứu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ngẫu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dụng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cả 2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liều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dùng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của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Dabigatran so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sánh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với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Warfarin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8987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7"/>
          <p:cNvSpPr>
            <a:spLocks noGrp="1"/>
          </p:cNvSpPr>
          <p:nvPr>
            <p:ph idx="17"/>
          </p:nvPr>
        </p:nvSpPr>
        <p:spPr>
          <a:xfrm>
            <a:off x="3886201" y="6555993"/>
            <a:ext cx="5805487" cy="153888"/>
          </a:xfrm>
        </p:spPr>
        <p:txBody>
          <a:bodyPr/>
          <a:lstStyle/>
          <a:p>
            <a:r>
              <a:rPr lang="en-GB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Ezekowitz</a:t>
            </a:r>
            <a:r>
              <a:rPr lang="en-GB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MD et al. Am Heart J 2009;157:80; Connolly SJ et al. N </a:t>
            </a:r>
            <a:r>
              <a:rPr lang="en-GB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Engl</a:t>
            </a:r>
            <a:r>
              <a:rPr lang="en-GB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J Med 2009;361:1139–51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377299"/>
            <a:ext cx="8243025" cy="3693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:\1020 7.4 Ltd. SPAF external e-learning modules 04-03-10\SPAF Module 6\v2.2\RELY log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5768" y="253159"/>
            <a:ext cx="1643997" cy="67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46250" y="6470073"/>
            <a:ext cx="10668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E578B2-B815-467B-B1FC-36F391CC914C}"/>
              </a:ext>
            </a:extLst>
          </p:cNvPr>
          <p:cNvSpPr/>
          <p:nvPr/>
        </p:nvSpPr>
        <p:spPr>
          <a:xfrm>
            <a:off x="762000" y="1301000"/>
            <a:ext cx="10515600" cy="492844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rung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nhĩ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 van tim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quị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812800" marR="0" lvl="1" indent="-3730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quị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não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thoáng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 hay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tắc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nghẽn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hệ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12800" marR="0" lvl="1" indent="-3730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(LVEF)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&lt;40%</a:t>
            </a:r>
          </a:p>
          <a:p>
            <a:pPr marL="812800" marR="0" lvl="1" indent="-3730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tim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triệu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NYHA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II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12800" marR="0" lvl="1" indent="-3730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≥75</a:t>
            </a:r>
          </a:p>
          <a:p>
            <a:pPr marL="812800" marR="0" lvl="1" indent="-3730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≥ 65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tiểu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mạch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vành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hay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huyết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áp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96713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0550" y="396544"/>
            <a:ext cx="8408850" cy="369332"/>
          </a:xfrm>
        </p:spPr>
        <p:txBody>
          <a:bodyPr>
            <a:normAutofit fontScale="90000"/>
          </a:bodyPr>
          <a:lstStyle/>
          <a:p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ỷ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quị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thuyên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39"/>
          <p:cNvSpPr>
            <a:spLocks noChangeShapeType="1"/>
          </p:cNvSpPr>
          <p:nvPr/>
        </p:nvSpPr>
        <p:spPr bwMode="auto">
          <a:xfrm>
            <a:off x="12211843" y="4198144"/>
            <a:ext cx="0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34919" y="3173332"/>
            <a:ext cx="1192213" cy="1685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99681" y="2511344"/>
            <a:ext cx="1236662" cy="234791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80943" y="1839832"/>
            <a:ext cx="3162300" cy="458563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sm"/>
          </a:ln>
        </p:spPr>
        <p:txBody>
          <a:bodyPr wrap="square" lIns="91414" tIns="45708" rIns="91414" bIns="4570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RR 0.65 (95% CI: 0.52–0.81)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Sup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852693" y="2290682"/>
            <a:ext cx="1181100" cy="2568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 rot="16200000">
            <a:off x="481200" y="3299330"/>
            <a:ext cx="37032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Đột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quị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thuyên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tắc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hệ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thống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(%/n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ăm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3164681" y="4857670"/>
            <a:ext cx="0" cy="58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Line 20"/>
          <p:cNvSpPr>
            <a:spLocks noChangeShapeType="1"/>
          </p:cNvSpPr>
          <p:nvPr/>
        </p:nvSpPr>
        <p:spPr bwMode="auto">
          <a:xfrm>
            <a:off x="3164681" y="2095419"/>
            <a:ext cx="0" cy="276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48732" y="4727494"/>
            <a:ext cx="466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0.0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548732" y="4267119"/>
            <a:ext cx="466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0.3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48732" y="3805157"/>
            <a:ext cx="4667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0.6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48732" y="3344782"/>
            <a:ext cx="4667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0.9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48732" y="2882819"/>
            <a:ext cx="466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1.2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548732" y="2420857"/>
            <a:ext cx="4667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1.5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548732" y="1958894"/>
            <a:ext cx="4667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1.8</a:t>
            </a:r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>
            <a:off x="3082131" y="2095419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3082131" y="4857669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3082131" y="2555794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3082131" y="3016169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>
            <a:off x="3082131" y="3476544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>
            <a:off x="3082131" y="3936919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3082131" y="4397294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3164682" y="4893123"/>
            <a:ext cx="7534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269331" y="4859263"/>
            <a:ext cx="7648574" cy="771526"/>
            <a:chOff x="776" y="3422"/>
            <a:chExt cx="4013" cy="533"/>
          </a:xfrm>
        </p:grpSpPr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776" y="3765"/>
              <a:ext cx="43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Events/n:</a:t>
              </a: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1689" y="3765"/>
              <a:ext cx="43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183/6015</a:t>
              </a:r>
            </a:p>
          </p:txBody>
        </p:sp>
        <p:sp>
          <p:nvSpPr>
            <p:cNvPr id="48" name="Text Box 12"/>
            <p:cNvSpPr txBox="1">
              <a:spLocks noChangeArrowheads="1"/>
            </p:cNvSpPr>
            <p:nvPr/>
          </p:nvSpPr>
          <p:spPr bwMode="auto">
            <a:xfrm>
              <a:off x="3006" y="3765"/>
              <a:ext cx="43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134/6076</a:t>
              </a:r>
            </a:p>
          </p:txBody>
        </p:sp>
        <p:sp>
          <p:nvSpPr>
            <p:cNvPr id="49" name="Text Box 13"/>
            <p:cNvSpPr txBox="1">
              <a:spLocks noChangeArrowheads="1"/>
            </p:cNvSpPr>
            <p:nvPr/>
          </p:nvSpPr>
          <p:spPr bwMode="auto">
            <a:xfrm>
              <a:off x="4324" y="3765"/>
              <a:ext cx="431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202/6022</a:t>
              </a: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572" y="3441"/>
              <a:ext cx="66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Dabigatran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110 mg BID</a:t>
              </a: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889" y="3441"/>
              <a:ext cx="664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Dabigatran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150 mg BID</a:t>
              </a: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291" y="3441"/>
              <a:ext cx="49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Warfarin</a:t>
              </a:r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>
              <a:off x="2563" y="3422"/>
              <a:ext cx="0" cy="40"/>
            </a:xfrm>
            <a:prstGeom prst="line">
              <a:avLst/>
            </a:prstGeom>
            <a:noFill/>
            <a:ln w="19050">
              <a:solidFill>
                <a:srgbClr val="00498B"/>
              </a:solidFill>
              <a:round/>
              <a:headEnd/>
              <a:tailEnd/>
            </a:ln>
          </p:spPr>
          <p:txBody>
            <a:bodyPr lIns="91414" tIns="45708" rIns="91414" bIns="4570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>
              <a:off x="3881" y="3422"/>
              <a:ext cx="0" cy="40"/>
            </a:xfrm>
            <a:prstGeom prst="line">
              <a:avLst/>
            </a:prstGeom>
            <a:noFill/>
            <a:ln w="19050">
              <a:solidFill>
                <a:srgbClr val="00498B"/>
              </a:solidFill>
              <a:round/>
              <a:headEnd/>
              <a:tailEnd/>
            </a:ln>
          </p:spPr>
          <p:txBody>
            <a:bodyPr lIns="91414" tIns="45708" rIns="91414" bIns="4570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129881" y="2511344"/>
            <a:ext cx="5778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1440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1.54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642894" y="3173331"/>
            <a:ext cx="57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1440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1.11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9152731" y="2290682"/>
            <a:ext cx="5762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1440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1.71</a:t>
            </a:r>
          </a:p>
        </p:txBody>
      </p:sp>
      <p:sp>
        <p:nvSpPr>
          <p:cNvPr id="34" name="Line 50"/>
          <p:cNvSpPr>
            <a:spLocks noChangeShapeType="1"/>
          </p:cNvSpPr>
          <p:nvPr/>
        </p:nvSpPr>
        <p:spPr bwMode="auto">
          <a:xfrm flipH="1">
            <a:off x="6931818" y="2074781"/>
            <a:ext cx="0" cy="10366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lg" len="sm"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Line 51"/>
          <p:cNvSpPr>
            <a:spLocks noChangeShapeType="1"/>
          </p:cNvSpPr>
          <p:nvPr/>
        </p:nvSpPr>
        <p:spPr bwMode="auto">
          <a:xfrm>
            <a:off x="6931819" y="2074781"/>
            <a:ext cx="222091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lg" len="sm"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931818" y="2074781"/>
            <a:ext cx="856272" cy="276538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sm"/>
          </a:ln>
        </p:spPr>
        <p:txBody>
          <a:bodyPr wrap="none" lIns="91414" tIns="46800" rIns="91414" bIns="4570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P&lt;0.001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Line 54"/>
          <p:cNvSpPr>
            <a:spLocks noChangeShapeType="1"/>
          </p:cNvSpPr>
          <p:nvPr/>
        </p:nvSpPr>
        <p:spPr bwMode="auto">
          <a:xfrm flipH="1">
            <a:off x="9152731" y="2074781"/>
            <a:ext cx="0" cy="1539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lg" len="sm"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Line 56"/>
          <p:cNvSpPr>
            <a:spLocks noChangeShapeType="1"/>
          </p:cNvSpPr>
          <p:nvPr/>
        </p:nvSpPr>
        <p:spPr bwMode="auto">
          <a:xfrm flipH="1">
            <a:off x="9443243" y="1590595"/>
            <a:ext cx="0" cy="638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lg" len="sm"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Line 57"/>
          <p:cNvSpPr>
            <a:spLocks noChangeShapeType="1"/>
          </p:cNvSpPr>
          <p:nvPr/>
        </p:nvSpPr>
        <p:spPr bwMode="auto">
          <a:xfrm>
            <a:off x="4418807" y="1590594"/>
            <a:ext cx="50244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lg" len="sm"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Line 58"/>
          <p:cNvSpPr>
            <a:spLocks noChangeShapeType="1"/>
          </p:cNvSpPr>
          <p:nvPr/>
        </p:nvSpPr>
        <p:spPr bwMode="auto">
          <a:xfrm flipH="1">
            <a:off x="4418806" y="1590595"/>
            <a:ext cx="0" cy="8588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lg" len="sm"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418806" y="1590594"/>
            <a:ext cx="856272" cy="275436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sm"/>
          </a:ln>
        </p:spPr>
        <p:txBody>
          <a:bodyPr wrap="none" lIns="91414" tIns="45708" rIns="91414" bIns="4570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P&lt;0.001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758422" y="1297051"/>
            <a:ext cx="3050382" cy="458563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sm"/>
          </a:ln>
        </p:spPr>
        <p:txBody>
          <a:bodyPr wrap="square" lIns="91414" tIns="45708" rIns="91414" bIns="4570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RR 0.90 (95% CI: 0.74–1.10) (NI)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203282" y="2511345"/>
            <a:ext cx="574675" cy="523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sm"/>
          </a:ln>
        </p:spPr>
        <p:txBody>
          <a:bodyPr wrap="none" lIns="91414" tIns="45708" rIns="91414" bIns="4570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RRR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35%</a:t>
            </a:r>
          </a:p>
        </p:txBody>
      </p:sp>
      <p:sp>
        <p:nvSpPr>
          <p:cNvPr id="45" name="Content Placeholder 52"/>
          <p:cNvSpPr>
            <a:spLocks noGrp="1"/>
          </p:cNvSpPr>
          <p:nvPr/>
        </p:nvSpPr>
        <p:spPr bwMode="auto">
          <a:xfrm>
            <a:off x="3047207" y="6562726"/>
            <a:ext cx="58054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tabLst>
                <a:tab pos="542925" algn="l"/>
              </a:tabLs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>
                <a:tab pos="542925" algn="l"/>
              </a:tabLst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Connolly SJ et al. N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Engl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J Med 2010; 363:1875–6</a:t>
            </a:r>
          </a:p>
        </p:txBody>
      </p:sp>
      <p:pic>
        <p:nvPicPr>
          <p:cNvPr id="55" name="Picture 2" descr="M:\1020 7.4 Ltd. SPAF external e-learning modules 04-03-10\SPAF Module 6\v2.2\RELY 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1" y="311432"/>
            <a:ext cx="1643997" cy="67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1746250" y="6470073"/>
            <a:ext cx="10668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13167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057400" y="381001"/>
            <a:ext cx="8539162" cy="36933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23456" y="4340543"/>
            <a:ext cx="1238250" cy="863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46A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63456" y="4465955"/>
            <a:ext cx="1193800" cy="738188"/>
          </a:xfrm>
          <a:prstGeom prst="rect">
            <a:avLst/>
          </a:prstGeom>
          <a:solidFill>
            <a:srgbClr val="0046AD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584407" y="2430781"/>
            <a:ext cx="1184275" cy="2773363"/>
          </a:xfrm>
          <a:prstGeom prst="rect">
            <a:avLst/>
          </a:prstGeom>
          <a:solidFill>
            <a:srgbClr val="8996A0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46A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74132" y="5891531"/>
            <a:ext cx="3127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n: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880644" y="5891531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6015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396832" y="5891531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6076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8914607" y="5882006"/>
            <a:ext cx="52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6022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25043" y="5232718"/>
            <a:ext cx="125888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Dabigatran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110 mg BID</a:t>
            </a:r>
          </a:p>
        </p:txBody>
      </p:sp>
      <p:sp>
        <p:nvSpPr>
          <p:cNvPr id="16" name="PPTShape_0"/>
          <p:cNvSpPr>
            <a:spLocks noChangeArrowheads="1"/>
          </p:cNvSpPr>
          <p:nvPr/>
        </p:nvSpPr>
        <p:spPr bwMode="auto">
          <a:xfrm>
            <a:off x="6038057" y="5232718"/>
            <a:ext cx="125888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Dabigatran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150 mg BID</a:t>
            </a:r>
          </a:p>
        </p:txBody>
      </p:sp>
      <p:sp>
        <p:nvSpPr>
          <p:cNvPr id="17" name="PPTShape_1"/>
          <p:cNvSpPr>
            <a:spLocks noChangeArrowheads="1"/>
          </p:cNvSpPr>
          <p:nvPr/>
        </p:nvSpPr>
        <p:spPr bwMode="auto">
          <a:xfrm>
            <a:off x="8703469" y="5232718"/>
            <a:ext cx="9493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Warfarin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798094" y="4248468"/>
            <a:ext cx="6889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1440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0.12%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312693" y="4377055"/>
            <a:ext cx="6985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1440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0.10%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771732" y="2430780"/>
            <a:ext cx="8143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1440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45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0.38%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 rot="16200000">
            <a:off x="629771" y="3479116"/>
            <a:ext cx="2853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Đột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quị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xuất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huyết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số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l</a:t>
            </a: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ượng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2886869" y="5205730"/>
            <a:ext cx="7548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2886868" y="5205730"/>
            <a:ext cx="0" cy="65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2886868" y="2121218"/>
            <a:ext cx="0" cy="30845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509044" y="5059681"/>
            <a:ext cx="2952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394744" y="4440556"/>
            <a:ext cx="409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394744" y="3823018"/>
            <a:ext cx="4095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394744" y="3205481"/>
            <a:ext cx="409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394744" y="2586356"/>
            <a:ext cx="409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394744" y="1968818"/>
            <a:ext cx="4095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50</a:t>
            </a: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>
            <a:off x="2804318" y="2121218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2804318" y="5205730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2804318" y="2738755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2804318" y="3354705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2804318" y="3970655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2804318" y="4588193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5401468" y="5205730"/>
            <a:ext cx="0" cy="65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7919243" y="5205730"/>
            <a:ext cx="0" cy="65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10435431" y="5205730"/>
            <a:ext cx="0" cy="65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flipH="1">
            <a:off x="9176543" y="1649730"/>
            <a:ext cx="0" cy="7127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lg" len="sm"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4144169" y="1649730"/>
            <a:ext cx="5032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lg" len="sm"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 flipH="1">
            <a:off x="4144168" y="1649731"/>
            <a:ext cx="0" cy="26209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lg" len="sm"/>
          </a:ln>
        </p:spPr>
        <p:txBody>
          <a:bodyPr lIns="91414" tIns="45708" rIns="91414" bIns="45708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455193" y="1387794"/>
            <a:ext cx="3454668" cy="458563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sm"/>
          </a:ln>
        </p:spPr>
        <p:txBody>
          <a:bodyPr wrap="square" lIns="91414" tIns="45708" rIns="91414" bIns="4570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RR 0.31 (95% CI: 0.17–0.56) (Sup)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144168" y="1649730"/>
            <a:ext cx="856272" cy="275436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sm"/>
          </a:ln>
        </p:spPr>
        <p:txBody>
          <a:bodyPr wrap="none" lIns="91414" tIns="45708" rIns="91414" bIns="4570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P&lt;0.001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420394" y="3599181"/>
            <a:ext cx="574675" cy="523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sm"/>
          </a:ln>
        </p:spPr>
        <p:txBody>
          <a:bodyPr wrap="none" lIns="91414" tIns="45708" rIns="91414" bIns="4570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RRR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69%</a:t>
            </a: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6156701" y="1919605"/>
            <a:ext cx="3019842" cy="2476500"/>
            <a:chOff x="4052828" y="2266486"/>
            <a:chExt cx="3019842" cy="2103646"/>
          </a:xfrm>
        </p:grpSpPr>
        <p:sp>
          <p:nvSpPr>
            <p:cNvPr id="49" name="Line 39"/>
            <p:cNvSpPr>
              <a:spLocks noChangeShapeType="1"/>
            </p:cNvSpPr>
            <p:nvPr/>
          </p:nvSpPr>
          <p:spPr bwMode="auto">
            <a:xfrm flipH="1">
              <a:off x="4610984" y="2497348"/>
              <a:ext cx="0" cy="18727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none" w="lg" len="sm"/>
            </a:ln>
          </p:spPr>
          <p:txBody>
            <a:bodyPr lIns="91414" tIns="45708" rIns="91414" bIns="4570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" name="Line 40"/>
            <p:cNvSpPr>
              <a:spLocks noChangeShapeType="1"/>
            </p:cNvSpPr>
            <p:nvPr/>
          </p:nvSpPr>
          <p:spPr bwMode="auto">
            <a:xfrm>
              <a:off x="4610984" y="2497348"/>
              <a:ext cx="19100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none" w="lg" len="sm"/>
            </a:ln>
          </p:spPr>
          <p:txBody>
            <a:bodyPr lIns="91414" tIns="45708" rIns="91414" bIns="4570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1" name="Line 43"/>
            <p:cNvSpPr>
              <a:spLocks noChangeShapeType="1"/>
            </p:cNvSpPr>
            <p:nvPr/>
          </p:nvSpPr>
          <p:spPr bwMode="auto">
            <a:xfrm flipH="1">
              <a:off x="6521068" y="2497348"/>
              <a:ext cx="0" cy="14635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none" w="lg" len="sm"/>
            </a:ln>
          </p:spPr>
          <p:txBody>
            <a:bodyPr lIns="91414" tIns="45708" rIns="91414" bIns="45708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052828" y="2266486"/>
              <a:ext cx="3019842" cy="38952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sm"/>
            </a:ln>
          </p:spPr>
          <p:txBody>
            <a:bodyPr wrap="square" lIns="91414" tIns="45708" rIns="91414" bIns="45708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RR 0.26 (95% CI: 0.14–0.49) (Sup)</a:t>
              </a:r>
            </a:p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611068" y="2497078"/>
              <a:ext cx="856272" cy="23396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sm"/>
            </a:ln>
          </p:spPr>
          <p:txBody>
            <a:bodyPr wrap="none" lIns="91414" tIns="45708" rIns="91414" bIns="45708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P&lt;0.001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4805988" y="3799720"/>
              <a:ext cx="574144" cy="44442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sm"/>
            </a:ln>
          </p:spPr>
          <p:txBody>
            <a:bodyPr wrap="none" lIns="91414" tIns="45708" rIns="91414" bIns="45708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RRR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74%</a:t>
              </a:r>
            </a:p>
          </p:txBody>
        </p:sp>
      </p:grpSp>
      <p:sp>
        <p:nvSpPr>
          <p:cNvPr id="55" name="Content Placeholder 51"/>
          <p:cNvSpPr>
            <a:spLocks noGrp="1"/>
          </p:cNvSpPr>
          <p:nvPr>
            <p:ph idx="17"/>
          </p:nvPr>
        </p:nvSpPr>
        <p:spPr>
          <a:xfrm>
            <a:off x="2644774" y="6584574"/>
            <a:ext cx="5805487" cy="15388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Connolly SJ et al. N </a:t>
            </a:r>
            <a:r>
              <a:rPr lang="en-GB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Engl</a:t>
            </a:r>
            <a:r>
              <a:rPr lang="en-GB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J Med 2010; 363:1875–6</a:t>
            </a:r>
          </a:p>
        </p:txBody>
      </p:sp>
      <p:pic>
        <p:nvPicPr>
          <p:cNvPr id="56" name="Picture 2" descr="M:\1020 7.4 Ltd. SPAF external e-learning modules 04-03-10\SPAF Module 6\v2.2\RELY 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1" y="311432"/>
            <a:ext cx="1643997" cy="67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524000" y="6470073"/>
            <a:ext cx="10668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60516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2133600" y="369641"/>
            <a:ext cx="8408850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Đột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quị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thiếu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máu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cục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bộ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Placeholder 64"/>
          <p:cNvSpPr txBox="1">
            <a:spLocks/>
          </p:cNvSpPr>
          <p:nvPr/>
        </p:nvSpPr>
        <p:spPr>
          <a:xfrm>
            <a:off x="3357418" y="6102687"/>
            <a:ext cx="7988300" cy="263525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841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78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4250" indent="-17780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RRR =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tương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Sup =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thế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Dabigatran: EU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SmPC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2012</a:t>
            </a:r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1795463" y="1308982"/>
            <a:ext cx="8228012" cy="4243388"/>
            <a:chOff x="270928" y="1502297"/>
            <a:chExt cx="8543016" cy="4370948"/>
          </a:xfrm>
        </p:grpSpPr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270928" y="1907832"/>
              <a:ext cx="8543016" cy="3965413"/>
              <a:chOff x="365032" y="1907920"/>
              <a:chExt cx="8542431" cy="3965559"/>
            </a:xfrm>
          </p:grpSpPr>
          <p:grpSp>
            <p:nvGrpSpPr>
              <p:cNvPr id="31" name="Group 64"/>
              <p:cNvGrpSpPr>
                <a:grpSpLocks/>
              </p:cNvGrpSpPr>
              <p:nvPr/>
            </p:nvGrpSpPr>
            <p:grpSpPr bwMode="auto">
              <a:xfrm>
                <a:off x="365032" y="1907920"/>
                <a:ext cx="1100973" cy="3965559"/>
                <a:chOff x="365032" y="1907920"/>
                <a:chExt cx="1100973" cy="3965559"/>
              </a:xfrm>
            </p:grpSpPr>
            <p:sp>
              <p:nvSpPr>
                <p:cNvPr id="43" name="Text Box 9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301609" y="3241756"/>
                  <a:ext cx="1684340" cy="351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Tỉ suất (%/năm)</a:t>
                  </a:r>
                </a:p>
              </p:txBody>
            </p:sp>
            <p:sp>
              <p:nvSpPr>
                <p:cNvPr id="44" name="Line 19"/>
                <p:cNvSpPr>
                  <a:spLocks noChangeShapeType="1"/>
                </p:cNvSpPr>
                <p:nvPr/>
              </p:nvSpPr>
              <p:spPr bwMode="auto">
                <a:xfrm>
                  <a:off x="1375356" y="4807275"/>
                  <a:ext cx="0" cy="5887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1414" tIns="45708" rIns="91414" bIns="45708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Line 20"/>
                <p:cNvSpPr>
                  <a:spLocks noChangeShapeType="1"/>
                </p:cNvSpPr>
                <p:nvPr/>
              </p:nvSpPr>
              <p:spPr bwMode="auto">
                <a:xfrm>
                  <a:off x="1375356" y="2053461"/>
                  <a:ext cx="0" cy="287319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1414" tIns="45708" rIns="91414" bIns="45708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Rectangle 22"/>
                <p:cNvSpPr>
                  <a:spLocks noChangeArrowheads="1"/>
                </p:cNvSpPr>
                <p:nvPr/>
              </p:nvSpPr>
              <p:spPr bwMode="auto">
                <a:xfrm>
                  <a:off x="757295" y="4678088"/>
                  <a:ext cx="484941" cy="312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0.0</a:t>
                  </a:r>
                </a:p>
              </p:txBody>
            </p:sp>
            <p:sp>
              <p:nvSpPr>
                <p:cNvPr id="47" name="Rectangle 23"/>
                <p:cNvSpPr>
                  <a:spLocks noChangeArrowheads="1"/>
                </p:cNvSpPr>
                <p:nvPr/>
              </p:nvSpPr>
              <p:spPr bwMode="auto">
                <a:xfrm>
                  <a:off x="757295" y="4216938"/>
                  <a:ext cx="484941" cy="312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0.3</a:t>
                  </a:r>
                </a:p>
              </p:txBody>
            </p:sp>
            <p:sp>
              <p:nvSpPr>
                <p:cNvPr id="48" name="Rectangle 24"/>
                <p:cNvSpPr>
                  <a:spLocks noChangeArrowheads="1"/>
                </p:cNvSpPr>
                <p:nvPr/>
              </p:nvSpPr>
              <p:spPr bwMode="auto">
                <a:xfrm>
                  <a:off x="757295" y="3754154"/>
                  <a:ext cx="484941" cy="312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0.6</a:t>
                  </a:r>
                </a:p>
              </p:txBody>
            </p:sp>
            <p:sp>
              <p:nvSpPr>
                <p:cNvPr id="49" name="Rectangle 25"/>
                <p:cNvSpPr>
                  <a:spLocks noChangeArrowheads="1"/>
                </p:cNvSpPr>
                <p:nvPr/>
              </p:nvSpPr>
              <p:spPr bwMode="auto">
                <a:xfrm>
                  <a:off x="757295" y="3294639"/>
                  <a:ext cx="484941" cy="312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0.9</a:t>
                  </a:r>
                </a:p>
              </p:txBody>
            </p:sp>
            <p:sp>
              <p:nvSpPr>
                <p:cNvPr id="50" name="Rectangle 26"/>
                <p:cNvSpPr>
                  <a:spLocks noChangeArrowheads="1"/>
                </p:cNvSpPr>
                <p:nvPr/>
              </p:nvSpPr>
              <p:spPr bwMode="auto">
                <a:xfrm>
                  <a:off x="757295" y="2831855"/>
                  <a:ext cx="484941" cy="312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1.2</a:t>
                  </a:r>
                </a:p>
              </p:txBody>
            </p:sp>
            <p:sp>
              <p:nvSpPr>
                <p:cNvPr id="51" name="Rectangle 27"/>
                <p:cNvSpPr>
                  <a:spLocks noChangeArrowheads="1"/>
                </p:cNvSpPr>
                <p:nvPr/>
              </p:nvSpPr>
              <p:spPr bwMode="auto">
                <a:xfrm>
                  <a:off x="757295" y="2369069"/>
                  <a:ext cx="484941" cy="312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1.5</a:t>
                  </a:r>
                </a:p>
              </p:txBody>
            </p:sp>
            <p:sp>
              <p:nvSpPr>
                <p:cNvPr id="52" name="Rectangle 28"/>
                <p:cNvSpPr>
                  <a:spLocks noChangeArrowheads="1"/>
                </p:cNvSpPr>
                <p:nvPr/>
              </p:nvSpPr>
              <p:spPr bwMode="auto">
                <a:xfrm>
                  <a:off x="757295" y="1907920"/>
                  <a:ext cx="484941" cy="3129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1.8</a:t>
                  </a:r>
                </a:p>
              </p:txBody>
            </p:sp>
            <p:sp>
              <p:nvSpPr>
                <p:cNvPr id="53" name="Line 30"/>
                <p:cNvSpPr>
                  <a:spLocks noChangeShapeType="1"/>
                </p:cNvSpPr>
                <p:nvPr/>
              </p:nvSpPr>
              <p:spPr bwMode="auto">
                <a:xfrm>
                  <a:off x="1292948" y="2053461"/>
                  <a:ext cx="824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1414" tIns="45708" rIns="91414" bIns="45708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Line 31"/>
                <p:cNvSpPr>
                  <a:spLocks noChangeShapeType="1"/>
                </p:cNvSpPr>
                <p:nvPr/>
              </p:nvSpPr>
              <p:spPr bwMode="auto">
                <a:xfrm>
                  <a:off x="1292948" y="4864510"/>
                  <a:ext cx="824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1414" tIns="45708" rIns="91414" bIns="45708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Line 32"/>
                <p:cNvSpPr>
                  <a:spLocks noChangeShapeType="1"/>
                </p:cNvSpPr>
                <p:nvPr/>
              </p:nvSpPr>
              <p:spPr bwMode="auto">
                <a:xfrm>
                  <a:off x="1292948" y="2514610"/>
                  <a:ext cx="824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1414" tIns="45708" rIns="91414" bIns="45708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Line 33"/>
                <p:cNvSpPr>
                  <a:spLocks noChangeShapeType="1"/>
                </p:cNvSpPr>
                <p:nvPr/>
              </p:nvSpPr>
              <p:spPr bwMode="auto">
                <a:xfrm>
                  <a:off x="1292948" y="2995383"/>
                  <a:ext cx="824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1414" tIns="45708" rIns="91414" bIns="45708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Line 34"/>
                <p:cNvSpPr>
                  <a:spLocks noChangeShapeType="1"/>
                </p:cNvSpPr>
                <p:nvPr/>
              </p:nvSpPr>
              <p:spPr bwMode="auto">
                <a:xfrm>
                  <a:off x="1292948" y="3454897"/>
                  <a:ext cx="824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1414" tIns="45708" rIns="91414" bIns="45708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Line 35"/>
                <p:cNvSpPr>
                  <a:spLocks noChangeShapeType="1"/>
                </p:cNvSpPr>
                <p:nvPr/>
              </p:nvSpPr>
              <p:spPr bwMode="auto">
                <a:xfrm>
                  <a:off x="1292948" y="3916046"/>
                  <a:ext cx="824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1414" tIns="45708" rIns="91414" bIns="45708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Line 36"/>
                <p:cNvSpPr>
                  <a:spLocks noChangeShapeType="1"/>
                </p:cNvSpPr>
                <p:nvPr/>
              </p:nvSpPr>
              <p:spPr bwMode="auto">
                <a:xfrm>
                  <a:off x="1292948" y="4377196"/>
                  <a:ext cx="824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1414" tIns="45708" rIns="91414" bIns="45708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64459" y="5588940"/>
                  <a:ext cx="901546" cy="2845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Biến cố/n:</a:t>
                  </a:r>
                </a:p>
              </p:txBody>
            </p:sp>
          </p:grpSp>
          <p:grpSp>
            <p:nvGrpSpPr>
              <p:cNvPr id="32" name="Group 65"/>
              <p:cNvGrpSpPr>
                <a:grpSpLocks/>
              </p:cNvGrpSpPr>
              <p:nvPr/>
            </p:nvGrpSpPr>
            <p:grpSpPr bwMode="auto">
              <a:xfrm>
                <a:off x="1372060" y="4862875"/>
                <a:ext cx="7535403" cy="999156"/>
                <a:chOff x="1372060" y="4862875"/>
                <a:chExt cx="7535403" cy="999156"/>
              </a:xfrm>
            </p:grpSpPr>
            <p:sp>
              <p:nvSpPr>
                <p:cNvPr id="33" name="Line 39"/>
                <p:cNvSpPr>
                  <a:spLocks noChangeShapeType="1"/>
                </p:cNvSpPr>
                <p:nvPr/>
              </p:nvSpPr>
              <p:spPr bwMode="auto">
                <a:xfrm>
                  <a:off x="8895926" y="4867780"/>
                  <a:ext cx="0" cy="6377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1414" tIns="45708" rIns="91414" bIns="45708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Line 18"/>
                <p:cNvSpPr>
                  <a:spLocks noChangeShapeType="1"/>
                </p:cNvSpPr>
                <p:nvPr/>
              </p:nvSpPr>
              <p:spPr bwMode="auto">
                <a:xfrm>
                  <a:off x="1372060" y="4862875"/>
                  <a:ext cx="753540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1414" tIns="45708" rIns="91414" bIns="45708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97790" y="5577492"/>
                  <a:ext cx="858693" cy="2845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152/6015</a:t>
                  </a:r>
                </a:p>
              </p:txBody>
            </p:sp>
            <p:sp>
              <p:nvSpPr>
                <p:cNvPr id="3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707943" y="5577492"/>
                  <a:ext cx="860341" cy="2845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103/6076</a:t>
                  </a:r>
                </a:p>
              </p:txBody>
            </p:sp>
            <p:sp>
              <p:nvSpPr>
                <p:cNvPr id="3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221392" y="5577492"/>
                  <a:ext cx="860341" cy="2845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134/6022</a:t>
                  </a:r>
                </a:p>
              </p:txBody>
            </p:sp>
            <p:sp>
              <p:nvSpPr>
                <p:cNvPr id="38" name="Rectangle 71"/>
                <p:cNvSpPr>
                  <a:spLocks noChangeArrowheads="1"/>
                </p:cNvSpPr>
                <p:nvPr/>
              </p:nvSpPr>
              <p:spPr bwMode="auto">
                <a:xfrm>
                  <a:off x="1751137" y="4890674"/>
                  <a:ext cx="1750350" cy="6050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498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Dabigatran </a:t>
                  </a:r>
                  <a:b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</a:b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110 mg x 2/ngày</a:t>
                  </a:r>
                </a:p>
              </p:txBody>
            </p:sp>
            <p:sp>
              <p:nvSpPr>
                <p:cNvPr id="39" name="Rectangle 71"/>
                <p:cNvSpPr>
                  <a:spLocks noChangeArrowheads="1"/>
                </p:cNvSpPr>
                <p:nvPr/>
              </p:nvSpPr>
              <p:spPr bwMode="auto">
                <a:xfrm>
                  <a:off x="4254698" y="4890674"/>
                  <a:ext cx="1765182" cy="6050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498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Dabigatran </a:t>
                  </a:r>
                  <a:b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</a:b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150 mg x 2/ngày</a:t>
                  </a:r>
                </a:p>
              </p:txBody>
            </p:sp>
            <p:sp>
              <p:nvSpPr>
                <p:cNvPr id="40" name="Rectangle 71"/>
                <p:cNvSpPr>
                  <a:spLocks noChangeArrowheads="1"/>
                </p:cNvSpPr>
                <p:nvPr/>
              </p:nvSpPr>
              <p:spPr bwMode="auto">
                <a:xfrm>
                  <a:off x="7158422" y="4890674"/>
                  <a:ext cx="986283" cy="3509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itchFamily="34" charset="-128"/>
                      <a:cs typeface="Arial" panose="020B0604020202020204" pitchFamily="34" charset="0"/>
                    </a:rPr>
                    <a:t>Warfarin</a:t>
                  </a:r>
                </a:p>
              </p:txBody>
            </p:sp>
            <p:sp>
              <p:nvSpPr>
                <p:cNvPr id="41" name="Line 37"/>
                <p:cNvSpPr>
                  <a:spLocks noChangeShapeType="1"/>
                </p:cNvSpPr>
                <p:nvPr/>
              </p:nvSpPr>
              <p:spPr bwMode="auto">
                <a:xfrm>
                  <a:off x="3882213" y="4874321"/>
                  <a:ext cx="0" cy="57235"/>
                </a:xfrm>
                <a:prstGeom prst="line">
                  <a:avLst/>
                </a:prstGeom>
                <a:noFill/>
                <a:ln w="19050">
                  <a:solidFill>
                    <a:srgbClr val="00498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1414" tIns="45708" rIns="91414" bIns="45708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Line 38"/>
                <p:cNvSpPr>
                  <a:spLocks noChangeShapeType="1"/>
                </p:cNvSpPr>
                <p:nvPr/>
              </p:nvSpPr>
              <p:spPr bwMode="auto">
                <a:xfrm>
                  <a:off x="6395662" y="4874321"/>
                  <a:ext cx="0" cy="57235"/>
                </a:xfrm>
                <a:prstGeom prst="line">
                  <a:avLst/>
                </a:prstGeom>
                <a:noFill/>
                <a:ln w="19050">
                  <a:solidFill>
                    <a:srgbClr val="00498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1414" tIns="45708" rIns="91414" bIns="45708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itchFamily="34" charset="-128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" name="Group 67"/>
            <p:cNvGrpSpPr>
              <a:grpSpLocks/>
            </p:cNvGrpSpPr>
            <p:nvPr/>
          </p:nvGrpSpPr>
          <p:grpSpPr bwMode="auto">
            <a:xfrm>
              <a:off x="1914611" y="2788982"/>
              <a:ext cx="1236144" cy="2076353"/>
              <a:chOff x="2008130" y="2788798"/>
              <a:chExt cx="1236144" cy="2076351"/>
            </a:xfrm>
          </p:grpSpPr>
          <p:sp>
            <p:nvSpPr>
              <p:cNvPr id="29" name="Rectangle 41"/>
              <p:cNvSpPr>
                <a:spLocks noChangeArrowheads="1"/>
              </p:cNvSpPr>
              <p:nvPr/>
            </p:nvSpPr>
            <p:spPr bwMode="auto">
              <a:xfrm>
                <a:off x="2007778" y="2820102"/>
                <a:ext cx="1236207" cy="2045660"/>
              </a:xfrm>
              <a:prstGeom prst="rect">
                <a:avLst/>
              </a:prstGeom>
              <a:solidFill>
                <a:srgbClr val="0084CB"/>
              </a:solidFill>
              <a:ln w="9525">
                <a:solidFill>
                  <a:srgbClr val="0084CB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44"/>
              <p:cNvSpPr>
                <a:spLocks noChangeArrowheads="1"/>
              </p:cNvSpPr>
              <p:nvPr/>
            </p:nvSpPr>
            <p:spPr bwMode="auto">
              <a:xfrm>
                <a:off x="2261613" y="2789033"/>
                <a:ext cx="730187" cy="387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144000" rIns="90000" bIns="4680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D8D8D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1.28%</a:t>
                </a:r>
              </a:p>
            </p:txBody>
          </p:sp>
        </p:grp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4449531" y="3467221"/>
              <a:ext cx="1193291" cy="1398113"/>
              <a:chOff x="4543050" y="3467036"/>
              <a:chExt cx="1193291" cy="1398113"/>
            </a:xfrm>
          </p:grpSpPr>
          <p:sp>
            <p:nvSpPr>
              <p:cNvPr id="27" name="Rectangle 45"/>
              <p:cNvSpPr>
                <a:spLocks noChangeArrowheads="1"/>
              </p:cNvSpPr>
              <p:nvPr/>
            </p:nvSpPr>
            <p:spPr bwMode="auto">
              <a:xfrm>
                <a:off x="4542827" y="3467649"/>
                <a:ext cx="1193352" cy="1398115"/>
              </a:xfrm>
              <a:prstGeom prst="rect">
                <a:avLst/>
              </a:prstGeom>
              <a:solidFill>
                <a:srgbClr val="0073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46"/>
              <p:cNvSpPr>
                <a:spLocks noChangeArrowheads="1"/>
              </p:cNvSpPr>
              <p:nvPr/>
            </p:nvSpPr>
            <p:spPr bwMode="auto">
              <a:xfrm>
                <a:off x="4773585" y="3467649"/>
                <a:ext cx="731835" cy="387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144000" rIns="90000" bIns="4680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D8D8D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0.86%</a:t>
                </a:r>
              </a:p>
            </p:txBody>
          </p:sp>
        </p:grpSp>
        <p:grpSp>
          <p:nvGrpSpPr>
            <p:cNvPr id="12" name="Group 69"/>
            <p:cNvGrpSpPr>
              <a:grpSpLocks/>
            </p:cNvGrpSpPr>
            <p:nvPr/>
          </p:nvGrpSpPr>
          <p:grpSpPr bwMode="auto">
            <a:xfrm>
              <a:off x="6967969" y="3124141"/>
              <a:ext cx="1180106" cy="1741192"/>
              <a:chOff x="7061488" y="3123957"/>
              <a:chExt cx="1180106" cy="1741191"/>
            </a:xfrm>
          </p:grpSpPr>
          <p:sp>
            <p:nvSpPr>
              <p:cNvPr id="25" name="Rectangle 47"/>
              <p:cNvSpPr>
                <a:spLocks noChangeArrowheads="1"/>
              </p:cNvSpPr>
              <p:nvPr/>
            </p:nvSpPr>
            <p:spPr bwMode="auto">
              <a:xfrm>
                <a:off x="7061394" y="3124253"/>
                <a:ext cx="1180166" cy="1741510"/>
              </a:xfrm>
              <a:prstGeom prst="rect">
                <a:avLst/>
              </a:prstGeom>
              <a:solidFill>
                <a:srgbClr val="CD1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48"/>
              <p:cNvSpPr>
                <a:spLocks noChangeArrowheads="1"/>
              </p:cNvSpPr>
              <p:nvPr/>
            </p:nvSpPr>
            <p:spPr bwMode="auto">
              <a:xfrm>
                <a:off x="7283911" y="3161863"/>
                <a:ext cx="730186" cy="385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144000" rIns="90000" bIns="4680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D8D8D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1.14%</a:t>
                </a:r>
              </a:p>
            </p:txBody>
          </p:sp>
        </p:grpSp>
        <p:grpSp>
          <p:nvGrpSpPr>
            <p:cNvPr id="13" name="Group 70"/>
            <p:cNvGrpSpPr>
              <a:grpSpLocks/>
            </p:cNvGrpSpPr>
            <p:nvPr/>
          </p:nvGrpSpPr>
          <p:grpSpPr bwMode="auto">
            <a:xfrm>
              <a:off x="1731301" y="1502297"/>
              <a:ext cx="5826657" cy="1788933"/>
              <a:chOff x="1824820" y="1557363"/>
              <a:chExt cx="5826657" cy="1789251"/>
            </a:xfrm>
          </p:grpSpPr>
          <p:sp>
            <p:nvSpPr>
              <p:cNvPr id="14" name="Rectangle 55"/>
              <p:cNvSpPr>
                <a:spLocks noChangeArrowheads="1"/>
              </p:cNvSpPr>
              <p:nvPr/>
            </p:nvSpPr>
            <p:spPr bwMode="auto">
              <a:xfrm>
                <a:off x="4490083" y="2043111"/>
                <a:ext cx="2774050" cy="284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 type="none" w="lg" len="sm"/>
                  </a14:hiddenLine>
                </a:ext>
              </a:extLst>
            </p:spPr>
            <p:txBody>
              <a:bodyPr wrap="none" lIns="91414" tIns="45708" rIns="91414" bIns="45708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RR 0.75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 (KTC 95%: 0.58–0.97)</a:t>
                </a:r>
              </a:p>
            </p:txBody>
          </p:sp>
          <p:sp>
            <p:nvSpPr>
              <p:cNvPr id="15" name="Line 50"/>
              <p:cNvSpPr>
                <a:spLocks noChangeShapeType="1"/>
              </p:cNvSpPr>
              <p:nvPr/>
            </p:nvSpPr>
            <p:spPr bwMode="auto">
              <a:xfrm flipH="1">
                <a:off x="5139504" y="2309699"/>
                <a:ext cx="0" cy="1036915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14" tIns="45708" rIns="91414" bIns="45708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" name="Line 51"/>
              <p:cNvSpPr>
                <a:spLocks noChangeShapeType="1"/>
              </p:cNvSpPr>
              <p:nvPr/>
            </p:nvSpPr>
            <p:spPr bwMode="auto">
              <a:xfrm>
                <a:off x="5139504" y="2309699"/>
                <a:ext cx="222187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14" tIns="45708" rIns="91414" bIns="45708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53"/>
              <p:cNvSpPr>
                <a:spLocks noChangeArrowheads="1"/>
              </p:cNvSpPr>
              <p:nvPr/>
            </p:nvSpPr>
            <p:spPr bwMode="auto">
              <a:xfrm>
                <a:off x="5139504" y="2309699"/>
                <a:ext cx="1311805" cy="284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 type="none" w="lg" len="sm"/>
                  </a14:hiddenLine>
                </a:ext>
              </a:extLst>
            </p:spPr>
            <p:txBody>
              <a:bodyPr wrap="none" lIns="91414" tIns="46800" rIns="91414" bIns="45708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P=0.03 (Sup)</a:t>
                </a: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8" name="Line 54"/>
              <p:cNvSpPr>
                <a:spLocks noChangeShapeType="1"/>
              </p:cNvSpPr>
              <p:nvPr/>
            </p:nvSpPr>
            <p:spPr bwMode="auto">
              <a:xfrm flipH="1">
                <a:off x="7359732" y="2309699"/>
                <a:ext cx="1648" cy="578971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14" tIns="45708" rIns="91414" bIns="45708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" name="Line 56"/>
              <p:cNvSpPr>
                <a:spLocks noChangeShapeType="1"/>
              </p:cNvSpPr>
              <p:nvPr/>
            </p:nvSpPr>
            <p:spPr bwMode="auto">
              <a:xfrm flipH="1">
                <a:off x="7651477" y="1825587"/>
                <a:ext cx="0" cy="106308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14" tIns="45708" rIns="91414" bIns="45708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0" name="Line 57"/>
              <p:cNvSpPr>
                <a:spLocks noChangeShapeType="1"/>
              </p:cNvSpPr>
              <p:nvPr/>
            </p:nvSpPr>
            <p:spPr bwMode="auto">
              <a:xfrm>
                <a:off x="2627530" y="1825587"/>
                <a:ext cx="502394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14" tIns="45708" rIns="91414" bIns="45708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1" name="Line 58"/>
              <p:cNvSpPr>
                <a:spLocks noChangeShapeType="1"/>
              </p:cNvSpPr>
              <p:nvPr/>
            </p:nvSpPr>
            <p:spPr bwMode="auto">
              <a:xfrm flipH="1">
                <a:off x="2627530" y="1825587"/>
                <a:ext cx="0" cy="904439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14" tIns="45708" rIns="91414" bIns="45708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59"/>
              <p:cNvSpPr>
                <a:spLocks noChangeArrowheads="1"/>
              </p:cNvSpPr>
              <p:nvPr/>
            </p:nvSpPr>
            <p:spPr bwMode="auto">
              <a:xfrm>
                <a:off x="2627530" y="1825587"/>
                <a:ext cx="785863" cy="283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 type="none" w="lg" len="sm"/>
                  </a14:hiddenLine>
                </a:ext>
              </a:extLst>
            </p:spPr>
            <p:txBody>
              <a:bodyPr wrap="none" lIns="91414" tIns="45708" rIns="91414" bIns="45708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P=0.31</a:t>
                </a:r>
              </a:p>
            </p:txBody>
          </p:sp>
          <p:sp>
            <p:nvSpPr>
              <p:cNvPr id="23" name="Rectangle 60"/>
              <p:cNvSpPr>
                <a:spLocks noChangeArrowheads="1"/>
              </p:cNvSpPr>
              <p:nvPr/>
            </p:nvSpPr>
            <p:spPr bwMode="auto">
              <a:xfrm>
                <a:off x="1824820" y="1557363"/>
                <a:ext cx="2774049" cy="284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 type="none" w="lg" len="sm"/>
                  </a14:hiddenLine>
                </a:ext>
              </a:extLst>
            </p:spPr>
            <p:txBody>
              <a:bodyPr wrap="none" lIns="91414" tIns="45708" rIns="91414" bIns="45708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RR 1.13 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(KTC 95%: 0.89–1.42)</a:t>
                </a:r>
              </a:p>
            </p:txBody>
          </p:sp>
          <p:sp>
            <p:nvSpPr>
              <p:cNvPr id="24" name="Rectangle 63"/>
              <p:cNvSpPr>
                <a:spLocks noChangeArrowheads="1"/>
              </p:cNvSpPr>
              <p:nvPr/>
            </p:nvSpPr>
            <p:spPr bwMode="auto">
              <a:xfrm>
                <a:off x="6069966" y="2733297"/>
                <a:ext cx="651048" cy="602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 type="none" w="lg" len="sm"/>
                  </a14:hiddenLine>
                </a:ext>
              </a:extLst>
            </p:spPr>
            <p:txBody>
              <a:bodyPr wrap="none" lIns="91414" tIns="45708" rIns="91414" bIns="45708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RRR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itchFamily="34" charset="-128"/>
                    <a:cs typeface="Arial" panose="020B0604020202020204" pitchFamily="34" charset="0"/>
                  </a:rPr>
                  <a:t>25%</a:t>
                </a:r>
              </a:p>
            </p:txBody>
          </p:sp>
        </p:grpSp>
      </p:grpSp>
      <p:pic>
        <p:nvPicPr>
          <p:cNvPr id="62" name="Picture 2" descr="M:\1020 7.4 Ltd. SPAF external e-learning modules 04-03-10\SPAF Module 6\v2.2\RELY 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1" y="311432"/>
            <a:ext cx="1643997" cy="67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1746250" y="6470073"/>
            <a:ext cx="10668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02366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133"/>
          <p:cNvSpPr>
            <a:spLocks noChangeArrowheads="1"/>
          </p:cNvSpPr>
          <p:nvPr/>
        </p:nvSpPr>
        <p:spPr bwMode="auto">
          <a:xfrm>
            <a:off x="3916363" y="2814638"/>
            <a:ext cx="963612" cy="236696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" name="Rectangle 134"/>
          <p:cNvSpPr>
            <a:spLocks noChangeArrowheads="1"/>
          </p:cNvSpPr>
          <p:nvPr/>
        </p:nvSpPr>
        <p:spPr bwMode="auto">
          <a:xfrm>
            <a:off x="6324601" y="2443164"/>
            <a:ext cx="963613" cy="2738437"/>
          </a:xfrm>
          <a:prstGeom prst="rect">
            <a:avLst/>
          </a:prstGeom>
          <a:solidFill>
            <a:srgbClr val="0046A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8612" name="Rectangle 135"/>
          <p:cNvSpPr>
            <a:spLocks noChangeArrowheads="1"/>
          </p:cNvSpPr>
          <p:nvPr/>
        </p:nvSpPr>
        <p:spPr bwMode="auto">
          <a:xfrm>
            <a:off x="8732838" y="2236788"/>
            <a:ext cx="963612" cy="2944812"/>
          </a:xfrm>
          <a:prstGeom prst="rect">
            <a:avLst/>
          </a:prstGeom>
          <a:solidFill>
            <a:srgbClr val="8996A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8613" name="Line 136"/>
          <p:cNvSpPr>
            <a:spLocks noChangeShapeType="1"/>
          </p:cNvSpPr>
          <p:nvPr/>
        </p:nvSpPr>
        <p:spPr bwMode="auto">
          <a:xfrm>
            <a:off x="3192463" y="1882776"/>
            <a:ext cx="0" cy="3298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14" name="Line 138"/>
          <p:cNvSpPr>
            <a:spLocks noChangeShapeType="1"/>
          </p:cNvSpPr>
          <p:nvPr/>
        </p:nvSpPr>
        <p:spPr bwMode="auto">
          <a:xfrm>
            <a:off x="3117850" y="4768850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15" name="Line 139"/>
          <p:cNvSpPr>
            <a:spLocks noChangeShapeType="1"/>
          </p:cNvSpPr>
          <p:nvPr/>
        </p:nvSpPr>
        <p:spPr bwMode="auto">
          <a:xfrm>
            <a:off x="3117850" y="4357688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16" name="Line 140"/>
          <p:cNvSpPr>
            <a:spLocks noChangeShapeType="1"/>
          </p:cNvSpPr>
          <p:nvPr/>
        </p:nvSpPr>
        <p:spPr bwMode="auto">
          <a:xfrm>
            <a:off x="3117850" y="3944938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17" name="Line 141"/>
          <p:cNvSpPr>
            <a:spLocks noChangeShapeType="1"/>
          </p:cNvSpPr>
          <p:nvPr/>
        </p:nvSpPr>
        <p:spPr bwMode="auto">
          <a:xfrm>
            <a:off x="3117850" y="3533775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18" name="Line 142"/>
          <p:cNvSpPr>
            <a:spLocks noChangeShapeType="1"/>
          </p:cNvSpPr>
          <p:nvPr/>
        </p:nvSpPr>
        <p:spPr bwMode="auto">
          <a:xfrm>
            <a:off x="3117850" y="3121025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19" name="Line 143"/>
          <p:cNvSpPr>
            <a:spLocks noChangeShapeType="1"/>
          </p:cNvSpPr>
          <p:nvPr/>
        </p:nvSpPr>
        <p:spPr bwMode="auto">
          <a:xfrm>
            <a:off x="3117850" y="2708275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20" name="Line 144"/>
          <p:cNvSpPr>
            <a:spLocks noChangeShapeType="1"/>
          </p:cNvSpPr>
          <p:nvPr/>
        </p:nvSpPr>
        <p:spPr bwMode="auto">
          <a:xfrm>
            <a:off x="3117850" y="2295525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21" name="Line 145"/>
          <p:cNvSpPr>
            <a:spLocks noChangeShapeType="1"/>
          </p:cNvSpPr>
          <p:nvPr/>
        </p:nvSpPr>
        <p:spPr bwMode="auto">
          <a:xfrm>
            <a:off x="3117850" y="1882775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22" name="Line 146"/>
          <p:cNvSpPr>
            <a:spLocks noChangeShapeType="1"/>
          </p:cNvSpPr>
          <p:nvPr/>
        </p:nvSpPr>
        <p:spPr bwMode="auto">
          <a:xfrm>
            <a:off x="3192463" y="5181600"/>
            <a:ext cx="7226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23" name="Line 148"/>
          <p:cNvSpPr>
            <a:spLocks noChangeShapeType="1"/>
          </p:cNvSpPr>
          <p:nvPr/>
        </p:nvSpPr>
        <p:spPr bwMode="auto">
          <a:xfrm flipV="1">
            <a:off x="5602288" y="5181600"/>
            <a:ext cx="0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24" name="Line 149"/>
          <p:cNvSpPr>
            <a:spLocks noChangeShapeType="1"/>
          </p:cNvSpPr>
          <p:nvPr/>
        </p:nvSpPr>
        <p:spPr bwMode="auto">
          <a:xfrm flipV="1">
            <a:off x="8012113" y="5181600"/>
            <a:ext cx="0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25" name="Line 150"/>
          <p:cNvSpPr>
            <a:spLocks noChangeShapeType="1"/>
          </p:cNvSpPr>
          <p:nvPr/>
        </p:nvSpPr>
        <p:spPr bwMode="auto">
          <a:xfrm flipV="1">
            <a:off x="10418763" y="5181600"/>
            <a:ext cx="0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26" name="Rectangle 151"/>
          <p:cNvSpPr>
            <a:spLocks noChangeArrowheads="1"/>
          </p:cNvSpPr>
          <p:nvPr/>
        </p:nvSpPr>
        <p:spPr bwMode="auto">
          <a:xfrm>
            <a:off x="2770188" y="5091113"/>
            <a:ext cx="2841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0.0</a:t>
            </a:r>
          </a:p>
        </p:txBody>
      </p:sp>
      <p:sp>
        <p:nvSpPr>
          <p:cNvPr id="68627" name="Rectangle 152"/>
          <p:cNvSpPr>
            <a:spLocks noChangeArrowheads="1"/>
          </p:cNvSpPr>
          <p:nvPr/>
        </p:nvSpPr>
        <p:spPr bwMode="auto">
          <a:xfrm>
            <a:off x="2770188" y="4678363"/>
            <a:ext cx="2841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0.5</a:t>
            </a:r>
          </a:p>
        </p:txBody>
      </p:sp>
      <p:sp>
        <p:nvSpPr>
          <p:cNvPr id="68628" name="Rectangle 153"/>
          <p:cNvSpPr>
            <a:spLocks noChangeArrowheads="1"/>
          </p:cNvSpPr>
          <p:nvPr/>
        </p:nvSpPr>
        <p:spPr bwMode="auto">
          <a:xfrm>
            <a:off x="2770188" y="4267201"/>
            <a:ext cx="28416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1.0</a:t>
            </a:r>
          </a:p>
        </p:txBody>
      </p:sp>
      <p:sp>
        <p:nvSpPr>
          <p:cNvPr id="68629" name="Rectangle 154"/>
          <p:cNvSpPr>
            <a:spLocks noChangeArrowheads="1"/>
          </p:cNvSpPr>
          <p:nvPr/>
        </p:nvSpPr>
        <p:spPr bwMode="auto">
          <a:xfrm>
            <a:off x="2770188" y="3852863"/>
            <a:ext cx="2841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1.5</a:t>
            </a:r>
          </a:p>
        </p:txBody>
      </p:sp>
      <p:sp>
        <p:nvSpPr>
          <p:cNvPr id="68630" name="Rectangle 155"/>
          <p:cNvSpPr>
            <a:spLocks noChangeArrowheads="1"/>
          </p:cNvSpPr>
          <p:nvPr/>
        </p:nvSpPr>
        <p:spPr bwMode="auto">
          <a:xfrm>
            <a:off x="2770188" y="3440113"/>
            <a:ext cx="2841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2.0</a:t>
            </a:r>
          </a:p>
        </p:txBody>
      </p:sp>
      <p:sp>
        <p:nvSpPr>
          <p:cNvPr id="68631" name="Rectangle 156"/>
          <p:cNvSpPr>
            <a:spLocks noChangeArrowheads="1"/>
          </p:cNvSpPr>
          <p:nvPr/>
        </p:nvSpPr>
        <p:spPr bwMode="auto">
          <a:xfrm>
            <a:off x="2770188" y="3027363"/>
            <a:ext cx="2841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2.5</a:t>
            </a:r>
          </a:p>
        </p:txBody>
      </p:sp>
      <p:sp>
        <p:nvSpPr>
          <p:cNvPr id="68632" name="Rectangle 157"/>
          <p:cNvSpPr>
            <a:spLocks noChangeArrowheads="1"/>
          </p:cNvSpPr>
          <p:nvPr/>
        </p:nvSpPr>
        <p:spPr bwMode="auto">
          <a:xfrm>
            <a:off x="2770188" y="2616201"/>
            <a:ext cx="28416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3.0</a:t>
            </a:r>
          </a:p>
        </p:txBody>
      </p:sp>
      <p:sp>
        <p:nvSpPr>
          <p:cNvPr id="68633" name="Rectangle 158"/>
          <p:cNvSpPr>
            <a:spLocks noChangeArrowheads="1"/>
          </p:cNvSpPr>
          <p:nvPr/>
        </p:nvSpPr>
        <p:spPr bwMode="auto">
          <a:xfrm>
            <a:off x="2770188" y="2203451"/>
            <a:ext cx="28416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3.5</a:t>
            </a:r>
          </a:p>
        </p:txBody>
      </p:sp>
      <p:sp>
        <p:nvSpPr>
          <p:cNvPr id="68634" name="Rectangle 159"/>
          <p:cNvSpPr>
            <a:spLocks noChangeArrowheads="1"/>
          </p:cNvSpPr>
          <p:nvPr/>
        </p:nvSpPr>
        <p:spPr bwMode="auto">
          <a:xfrm>
            <a:off x="2770188" y="1792288"/>
            <a:ext cx="284162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4.0</a:t>
            </a:r>
          </a:p>
        </p:txBody>
      </p:sp>
      <p:sp>
        <p:nvSpPr>
          <p:cNvPr id="68635" name="Line 163"/>
          <p:cNvSpPr>
            <a:spLocks noChangeShapeType="1"/>
          </p:cNvSpPr>
          <p:nvPr/>
        </p:nvSpPr>
        <p:spPr bwMode="auto">
          <a:xfrm>
            <a:off x="3114675" y="5175250"/>
            <a:ext cx="82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36" name="Line 164"/>
          <p:cNvSpPr>
            <a:spLocks noChangeShapeType="1"/>
          </p:cNvSpPr>
          <p:nvPr/>
        </p:nvSpPr>
        <p:spPr bwMode="auto">
          <a:xfrm flipV="1">
            <a:off x="3195638" y="5180013"/>
            <a:ext cx="0" cy="619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37" name="Text Box 38"/>
          <p:cNvSpPr txBox="1">
            <a:spLocks noChangeArrowheads="1"/>
          </p:cNvSpPr>
          <p:nvPr/>
        </p:nvSpPr>
        <p:spPr bwMode="auto">
          <a:xfrm rot="16200000">
            <a:off x="1127583" y="3354180"/>
            <a:ext cx="24673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Chảy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máu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nặng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(%/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năm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)</a:t>
            </a:r>
          </a:p>
        </p:txBody>
      </p:sp>
      <p:sp>
        <p:nvSpPr>
          <p:cNvPr id="68638" name="Rectangle 71"/>
          <p:cNvSpPr>
            <a:spLocks noChangeArrowheads="1"/>
          </p:cNvSpPr>
          <p:nvPr/>
        </p:nvSpPr>
        <p:spPr bwMode="auto">
          <a:xfrm>
            <a:off x="3775075" y="5214939"/>
            <a:ext cx="12509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Dabigatran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110 mg BID</a:t>
            </a:r>
          </a:p>
        </p:txBody>
      </p:sp>
      <p:sp>
        <p:nvSpPr>
          <p:cNvPr id="68639" name="Rectangle 71"/>
          <p:cNvSpPr>
            <a:spLocks noChangeArrowheads="1"/>
          </p:cNvSpPr>
          <p:nvPr/>
        </p:nvSpPr>
        <p:spPr bwMode="auto">
          <a:xfrm>
            <a:off x="6194426" y="5214939"/>
            <a:ext cx="12668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Dabigatran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150 mg BID</a:t>
            </a:r>
          </a:p>
        </p:txBody>
      </p:sp>
      <p:sp>
        <p:nvSpPr>
          <p:cNvPr id="68640" name="Rectangle 71"/>
          <p:cNvSpPr>
            <a:spLocks noChangeArrowheads="1"/>
          </p:cNvSpPr>
          <p:nvPr/>
        </p:nvSpPr>
        <p:spPr bwMode="auto">
          <a:xfrm>
            <a:off x="8804276" y="5214938"/>
            <a:ext cx="9509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Warfarin</a:t>
            </a:r>
          </a:p>
        </p:txBody>
      </p:sp>
      <p:sp>
        <p:nvSpPr>
          <p:cNvPr id="68641" name="Text Box 7"/>
          <p:cNvSpPr txBox="1">
            <a:spLocks noChangeArrowheads="1"/>
          </p:cNvSpPr>
          <p:nvPr/>
        </p:nvSpPr>
        <p:spPr bwMode="auto">
          <a:xfrm>
            <a:off x="2070921" y="5711826"/>
            <a:ext cx="8675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Biến cố/n:</a:t>
            </a:r>
          </a:p>
        </p:txBody>
      </p:sp>
      <p:sp>
        <p:nvSpPr>
          <p:cNvPr id="68642" name="Text Box 8"/>
          <p:cNvSpPr txBox="1">
            <a:spLocks noChangeArrowheads="1"/>
          </p:cNvSpPr>
          <p:nvPr/>
        </p:nvSpPr>
        <p:spPr bwMode="auto">
          <a:xfrm>
            <a:off x="4002089" y="5711825"/>
            <a:ext cx="815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342/6015</a:t>
            </a:r>
          </a:p>
        </p:txBody>
      </p:sp>
      <p:sp>
        <p:nvSpPr>
          <p:cNvPr id="68643" name="Text Box 9"/>
          <p:cNvSpPr txBox="1">
            <a:spLocks noChangeArrowheads="1"/>
          </p:cNvSpPr>
          <p:nvPr/>
        </p:nvSpPr>
        <p:spPr bwMode="auto">
          <a:xfrm>
            <a:off x="6419851" y="5711825"/>
            <a:ext cx="815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399/6076</a:t>
            </a:r>
          </a:p>
        </p:txBody>
      </p:sp>
      <p:sp>
        <p:nvSpPr>
          <p:cNvPr id="68644" name="Text Box 10"/>
          <p:cNvSpPr txBox="1">
            <a:spLocks noChangeArrowheads="1"/>
          </p:cNvSpPr>
          <p:nvPr/>
        </p:nvSpPr>
        <p:spPr bwMode="auto">
          <a:xfrm>
            <a:off x="8870951" y="5711825"/>
            <a:ext cx="815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421/6022</a:t>
            </a:r>
          </a:p>
        </p:txBody>
      </p:sp>
      <p:sp>
        <p:nvSpPr>
          <p:cNvPr id="68645" name="Line 31"/>
          <p:cNvSpPr>
            <a:spLocks noChangeShapeType="1"/>
          </p:cNvSpPr>
          <p:nvPr/>
        </p:nvSpPr>
        <p:spPr bwMode="auto">
          <a:xfrm flipH="1">
            <a:off x="6894513" y="2017714"/>
            <a:ext cx="0" cy="3905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lg" len="sm"/>
          </a:ln>
        </p:spPr>
        <p:txBody>
          <a:bodyPr lIns="91414" tIns="45708" rIns="91414" bIns="4570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46" name="Line 32"/>
          <p:cNvSpPr>
            <a:spLocks noChangeShapeType="1"/>
          </p:cNvSpPr>
          <p:nvPr/>
        </p:nvSpPr>
        <p:spPr bwMode="auto">
          <a:xfrm>
            <a:off x="6894514" y="2017713"/>
            <a:ext cx="22367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lg" len="sm"/>
          </a:ln>
        </p:spPr>
        <p:txBody>
          <a:bodyPr lIns="91414" tIns="45708" rIns="91414" bIns="4570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47" name="Line 34"/>
          <p:cNvSpPr>
            <a:spLocks noChangeShapeType="1"/>
          </p:cNvSpPr>
          <p:nvPr/>
        </p:nvSpPr>
        <p:spPr bwMode="auto">
          <a:xfrm flipH="1">
            <a:off x="9131300" y="2017713"/>
            <a:ext cx="0" cy="1635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lg" len="sm"/>
          </a:ln>
        </p:spPr>
        <p:txBody>
          <a:bodyPr lIns="91414" tIns="45708" rIns="91414" bIns="4570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48" name="Line 35"/>
          <p:cNvSpPr>
            <a:spLocks noChangeShapeType="1"/>
          </p:cNvSpPr>
          <p:nvPr/>
        </p:nvSpPr>
        <p:spPr bwMode="auto">
          <a:xfrm flipH="1">
            <a:off x="9421813" y="1504951"/>
            <a:ext cx="0" cy="676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lg" len="sm"/>
          </a:ln>
        </p:spPr>
        <p:txBody>
          <a:bodyPr lIns="91414" tIns="45708" rIns="91414" bIns="4570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49" name="Line 36"/>
          <p:cNvSpPr>
            <a:spLocks noChangeShapeType="1"/>
          </p:cNvSpPr>
          <p:nvPr/>
        </p:nvSpPr>
        <p:spPr bwMode="auto">
          <a:xfrm>
            <a:off x="4365625" y="1504950"/>
            <a:ext cx="50561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lg" len="sm"/>
          </a:ln>
        </p:spPr>
        <p:txBody>
          <a:bodyPr lIns="91414" tIns="45708" rIns="91414" bIns="4570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50" name="Line 37"/>
          <p:cNvSpPr>
            <a:spLocks noChangeShapeType="1"/>
          </p:cNvSpPr>
          <p:nvPr/>
        </p:nvSpPr>
        <p:spPr bwMode="auto">
          <a:xfrm flipH="1">
            <a:off x="4365625" y="1504950"/>
            <a:ext cx="0" cy="1238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none" w="lg" len="sm"/>
          </a:ln>
        </p:spPr>
        <p:txBody>
          <a:bodyPr lIns="91414" tIns="45708" rIns="91414" bIns="4570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8651" name="Rectangle 54"/>
          <p:cNvSpPr>
            <a:spLocks noChangeArrowheads="1"/>
          </p:cNvSpPr>
          <p:nvPr/>
        </p:nvSpPr>
        <p:spPr bwMode="auto">
          <a:xfrm>
            <a:off x="3673475" y="1255713"/>
            <a:ext cx="2470150" cy="27305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sm"/>
          </a:ln>
        </p:spPr>
        <p:txBody>
          <a:bodyPr wrap="none" lIns="91414" tIns="45708" rIns="91414" bIns="4570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RR 0.80 (95% CI: 0.70–0.93)</a:t>
            </a:r>
          </a:p>
        </p:txBody>
      </p:sp>
      <p:sp>
        <p:nvSpPr>
          <p:cNvPr id="68652" name="Rectangle 55"/>
          <p:cNvSpPr>
            <a:spLocks noChangeArrowheads="1"/>
          </p:cNvSpPr>
          <p:nvPr/>
        </p:nvSpPr>
        <p:spPr bwMode="auto">
          <a:xfrm>
            <a:off x="4365626" y="1504951"/>
            <a:ext cx="1362075" cy="27622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sm"/>
          </a:ln>
        </p:spPr>
        <p:txBody>
          <a:bodyPr wrap="none" lIns="91414" tIns="45708" rIns="91414" bIns="4570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P=0.003 (Sup)</a:t>
            </a:r>
          </a:p>
        </p:txBody>
      </p:sp>
      <p:sp>
        <p:nvSpPr>
          <p:cNvPr id="68653" name="Rectangle 57"/>
          <p:cNvSpPr>
            <a:spLocks noChangeArrowheads="1"/>
          </p:cNvSpPr>
          <p:nvPr/>
        </p:nvSpPr>
        <p:spPr bwMode="auto">
          <a:xfrm>
            <a:off x="6240463" y="1768475"/>
            <a:ext cx="2470150" cy="27305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sm"/>
          </a:ln>
        </p:spPr>
        <p:txBody>
          <a:bodyPr wrap="none" lIns="91414" tIns="45708" rIns="91414" bIns="4570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RR 0.93 (95% CI: 0.81–1.07)</a:t>
            </a:r>
          </a:p>
        </p:txBody>
      </p:sp>
      <p:sp>
        <p:nvSpPr>
          <p:cNvPr id="68654" name="Rectangle 58"/>
          <p:cNvSpPr>
            <a:spLocks noChangeArrowheads="1"/>
          </p:cNvSpPr>
          <p:nvPr/>
        </p:nvSpPr>
        <p:spPr bwMode="auto">
          <a:xfrm>
            <a:off x="6894514" y="2017713"/>
            <a:ext cx="1104737" cy="275436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sm"/>
          </a:ln>
        </p:spPr>
        <p:txBody>
          <a:bodyPr wrap="none" lIns="91414" tIns="45708" rIns="91414" bIns="4570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P=0.32 (NI)</a:t>
            </a:r>
          </a:p>
        </p:txBody>
      </p:sp>
      <p:sp>
        <p:nvSpPr>
          <p:cNvPr id="68655" name="Rectangle 60"/>
          <p:cNvSpPr>
            <a:spLocks noChangeArrowheads="1"/>
          </p:cNvSpPr>
          <p:nvPr/>
        </p:nvSpPr>
        <p:spPr bwMode="auto">
          <a:xfrm>
            <a:off x="4641850" y="2106614"/>
            <a:ext cx="573088" cy="523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sm"/>
          </a:ln>
        </p:spPr>
        <p:txBody>
          <a:bodyPr wrap="none" lIns="91414" tIns="45708" rIns="91414" bIns="45708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RRR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20%</a:t>
            </a:r>
          </a:p>
        </p:txBody>
      </p:sp>
      <p:sp>
        <p:nvSpPr>
          <p:cNvPr id="68656" name="Rectangle 28"/>
          <p:cNvSpPr>
            <a:spLocks noChangeArrowheads="1"/>
          </p:cNvSpPr>
          <p:nvPr/>
        </p:nvSpPr>
        <p:spPr bwMode="auto">
          <a:xfrm>
            <a:off x="4100513" y="2860676"/>
            <a:ext cx="5762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1440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2.87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8657" name="Rectangle 28"/>
          <p:cNvSpPr>
            <a:spLocks noChangeArrowheads="1"/>
          </p:cNvSpPr>
          <p:nvPr/>
        </p:nvSpPr>
        <p:spPr bwMode="auto">
          <a:xfrm>
            <a:off x="6518276" y="2516188"/>
            <a:ext cx="5762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1440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3.32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8658" name="Rectangle 28"/>
          <p:cNvSpPr>
            <a:spLocks noChangeArrowheads="1"/>
          </p:cNvSpPr>
          <p:nvPr/>
        </p:nvSpPr>
        <p:spPr bwMode="auto">
          <a:xfrm>
            <a:off x="8931276" y="2308226"/>
            <a:ext cx="5762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1440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3.57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8660" name="Content Placeholder 55"/>
          <p:cNvSpPr>
            <a:spLocks noGrp="1"/>
          </p:cNvSpPr>
          <p:nvPr>
            <p:ph idx="17"/>
          </p:nvPr>
        </p:nvSpPr>
        <p:spPr>
          <a:xfrm>
            <a:off x="3702052" y="6608520"/>
            <a:ext cx="5805487" cy="15388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Connolly SJ et al. N </a:t>
            </a:r>
            <a:r>
              <a:rPr lang="en-GB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Engl</a:t>
            </a:r>
            <a:r>
              <a:rPr lang="en-GB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J Med 2010; 363:1875–6</a:t>
            </a:r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>
          <a:xfrm>
            <a:off x="1891575" y="396544"/>
            <a:ext cx="8408850" cy="3693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2" descr="M:\1020 7.4 Ltd. SPAF external e-learning modules 04-03-10\SPAF Module 6\v2.2\RELY logo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1" y="311432"/>
            <a:ext cx="1643997" cy="67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1746250" y="6470073"/>
            <a:ext cx="10668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50660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2002" y="374010"/>
            <a:ext cx="8408850" cy="36933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RE-LY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®: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oup 18"/>
          <p:cNvGraphicFramePr>
            <a:graphicFrameLocks/>
          </p:cNvGraphicFramePr>
          <p:nvPr/>
        </p:nvGraphicFramePr>
        <p:xfrm>
          <a:off x="1943100" y="1354302"/>
          <a:ext cx="7989888" cy="4725988"/>
        </p:xfrm>
        <a:graphic>
          <a:graphicData uri="http://schemas.openxmlformats.org/drawingml/2006/table">
            <a:tbl>
              <a:tblPr/>
              <a:tblGrid>
                <a:gridCol w="2331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8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325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Chảy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máu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nặng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89686" marR="89686" marT="45708" marB="4570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lg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lg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Giảm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haemoglobin ≥20 g/L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Truyền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≥2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đơn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vị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máu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Chảy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máu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có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triệu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chứng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tại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các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cơ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quan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/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tổ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chức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quan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trọng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</a:p>
                  </a:txBody>
                  <a:tcPr marL="89686" marR="89686" marT="45708" marB="45708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lg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lg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1588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Chảy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máu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đe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dọa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tính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mạng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89686" marR="89686"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lg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lg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Phân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nhóm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nhỏ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của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chảy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máu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nặng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: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Chảy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máu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tử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vong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XHNS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có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triệu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chứng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Chảy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máu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giảm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haemoglobin ≥50 g/L </a:t>
                      </a: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Chảy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máu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cần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truyền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≥4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đơn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vị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máu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hoặc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tác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nhân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hỗ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trợ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sự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co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thắt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của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tim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hoặc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cần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phẫu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thuật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89686" marR="89686"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lg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lg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Chảy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máu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nhẹ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89686" marR="89686"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lg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lg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Tất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cả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các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biến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cố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chảy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máu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không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thích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hợp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với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các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điều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kiện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  <a:cs typeface="Tahoma" pitchFamily="34" charset="0"/>
                        </a:rPr>
                        <a:t>trên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  <a:cs typeface="Tahoma" pitchFamily="34" charset="0"/>
                      </a:endParaRPr>
                    </a:p>
                  </a:txBody>
                  <a:tcPr marL="89686" marR="89686"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lg" len="sm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lg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249612" y="6553201"/>
            <a:ext cx="6580188" cy="2635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Connolly SJ et al. 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J Med 2009;361:1139–51</a:t>
            </a:r>
          </a:p>
        </p:txBody>
      </p:sp>
      <p:pic>
        <p:nvPicPr>
          <p:cNvPr id="10" name="Picture 2" descr="M:\1020 7.4 Ltd. SPAF external e-learning modules 04-03-10\SPAF Module 6\v2.2\RELY 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1" y="311432"/>
            <a:ext cx="1643997" cy="67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46250" y="6470073"/>
            <a:ext cx="10668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0997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55949" y="6553200"/>
            <a:ext cx="7279316" cy="184666"/>
          </a:xfrm>
        </p:spPr>
        <p:txBody>
          <a:bodyPr/>
          <a:lstStyle/>
          <a:p>
            <a:r>
              <a:rPr lang="en-GB" sz="1200" b="0" dirty="0"/>
              <a:t>1. Connolly SJ et al. N </a:t>
            </a:r>
            <a:r>
              <a:rPr lang="en-GB" sz="1200" b="0" dirty="0" err="1"/>
              <a:t>Engl</a:t>
            </a:r>
            <a:r>
              <a:rPr lang="en-GB" sz="1200" b="0" dirty="0"/>
              <a:t> J Med 2010; 2. Connolly SJ et al. N </a:t>
            </a:r>
            <a:r>
              <a:rPr lang="en-GB" sz="1200" b="0" dirty="0" err="1"/>
              <a:t>Engl</a:t>
            </a:r>
            <a:r>
              <a:rPr lang="en-GB" sz="1200" b="0" dirty="0"/>
              <a:t> J Med 2014; 3. Dabigatran EU SPC, 2016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33746" y="1374855"/>
            <a:ext cx="2864724" cy="1982708"/>
            <a:chOff x="163566" y="1254786"/>
            <a:chExt cx="2864724" cy="1982708"/>
          </a:xfrm>
        </p:grpSpPr>
        <p:sp>
          <p:nvSpPr>
            <p:cNvPr id="8" name="TextBox 7"/>
            <p:cNvSpPr txBox="1"/>
            <p:nvPr/>
          </p:nvSpPr>
          <p:spPr>
            <a:xfrm>
              <a:off x="296437" y="1254786"/>
              <a:ext cx="1358064" cy="369332"/>
            </a:xfrm>
            <a:prstGeom prst="rect">
              <a:avLst/>
            </a:prstGeom>
            <a:solidFill>
              <a:srgbClr val="99CC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ISans"/>
                  <a:ea typeface="+mn-ea"/>
                  <a:cs typeface="Arial" panose="020B0604020202020204" pitchFamily="34" charset="0"/>
                </a:rPr>
                <a:t>150 mg BID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Sans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163566" y="1607000"/>
              <a:ext cx="1578866" cy="1627174"/>
              <a:chOff x="7033625" y="2776674"/>
              <a:chExt cx="1846625" cy="1903130"/>
            </a:xfrm>
          </p:grpSpPr>
          <p:sp>
            <p:nvSpPr>
              <p:cNvPr id="16" name="TextBox 63"/>
              <p:cNvSpPr txBox="1">
                <a:spLocks noChangeArrowheads="1"/>
              </p:cNvSpPr>
              <p:nvPr/>
            </p:nvSpPr>
            <p:spPr bwMode="auto">
              <a:xfrm>
                <a:off x="7033625" y="2776674"/>
                <a:ext cx="1846625" cy="359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Chảy máu nặng</a:t>
                </a:r>
                <a:endPara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37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" name="Group 16"/>
              <p:cNvGrpSpPr>
                <a:grpSpLocks noChangeAspect="1"/>
              </p:cNvGrpSpPr>
              <p:nvPr/>
            </p:nvGrpSpPr>
            <p:grpSpPr>
              <a:xfrm>
                <a:off x="7181615" y="3152525"/>
                <a:ext cx="1527279" cy="1527279"/>
                <a:chOff x="9499674" y="4610999"/>
                <a:chExt cx="1692275" cy="1692275"/>
              </a:xfrm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9499674" y="4610999"/>
                  <a:ext cx="1692275" cy="1692275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grpSp>
              <p:nvGrpSpPr>
                <p:cNvPr id="19" name="Group 22"/>
                <p:cNvGrpSpPr>
                  <a:grpSpLocks/>
                </p:cNvGrpSpPr>
                <p:nvPr/>
              </p:nvGrpSpPr>
              <p:grpSpPr bwMode="auto">
                <a:xfrm>
                  <a:off x="9744149" y="4882462"/>
                  <a:ext cx="1200151" cy="666751"/>
                  <a:chOff x="3934030" y="1770168"/>
                  <a:chExt cx="1297678" cy="712764"/>
                </a:xfrm>
              </p:grpSpPr>
              <p:sp>
                <p:nvSpPr>
                  <p:cNvPr id="21" name="Isosceles Triangle 20"/>
                  <p:cNvSpPr/>
                  <p:nvPr/>
                </p:nvSpPr>
                <p:spPr>
                  <a:xfrm>
                    <a:off x="4475782" y="1812595"/>
                    <a:ext cx="180234" cy="144249"/>
                  </a:xfrm>
                  <a:prstGeom prst="triangle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 cap="rnd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4031872" y="1770168"/>
                    <a:ext cx="1081399" cy="0"/>
                  </a:xfrm>
                  <a:prstGeom prst="line">
                    <a:avLst/>
                  </a:prstGeom>
                  <a:ln w="57150" cap="rnd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Flowchart: Delay 22"/>
                  <p:cNvSpPr/>
                  <p:nvPr/>
                </p:nvSpPr>
                <p:spPr>
                  <a:xfrm rot="5400000">
                    <a:off x="4078263" y="2184306"/>
                    <a:ext cx="157826" cy="439425"/>
                  </a:xfrm>
                  <a:prstGeom prst="flowChartDelay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4" name="Straight Connector 23"/>
                  <p:cNvCxnSpPr/>
                  <p:nvPr/>
                </p:nvCxnSpPr>
                <p:spPr>
                  <a:xfrm flipV="1">
                    <a:off x="3934030" y="1793927"/>
                    <a:ext cx="219713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 flipV="1">
                    <a:off x="4153743" y="1793927"/>
                    <a:ext cx="221430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Flowchart: Delay 25"/>
                  <p:cNvSpPr/>
                  <p:nvPr/>
                </p:nvSpPr>
                <p:spPr>
                  <a:xfrm rot="5400000">
                    <a:off x="4933083" y="2184306"/>
                    <a:ext cx="157826" cy="439425"/>
                  </a:xfrm>
                  <a:prstGeom prst="flowChartDelay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7" name="Straight Connector 26"/>
                  <p:cNvCxnSpPr/>
                  <p:nvPr/>
                </p:nvCxnSpPr>
                <p:spPr>
                  <a:xfrm flipV="1">
                    <a:off x="4788850" y="1793927"/>
                    <a:ext cx="219713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 flipH="1" flipV="1">
                    <a:off x="5008563" y="1793927"/>
                    <a:ext cx="219713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/>
                <p:cNvSpPr txBox="1"/>
                <p:nvPr/>
              </p:nvSpPr>
              <p:spPr bwMode="auto">
                <a:xfrm>
                  <a:off x="9499674" y="5693301"/>
                  <a:ext cx="1668463" cy="598293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Arial" pitchFamily="34" charset="0"/>
                    </a:rPr>
                    <a:t>similar </a:t>
                  </a:r>
                </a:p>
              </p:txBody>
            </p:sp>
          </p:grp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1660186" y="1601681"/>
              <a:ext cx="1368104" cy="1635813"/>
              <a:chOff x="3765925" y="2767578"/>
              <a:chExt cx="1600122" cy="1913230"/>
            </a:xfrm>
          </p:grpSpPr>
          <p:sp>
            <p:nvSpPr>
              <p:cNvPr id="11" name="TextBox 72"/>
              <p:cNvSpPr txBox="1">
                <a:spLocks noChangeArrowheads="1"/>
              </p:cNvSpPr>
              <p:nvPr/>
            </p:nvSpPr>
            <p:spPr bwMode="auto">
              <a:xfrm>
                <a:off x="3765925" y="2767578"/>
                <a:ext cx="1600122" cy="359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XH nội sọ</a:t>
                </a:r>
                <a:endPara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37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2" name="Group 9"/>
              <p:cNvGrpSpPr>
                <a:grpSpLocks noChangeAspect="1"/>
              </p:cNvGrpSpPr>
              <p:nvPr/>
            </p:nvGrpSpPr>
            <p:grpSpPr bwMode="auto">
              <a:xfrm>
                <a:off x="3799743" y="3123968"/>
                <a:ext cx="1528712" cy="1556840"/>
                <a:chOff x="5079299" y="2245938"/>
                <a:chExt cx="1693323" cy="1725212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079299" y="2278698"/>
                  <a:ext cx="1693323" cy="1692452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ight Arrow 13"/>
                <p:cNvSpPr/>
                <p:nvPr/>
              </p:nvSpPr>
              <p:spPr>
                <a:xfrm rot="5400000">
                  <a:off x="5602419" y="2170781"/>
                  <a:ext cx="1066912" cy="1217225"/>
                </a:xfrm>
                <a:prstGeom prst="rightArrow">
                  <a:avLst>
                    <a:gd name="adj1" fmla="val 66774"/>
                    <a:gd name="adj2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084059" y="3273107"/>
                  <a:ext cx="1240230" cy="67813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Arial" pitchFamily="34" charset="0"/>
                    </a:rPr>
                    <a:t>59% </a:t>
                  </a:r>
                </a:p>
              </p:txBody>
            </p:sp>
          </p:grpSp>
        </p:grpSp>
      </p:grpSp>
      <p:grpSp>
        <p:nvGrpSpPr>
          <p:cNvPr id="29" name="Group 28"/>
          <p:cNvGrpSpPr/>
          <p:nvPr/>
        </p:nvGrpSpPr>
        <p:grpSpPr>
          <a:xfrm>
            <a:off x="1633184" y="3821778"/>
            <a:ext cx="2946815" cy="1969412"/>
            <a:chOff x="81475" y="3429302"/>
            <a:chExt cx="2946815" cy="1969411"/>
          </a:xfrm>
        </p:grpSpPr>
        <p:sp>
          <p:nvSpPr>
            <p:cNvPr id="30" name="TextBox 29"/>
            <p:cNvSpPr txBox="1"/>
            <p:nvPr/>
          </p:nvSpPr>
          <p:spPr>
            <a:xfrm>
              <a:off x="296437" y="3429302"/>
              <a:ext cx="1358064" cy="369332"/>
            </a:xfrm>
            <a:prstGeom prst="rect">
              <a:avLst/>
            </a:prstGeom>
            <a:solidFill>
              <a:srgbClr val="99CC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BISans"/>
                  <a:ea typeface="+mn-ea"/>
                  <a:cs typeface="Arial" panose="020B0604020202020204" pitchFamily="34" charset="0"/>
                </a:rPr>
                <a:t>110 mg BID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Sans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1660186" y="3762898"/>
              <a:ext cx="1368104" cy="1635815"/>
              <a:chOff x="3765925" y="2767578"/>
              <a:chExt cx="1600122" cy="1913232"/>
            </a:xfrm>
          </p:grpSpPr>
          <p:sp>
            <p:nvSpPr>
              <p:cNvPr id="38" name="TextBox 72"/>
              <p:cNvSpPr txBox="1">
                <a:spLocks noChangeArrowheads="1"/>
              </p:cNvSpPr>
              <p:nvPr/>
            </p:nvSpPr>
            <p:spPr bwMode="auto">
              <a:xfrm>
                <a:off x="3765925" y="2767578"/>
                <a:ext cx="1600122" cy="359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XH nội sọ</a:t>
                </a:r>
              </a:p>
            </p:txBody>
          </p:sp>
          <p:grpSp>
            <p:nvGrpSpPr>
              <p:cNvPr id="39" name="Group 9"/>
              <p:cNvGrpSpPr>
                <a:grpSpLocks noChangeAspect="1"/>
              </p:cNvGrpSpPr>
              <p:nvPr/>
            </p:nvGrpSpPr>
            <p:grpSpPr bwMode="auto">
              <a:xfrm>
                <a:off x="3799743" y="3122112"/>
                <a:ext cx="1528712" cy="1558698"/>
                <a:chOff x="5079299" y="2243880"/>
                <a:chExt cx="1693323" cy="172727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079299" y="2278698"/>
                  <a:ext cx="1693323" cy="1692452"/>
                </a:xfrm>
                <a:prstGeom prst="rect">
                  <a:avLst/>
                </a:prstGeom>
                <a:solidFill>
                  <a:schemeClr val="accent2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Right Arrow 40"/>
                <p:cNvSpPr/>
                <p:nvPr/>
              </p:nvSpPr>
              <p:spPr>
                <a:xfrm rot="5400000">
                  <a:off x="5602419" y="2168723"/>
                  <a:ext cx="1066912" cy="1217225"/>
                </a:xfrm>
                <a:prstGeom prst="rightArrow">
                  <a:avLst>
                    <a:gd name="adj1" fmla="val 66774"/>
                    <a:gd name="adj2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5084059" y="3273107"/>
                  <a:ext cx="1240230" cy="67813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Arial" pitchFamily="34" charset="0"/>
                    </a:rPr>
                    <a:t>70% </a:t>
                  </a:r>
                </a:p>
              </p:txBody>
            </p:sp>
          </p:grpSp>
        </p:grpSp>
        <p:grpSp>
          <p:nvGrpSpPr>
            <p:cNvPr id="32" name="Group 31"/>
            <p:cNvGrpSpPr>
              <a:grpSpLocks noChangeAspect="1"/>
            </p:cNvGrpSpPr>
            <p:nvPr/>
          </p:nvGrpSpPr>
          <p:grpSpPr>
            <a:xfrm>
              <a:off x="81475" y="3753374"/>
              <a:ext cx="1624683" cy="1645339"/>
              <a:chOff x="3539975" y="2756438"/>
              <a:chExt cx="1900212" cy="1924372"/>
            </a:xfrm>
          </p:grpSpPr>
          <p:sp>
            <p:nvSpPr>
              <p:cNvPr id="33" name="TextBox 72"/>
              <p:cNvSpPr txBox="1">
                <a:spLocks noChangeArrowheads="1"/>
              </p:cNvSpPr>
              <p:nvPr/>
            </p:nvSpPr>
            <p:spPr bwMode="auto">
              <a:xfrm>
                <a:off x="3539975" y="2756438"/>
                <a:ext cx="1900212" cy="359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Chảy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máu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nặng</a:t>
                </a:r>
                <a:endPara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4CB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34" name="Group 9"/>
              <p:cNvGrpSpPr>
                <a:grpSpLocks noChangeAspect="1"/>
              </p:cNvGrpSpPr>
              <p:nvPr/>
            </p:nvGrpSpPr>
            <p:grpSpPr bwMode="auto">
              <a:xfrm>
                <a:off x="3799743" y="3122112"/>
                <a:ext cx="1528712" cy="1558698"/>
                <a:chOff x="5079299" y="2243880"/>
                <a:chExt cx="1693323" cy="172727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5079299" y="2278698"/>
                  <a:ext cx="1693323" cy="1692452"/>
                </a:xfrm>
                <a:prstGeom prst="rect">
                  <a:avLst/>
                </a:prstGeom>
                <a:solidFill>
                  <a:schemeClr val="accent2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ight Arrow 35"/>
                <p:cNvSpPr/>
                <p:nvPr/>
              </p:nvSpPr>
              <p:spPr>
                <a:xfrm rot="5400000">
                  <a:off x="5602419" y="2168723"/>
                  <a:ext cx="1066912" cy="1217225"/>
                </a:xfrm>
                <a:prstGeom prst="rightArrow">
                  <a:avLst>
                    <a:gd name="adj1" fmla="val 66774"/>
                    <a:gd name="adj2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5084059" y="3273106"/>
                  <a:ext cx="1240228" cy="67813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Arial" pitchFamily="34" charset="0"/>
                    </a:rPr>
                    <a:t>20% </a:t>
                  </a:r>
                </a:p>
              </p:txBody>
            </p:sp>
          </p:grpSp>
        </p:grpSp>
      </p:grpSp>
      <p:grpSp>
        <p:nvGrpSpPr>
          <p:cNvPr id="43" name="Group 42"/>
          <p:cNvGrpSpPr/>
          <p:nvPr/>
        </p:nvGrpSpPr>
        <p:grpSpPr>
          <a:xfrm>
            <a:off x="4716947" y="1510826"/>
            <a:ext cx="5638798" cy="1880252"/>
            <a:chOff x="3229891" y="1390756"/>
            <a:chExt cx="5638798" cy="1880250"/>
          </a:xfrm>
        </p:grpSpPr>
        <p:grpSp>
          <p:nvGrpSpPr>
            <p:cNvPr id="44" name="Group 43"/>
            <p:cNvGrpSpPr>
              <a:grpSpLocks noChangeAspect="1"/>
            </p:cNvGrpSpPr>
            <p:nvPr/>
          </p:nvGrpSpPr>
          <p:grpSpPr>
            <a:xfrm>
              <a:off x="3229891" y="1406257"/>
              <a:ext cx="1474267" cy="1831724"/>
              <a:chOff x="282311" y="2541873"/>
              <a:chExt cx="1724288" cy="2142363"/>
            </a:xfrm>
          </p:grpSpPr>
          <p:sp>
            <p:nvSpPr>
              <p:cNvPr id="63" name="TextBox 63"/>
              <p:cNvSpPr txBox="1">
                <a:spLocks noChangeArrowheads="1"/>
              </p:cNvSpPr>
              <p:nvPr/>
            </p:nvSpPr>
            <p:spPr bwMode="auto">
              <a:xfrm>
                <a:off x="282311" y="2541873"/>
                <a:ext cx="1724288" cy="611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Đột quỵ/</a:t>
                </a:r>
              </a:p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thuyên tắc HT</a:t>
                </a:r>
                <a:endPara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37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64" name="Group 63"/>
              <p:cNvGrpSpPr>
                <a:grpSpLocks noChangeAspect="1"/>
              </p:cNvGrpSpPr>
              <p:nvPr/>
            </p:nvGrpSpPr>
            <p:grpSpPr>
              <a:xfrm>
                <a:off x="437847" y="3123385"/>
                <a:ext cx="1529827" cy="1560851"/>
                <a:chOff x="343254" y="2174334"/>
                <a:chExt cx="1695097" cy="1729473"/>
              </a:xfrm>
            </p:grpSpPr>
            <p:sp>
              <p:nvSpPr>
                <p:cNvPr id="65" name="Rectangle 64"/>
                <p:cNvSpPr/>
                <p:nvPr/>
              </p:nvSpPr>
              <p:spPr bwMode="auto">
                <a:xfrm>
                  <a:off x="344488" y="2206625"/>
                  <a:ext cx="1693863" cy="1692275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ight Arrow 65"/>
                <p:cNvSpPr/>
                <p:nvPr/>
              </p:nvSpPr>
              <p:spPr bwMode="auto">
                <a:xfrm rot="5400000">
                  <a:off x="869041" y="2098929"/>
                  <a:ext cx="1066801" cy="1217612"/>
                </a:xfrm>
                <a:prstGeom prst="rightArrow">
                  <a:avLst>
                    <a:gd name="adj1" fmla="val 66774"/>
                    <a:gd name="adj2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 bwMode="auto">
                <a:xfrm>
                  <a:off x="343254" y="3225745"/>
                  <a:ext cx="1240623" cy="67806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Arial" pitchFamily="34" charset="0"/>
                    </a:rPr>
                    <a:t>35% </a:t>
                  </a:r>
                </a:p>
              </p:txBody>
            </p:sp>
          </p:grpSp>
        </p:grpSp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7491845" y="1489326"/>
              <a:ext cx="1376844" cy="1749760"/>
              <a:chOff x="5433948" y="2650755"/>
              <a:chExt cx="1610343" cy="2046505"/>
            </a:xfrm>
          </p:grpSpPr>
          <p:sp>
            <p:nvSpPr>
              <p:cNvPr id="58" name="TextBox 97"/>
              <p:cNvSpPr txBox="1">
                <a:spLocks noChangeArrowheads="1"/>
              </p:cNvSpPr>
              <p:nvPr/>
            </p:nvSpPr>
            <p:spPr bwMode="auto">
              <a:xfrm>
                <a:off x="5433948" y="2650755"/>
                <a:ext cx="1610343" cy="359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Tử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vong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</a:p>
            </p:txBody>
          </p:sp>
          <p:grpSp>
            <p:nvGrpSpPr>
              <p:cNvPr id="59" name="Group 58"/>
              <p:cNvGrpSpPr>
                <a:grpSpLocks noChangeAspect="1"/>
              </p:cNvGrpSpPr>
              <p:nvPr/>
            </p:nvGrpSpPr>
            <p:grpSpPr>
              <a:xfrm>
                <a:off x="5487337" y="3131480"/>
                <a:ext cx="1529827" cy="1565780"/>
                <a:chOff x="2210375" y="4476727"/>
                <a:chExt cx="1695097" cy="1734934"/>
              </a:xfrm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2211609" y="4514477"/>
                  <a:ext cx="1693863" cy="1692275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ight Arrow 60"/>
                <p:cNvSpPr/>
                <p:nvPr/>
              </p:nvSpPr>
              <p:spPr bwMode="auto">
                <a:xfrm rot="5400000">
                  <a:off x="2732644" y="4401322"/>
                  <a:ext cx="1066801" cy="1217612"/>
                </a:xfrm>
                <a:prstGeom prst="rightArrow">
                  <a:avLst>
                    <a:gd name="adj1" fmla="val 66774"/>
                    <a:gd name="adj2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 bwMode="auto">
                <a:xfrm>
                  <a:off x="2210375" y="5533597"/>
                  <a:ext cx="1240623" cy="67806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Arial" pitchFamily="34" charset="0"/>
                    </a:rPr>
                    <a:t>15% </a:t>
                  </a:r>
                </a:p>
              </p:txBody>
            </p:sp>
          </p:grpSp>
        </p:grpSp>
        <p:grpSp>
          <p:nvGrpSpPr>
            <p:cNvPr id="46" name="Group 45"/>
            <p:cNvGrpSpPr>
              <a:grpSpLocks noChangeAspect="1"/>
            </p:cNvGrpSpPr>
            <p:nvPr/>
          </p:nvGrpSpPr>
          <p:grpSpPr>
            <a:xfrm>
              <a:off x="4611320" y="1401000"/>
              <a:ext cx="1606600" cy="1836878"/>
              <a:chOff x="3632244" y="2532417"/>
              <a:chExt cx="1879065" cy="2148391"/>
            </a:xfrm>
          </p:grpSpPr>
          <p:sp>
            <p:nvSpPr>
              <p:cNvPr id="53" name="TextBox 72"/>
              <p:cNvSpPr txBox="1">
                <a:spLocks noChangeArrowheads="1"/>
              </p:cNvSpPr>
              <p:nvPr/>
            </p:nvSpPr>
            <p:spPr bwMode="auto">
              <a:xfrm>
                <a:off x="3632244" y="2532417"/>
                <a:ext cx="1879065" cy="611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Đột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quy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̣ </a:t>
                </a:r>
              </a:p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xuất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huyết</a:t>
                </a:r>
                <a:endPara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37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54" name="Group 9"/>
              <p:cNvGrpSpPr>
                <a:grpSpLocks noChangeAspect="1"/>
              </p:cNvGrpSpPr>
              <p:nvPr/>
            </p:nvGrpSpPr>
            <p:grpSpPr bwMode="auto">
              <a:xfrm>
                <a:off x="3799743" y="3123968"/>
                <a:ext cx="1528712" cy="1556840"/>
                <a:chOff x="5079299" y="2245938"/>
                <a:chExt cx="1693323" cy="1725212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5079299" y="2278698"/>
                  <a:ext cx="1693323" cy="1692452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ight Arrow 55"/>
                <p:cNvSpPr/>
                <p:nvPr/>
              </p:nvSpPr>
              <p:spPr>
                <a:xfrm rot="5400000">
                  <a:off x="5602419" y="2170781"/>
                  <a:ext cx="1066912" cy="1217225"/>
                </a:xfrm>
                <a:prstGeom prst="rightArrow">
                  <a:avLst>
                    <a:gd name="adj1" fmla="val 66774"/>
                    <a:gd name="adj2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5084059" y="3273106"/>
                  <a:ext cx="1240230" cy="67813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>
                          <a:lumMod val="20000"/>
                          <a:lumOff val="80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Arial" pitchFamily="34" charset="0"/>
                    </a:rPr>
                    <a:t>74% </a:t>
                  </a:r>
                </a:p>
              </p:txBody>
            </p:sp>
          </p:grpSp>
        </p:grpSp>
        <p:grpSp>
          <p:nvGrpSpPr>
            <p:cNvPr id="47" name="Group 46"/>
            <p:cNvGrpSpPr/>
            <p:nvPr/>
          </p:nvGrpSpPr>
          <p:grpSpPr>
            <a:xfrm>
              <a:off x="5991138" y="1390756"/>
              <a:ext cx="1654898" cy="1880250"/>
              <a:chOff x="7388138" y="1390756"/>
              <a:chExt cx="1654898" cy="1880250"/>
            </a:xfrm>
          </p:grpSpPr>
          <p:grpSp>
            <p:nvGrpSpPr>
              <p:cNvPr id="48" name="Group 47"/>
              <p:cNvGrpSpPr>
                <a:grpSpLocks noChangeAspect="1"/>
              </p:cNvGrpSpPr>
              <p:nvPr/>
            </p:nvGrpSpPr>
            <p:grpSpPr>
              <a:xfrm>
                <a:off x="7388138" y="1390756"/>
                <a:ext cx="1654898" cy="1848330"/>
                <a:chOff x="6989065" y="2518014"/>
                <a:chExt cx="1935551" cy="2161790"/>
              </a:xfrm>
            </p:grpSpPr>
            <p:sp>
              <p:nvSpPr>
                <p:cNvPr id="51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6989065" y="2518014"/>
                  <a:ext cx="1935551" cy="6119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GB" alt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737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Đột</a:t>
                  </a:r>
                  <a:r>
                    <a:rPr kumimoji="0" lang="en-GB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37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en-GB" alt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737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quy</a:t>
                  </a:r>
                  <a:r>
                    <a:rPr kumimoji="0" lang="en-GB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37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̣</a:t>
                  </a:r>
                </a:p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GB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37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en-GB" alt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737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thiếu</a:t>
                  </a:r>
                  <a:r>
                    <a:rPr kumimoji="0" lang="en-GB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737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en-GB" alt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737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máu</a:t>
                  </a:r>
                  <a:endPara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37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7181614" y="3152525"/>
                  <a:ext cx="1527279" cy="1527279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Right Arrow 48"/>
              <p:cNvSpPr/>
              <p:nvPr/>
            </p:nvSpPr>
            <p:spPr bwMode="auto">
              <a:xfrm rot="5400000">
                <a:off x="7953655" y="1849745"/>
                <a:ext cx="823184" cy="939556"/>
              </a:xfrm>
              <a:prstGeom prst="rightArrow">
                <a:avLst>
                  <a:gd name="adj1" fmla="val 66774"/>
                  <a:gd name="adj2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ISans"/>
                  <a:ea typeface="+mn-ea"/>
                  <a:cs typeface="+mn-cs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 bwMode="auto">
              <a:xfrm>
                <a:off x="7553368" y="2747787"/>
                <a:ext cx="957313" cy="52321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BISans"/>
                    <a:ea typeface="+mn-ea"/>
                    <a:cs typeface="Arial" pitchFamily="34" charset="0"/>
                  </a:rPr>
                  <a:t>24% </a:t>
                </a: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4726699" y="3933350"/>
            <a:ext cx="5748621" cy="1857851"/>
            <a:chOff x="3239641" y="3540876"/>
            <a:chExt cx="5748621" cy="1857852"/>
          </a:xfrm>
        </p:grpSpPr>
        <p:grpSp>
          <p:nvGrpSpPr>
            <p:cNvPr id="69" name="Group 68"/>
            <p:cNvGrpSpPr>
              <a:grpSpLocks noChangeAspect="1"/>
            </p:cNvGrpSpPr>
            <p:nvPr/>
          </p:nvGrpSpPr>
          <p:grpSpPr>
            <a:xfrm>
              <a:off x="3239641" y="3576442"/>
              <a:ext cx="1578866" cy="1817311"/>
              <a:chOff x="7033625" y="2554296"/>
              <a:chExt cx="1846625" cy="2125508"/>
            </a:xfrm>
          </p:grpSpPr>
          <p:sp>
            <p:nvSpPr>
              <p:cNvPr id="104" name="TextBox 63"/>
              <p:cNvSpPr txBox="1">
                <a:spLocks noChangeArrowheads="1"/>
              </p:cNvSpPr>
              <p:nvPr/>
            </p:nvSpPr>
            <p:spPr bwMode="auto">
              <a:xfrm>
                <a:off x="7033625" y="2554296"/>
                <a:ext cx="1846625" cy="611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Đột quỵ/</a:t>
                </a:r>
              </a:p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thuyên tắc HT</a:t>
                </a:r>
              </a:p>
            </p:txBody>
          </p:sp>
          <p:grpSp>
            <p:nvGrpSpPr>
              <p:cNvPr id="105" name="Group 104"/>
              <p:cNvGrpSpPr>
                <a:grpSpLocks noChangeAspect="1"/>
              </p:cNvGrpSpPr>
              <p:nvPr/>
            </p:nvGrpSpPr>
            <p:grpSpPr>
              <a:xfrm>
                <a:off x="7181615" y="3152525"/>
                <a:ext cx="1527279" cy="1527279"/>
                <a:chOff x="9499674" y="4610999"/>
                <a:chExt cx="1692275" cy="1692275"/>
              </a:xfrm>
            </p:grpSpPr>
            <p:sp>
              <p:nvSpPr>
                <p:cNvPr id="106" name="Rectangle 105"/>
                <p:cNvSpPr/>
                <p:nvPr/>
              </p:nvSpPr>
              <p:spPr bwMode="auto">
                <a:xfrm>
                  <a:off x="9499674" y="4610999"/>
                  <a:ext cx="1692275" cy="1692275"/>
                </a:xfrm>
                <a:prstGeom prst="rect">
                  <a:avLst/>
                </a:prstGeom>
                <a:solidFill>
                  <a:schemeClr val="accent2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7" name="Group 22"/>
                <p:cNvGrpSpPr>
                  <a:grpSpLocks/>
                </p:cNvGrpSpPr>
                <p:nvPr/>
              </p:nvGrpSpPr>
              <p:grpSpPr bwMode="auto">
                <a:xfrm>
                  <a:off x="9744149" y="4882462"/>
                  <a:ext cx="1200151" cy="666751"/>
                  <a:chOff x="3934030" y="1770168"/>
                  <a:chExt cx="1297678" cy="712764"/>
                </a:xfrm>
              </p:grpSpPr>
              <p:sp>
                <p:nvSpPr>
                  <p:cNvPr id="109" name="Isosceles Triangle 108"/>
                  <p:cNvSpPr/>
                  <p:nvPr/>
                </p:nvSpPr>
                <p:spPr>
                  <a:xfrm>
                    <a:off x="4475782" y="1812595"/>
                    <a:ext cx="180234" cy="144249"/>
                  </a:xfrm>
                  <a:prstGeom prst="triangle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 cap="rnd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4031872" y="1770168"/>
                    <a:ext cx="1081399" cy="0"/>
                  </a:xfrm>
                  <a:prstGeom prst="line">
                    <a:avLst/>
                  </a:prstGeom>
                  <a:ln w="57150" cap="rnd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Flowchart: Delay 110"/>
                  <p:cNvSpPr/>
                  <p:nvPr/>
                </p:nvSpPr>
                <p:spPr>
                  <a:xfrm rot="5400000">
                    <a:off x="4078263" y="2184306"/>
                    <a:ext cx="157826" cy="439425"/>
                  </a:xfrm>
                  <a:prstGeom prst="flowChartDelay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12" name="Straight Connector 111"/>
                  <p:cNvCxnSpPr/>
                  <p:nvPr/>
                </p:nvCxnSpPr>
                <p:spPr>
                  <a:xfrm flipV="1">
                    <a:off x="3934030" y="1793927"/>
                    <a:ext cx="219713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flipH="1" flipV="1">
                    <a:off x="4153743" y="1793927"/>
                    <a:ext cx="221430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Flowchart: Delay 113"/>
                  <p:cNvSpPr/>
                  <p:nvPr/>
                </p:nvSpPr>
                <p:spPr>
                  <a:xfrm rot="5400000">
                    <a:off x="4933083" y="2184306"/>
                    <a:ext cx="157826" cy="439425"/>
                  </a:xfrm>
                  <a:prstGeom prst="flowChartDelay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15" name="Straight Connector 114"/>
                  <p:cNvCxnSpPr/>
                  <p:nvPr/>
                </p:nvCxnSpPr>
                <p:spPr>
                  <a:xfrm flipV="1">
                    <a:off x="4788850" y="1793927"/>
                    <a:ext cx="219713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H="1" flipV="1">
                    <a:off x="5008563" y="1793927"/>
                    <a:ext cx="219713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8" name="TextBox 107"/>
                <p:cNvSpPr txBox="1"/>
                <p:nvPr/>
              </p:nvSpPr>
              <p:spPr bwMode="auto">
                <a:xfrm>
                  <a:off x="9499674" y="5614298"/>
                  <a:ext cx="1668463" cy="59829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Arial" pitchFamily="34" charset="0"/>
                    </a:rPr>
                    <a:t>similar </a:t>
                  </a:r>
                </a:p>
              </p:txBody>
            </p:sp>
          </p:grpSp>
        </p:grpSp>
        <p:grpSp>
          <p:nvGrpSpPr>
            <p:cNvPr id="70" name="Group 69"/>
            <p:cNvGrpSpPr>
              <a:grpSpLocks noChangeAspect="1"/>
            </p:cNvGrpSpPr>
            <p:nvPr/>
          </p:nvGrpSpPr>
          <p:grpSpPr>
            <a:xfrm>
              <a:off x="7409396" y="3601447"/>
              <a:ext cx="1578866" cy="1792455"/>
              <a:chOff x="7033625" y="2583366"/>
              <a:chExt cx="1846625" cy="2096438"/>
            </a:xfrm>
          </p:grpSpPr>
          <p:sp>
            <p:nvSpPr>
              <p:cNvPr id="91" name="TextBox 63"/>
              <p:cNvSpPr txBox="1">
                <a:spLocks noChangeArrowheads="1"/>
              </p:cNvSpPr>
              <p:nvPr/>
            </p:nvSpPr>
            <p:spPr bwMode="auto">
              <a:xfrm>
                <a:off x="7033625" y="2583366"/>
                <a:ext cx="1846625" cy="359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Tử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vong</a:t>
                </a:r>
                <a:endPara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4CB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92" name="Group 91"/>
              <p:cNvGrpSpPr>
                <a:grpSpLocks noChangeAspect="1"/>
              </p:cNvGrpSpPr>
              <p:nvPr/>
            </p:nvGrpSpPr>
            <p:grpSpPr>
              <a:xfrm>
                <a:off x="7181615" y="3152525"/>
                <a:ext cx="1527279" cy="1527279"/>
                <a:chOff x="9499674" y="4610999"/>
                <a:chExt cx="1692275" cy="1692275"/>
              </a:xfrm>
            </p:grpSpPr>
            <p:sp>
              <p:nvSpPr>
                <p:cNvPr id="93" name="Rectangle 92"/>
                <p:cNvSpPr/>
                <p:nvPr/>
              </p:nvSpPr>
              <p:spPr bwMode="auto">
                <a:xfrm>
                  <a:off x="9499674" y="4610999"/>
                  <a:ext cx="1692275" cy="1692275"/>
                </a:xfrm>
                <a:prstGeom prst="rect">
                  <a:avLst/>
                </a:prstGeom>
                <a:solidFill>
                  <a:schemeClr val="accent2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grpSp>
              <p:nvGrpSpPr>
                <p:cNvPr id="94" name="Group 22"/>
                <p:cNvGrpSpPr>
                  <a:grpSpLocks/>
                </p:cNvGrpSpPr>
                <p:nvPr/>
              </p:nvGrpSpPr>
              <p:grpSpPr bwMode="auto">
                <a:xfrm>
                  <a:off x="9744149" y="4882462"/>
                  <a:ext cx="1200151" cy="666751"/>
                  <a:chOff x="3934030" y="1770168"/>
                  <a:chExt cx="1297678" cy="712764"/>
                </a:xfrm>
              </p:grpSpPr>
              <p:sp>
                <p:nvSpPr>
                  <p:cNvPr id="96" name="Isosceles Triangle 95"/>
                  <p:cNvSpPr/>
                  <p:nvPr/>
                </p:nvSpPr>
                <p:spPr>
                  <a:xfrm>
                    <a:off x="4475782" y="1812595"/>
                    <a:ext cx="180234" cy="144249"/>
                  </a:xfrm>
                  <a:prstGeom prst="triangle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 cap="rnd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4031872" y="1770168"/>
                    <a:ext cx="1081399" cy="0"/>
                  </a:xfrm>
                  <a:prstGeom prst="line">
                    <a:avLst/>
                  </a:prstGeom>
                  <a:ln w="57150" cap="rnd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Flowchart: Delay 97"/>
                  <p:cNvSpPr/>
                  <p:nvPr/>
                </p:nvSpPr>
                <p:spPr>
                  <a:xfrm rot="5400000">
                    <a:off x="4078263" y="2184306"/>
                    <a:ext cx="157826" cy="439425"/>
                  </a:xfrm>
                  <a:prstGeom prst="flowChartDelay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99" name="Straight Connector 98"/>
                  <p:cNvCxnSpPr/>
                  <p:nvPr/>
                </p:nvCxnSpPr>
                <p:spPr>
                  <a:xfrm flipV="1">
                    <a:off x="3934030" y="1793927"/>
                    <a:ext cx="219713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 flipV="1">
                    <a:off x="4153743" y="1793927"/>
                    <a:ext cx="221430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1" name="Flowchart: Delay 100"/>
                  <p:cNvSpPr/>
                  <p:nvPr/>
                </p:nvSpPr>
                <p:spPr>
                  <a:xfrm rot="5400000">
                    <a:off x="4933083" y="2184306"/>
                    <a:ext cx="157826" cy="439425"/>
                  </a:xfrm>
                  <a:prstGeom prst="flowChartDelay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02" name="Straight Connector 101"/>
                  <p:cNvCxnSpPr/>
                  <p:nvPr/>
                </p:nvCxnSpPr>
                <p:spPr>
                  <a:xfrm flipV="1">
                    <a:off x="4788850" y="1793927"/>
                    <a:ext cx="219713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flipH="1" flipV="1">
                    <a:off x="5008563" y="1793927"/>
                    <a:ext cx="219713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5" name="TextBox 94"/>
                <p:cNvSpPr txBox="1"/>
                <p:nvPr/>
              </p:nvSpPr>
              <p:spPr bwMode="auto">
                <a:xfrm>
                  <a:off x="9499674" y="5614300"/>
                  <a:ext cx="1668463" cy="59829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Arial" pitchFamily="34" charset="0"/>
                    </a:rPr>
                    <a:t>similar </a:t>
                  </a:r>
                </a:p>
              </p:txBody>
            </p:sp>
          </p:grpSp>
        </p:grpSp>
        <p:grpSp>
          <p:nvGrpSpPr>
            <p:cNvPr id="71" name="Group 70"/>
            <p:cNvGrpSpPr>
              <a:grpSpLocks noChangeAspect="1"/>
            </p:cNvGrpSpPr>
            <p:nvPr/>
          </p:nvGrpSpPr>
          <p:grpSpPr>
            <a:xfrm>
              <a:off x="4604689" y="3550417"/>
              <a:ext cx="1613232" cy="1848311"/>
              <a:chOff x="3622575" y="2519050"/>
              <a:chExt cx="1886821" cy="2161760"/>
            </a:xfrm>
          </p:grpSpPr>
          <p:sp>
            <p:nvSpPr>
              <p:cNvPr id="86" name="TextBox 72"/>
              <p:cNvSpPr txBox="1">
                <a:spLocks noChangeArrowheads="1"/>
              </p:cNvSpPr>
              <p:nvPr/>
            </p:nvSpPr>
            <p:spPr bwMode="auto">
              <a:xfrm>
                <a:off x="3622575" y="2519050"/>
                <a:ext cx="1886821" cy="611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Đột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quy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̣ </a:t>
                </a:r>
              </a:p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xuất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huyết</a:t>
                </a:r>
                <a:endPara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4CB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87" name="Group 9"/>
              <p:cNvGrpSpPr>
                <a:grpSpLocks noChangeAspect="1"/>
              </p:cNvGrpSpPr>
              <p:nvPr/>
            </p:nvGrpSpPr>
            <p:grpSpPr bwMode="auto">
              <a:xfrm>
                <a:off x="3799743" y="3122112"/>
                <a:ext cx="1528712" cy="1558698"/>
                <a:chOff x="5079299" y="2243880"/>
                <a:chExt cx="1693323" cy="1727270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5079299" y="2278698"/>
                  <a:ext cx="1693323" cy="1692452"/>
                </a:xfrm>
                <a:prstGeom prst="rect">
                  <a:avLst/>
                </a:prstGeom>
                <a:solidFill>
                  <a:schemeClr val="accent2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ight Arrow 88"/>
                <p:cNvSpPr/>
                <p:nvPr/>
              </p:nvSpPr>
              <p:spPr>
                <a:xfrm rot="5400000">
                  <a:off x="5602419" y="2168723"/>
                  <a:ext cx="1066912" cy="1217226"/>
                </a:xfrm>
                <a:prstGeom prst="rightArrow">
                  <a:avLst>
                    <a:gd name="adj1" fmla="val 66774"/>
                    <a:gd name="adj2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5084059" y="3273108"/>
                  <a:ext cx="1240229" cy="67813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Arial" pitchFamily="34" charset="0"/>
                    </a:rPr>
                    <a:t>69% </a:t>
                  </a:r>
                </a:p>
              </p:txBody>
            </p:sp>
          </p:grpSp>
        </p:grpSp>
        <p:grpSp>
          <p:nvGrpSpPr>
            <p:cNvPr id="72" name="Group 71"/>
            <p:cNvGrpSpPr/>
            <p:nvPr/>
          </p:nvGrpSpPr>
          <p:grpSpPr>
            <a:xfrm>
              <a:off x="6017218" y="3540876"/>
              <a:ext cx="1594872" cy="1857836"/>
              <a:chOff x="7414218" y="3540876"/>
              <a:chExt cx="1594872" cy="1857836"/>
            </a:xfrm>
          </p:grpSpPr>
          <p:grpSp>
            <p:nvGrpSpPr>
              <p:cNvPr id="82" name="Group 81"/>
              <p:cNvGrpSpPr>
                <a:grpSpLocks noChangeAspect="1"/>
              </p:cNvGrpSpPr>
              <p:nvPr/>
            </p:nvGrpSpPr>
            <p:grpSpPr>
              <a:xfrm>
                <a:off x="7414218" y="3540876"/>
                <a:ext cx="1594872" cy="1857836"/>
                <a:chOff x="3633312" y="2507906"/>
                <a:chExt cx="1865348" cy="2172904"/>
              </a:xfrm>
            </p:grpSpPr>
            <p:sp>
              <p:nvSpPr>
                <p:cNvPr id="84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3633312" y="2507906"/>
                  <a:ext cx="1865348" cy="6119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GB" alt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Đột</a:t>
                  </a:r>
                  <a:r>
                    <a:rPr kumimoji="0" lang="en-GB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en-GB" alt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quy</a:t>
                  </a:r>
                  <a:r>
                    <a:rPr kumimoji="0" lang="en-GB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̣ </a:t>
                  </a:r>
                </a:p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GB" alt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thiếu</a:t>
                  </a:r>
                  <a:r>
                    <a:rPr kumimoji="0" lang="en-GB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en-GB" alt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máu</a:t>
                  </a:r>
                  <a:endPara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3799742" y="3153531"/>
                  <a:ext cx="1528712" cy="1527279"/>
                </a:xfrm>
                <a:prstGeom prst="rect">
                  <a:avLst/>
                </a:prstGeom>
                <a:solidFill>
                  <a:schemeClr val="accent2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 bwMode="auto">
              <a:xfrm>
                <a:off x="7579108" y="4877465"/>
                <a:ext cx="1287451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Sans"/>
                    <a:ea typeface="+mn-ea"/>
                    <a:cs typeface="Arial" pitchFamily="34" charset="0"/>
                  </a:rPr>
                  <a:t>similar 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6369446" y="4292192"/>
              <a:ext cx="926084" cy="514490"/>
              <a:chOff x="6369446" y="4292192"/>
              <a:chExt cx="926084" cy="514490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>
                <a:off x="6753577" y="4325733"/>
                <a:ext cx="128623" cy="104122"/>
              </a:xfrm>
              <a:prstGeom prst="triangl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cap="rnd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4CB">
                      <a:lumMod val="75000"/>
                    </a:srgbClr>
                  </a:solidFill>
                  <a:effectLst/>
                  <a:uLnTx/>
                  <a:uFillTx/>
                  <a:latin typeface="BISans"/>
                  <a:ea typeface="+mn-ea"/>
                  <a:cs typeface="+mn-cs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 bwMode="auto">
              <a:xfrm>
                <a:off x="6439271" y="4292192"/>
                <a:ext cx="771736" cy="0"/>
              </a:xfrm>
              <a:prstGeom prst="line">
                <a:avLst/>
              </a:prstGeom>
              <a:ln w="57150" cap="rnd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Flowchart: Delay 75"/>
              <p:cNvSpPr/>
              <p:nvPr/>
            </p:nvSpPr>
            <p:spPr bwMode="auto">
              <a:xfrm rot="5400000">
                <a:off x="6471732" y="4592924"/>
                <a:ext cx="113923" cy="313594"/>
              </a:xfrm>
              <a:prstGeom prst="flowChartDelay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4CB">
                      <a:lumMod val="75000"/>
                    </a:srgbClr>
                  </a:solidFill>
                  <a:effectLst/>
                  <a:uLnTx/>
                  <a:uFillTx/>
                  <a:latin typeface="BISans"/>
                  <a:ea typeface="+mn-ea"/>
                  <a:cs typeface="+mn-cs"/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 bwMode="auto">
              <a:xfrm flipV="1">
                <a:off x="6369446" y="4309342"/>
                <a:ext cx="156797" cy="383418"/>
              </a:xfrm>
              <a:prstGeom prst="lin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 bwMode="auto">
              <a:xfrm flipH="1" flipV="1">
                <a:off x="6526243" y="4309342"/>
                <a:ext cx="158023" cy="383418"/>
              </a:xfrm>
              <a:prstGeom prst="lin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Flowchart: Delay 78"/>
              <p:cNvSpPr/>
              <p:nvPr/>
            </p:nvSpPr>
            <p:spPr bwMode="auto">
              <a:xfrm rot="5400000">
                <a:off x="7081771" y="4592924"/>
                <a:ext cx="113923" cy="313594"/>
              </a:xfrm>
              <a:prstGeom prst="flowChartDelay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4CB">
                      <a:lumMod val="75000"/>
                    </a:srgbClr>
                  </a:solidFill>
                  <a:effectLst/>
                  <a:uLnTx/>
                  <a:uFillTx/>
                  <a:latin typeface="BISans"/>
                  <a:ea typeface="+mn-ea"/>
                  <a:cs typeface="+mn-cs"/>
                </a:endParaRPr>
              </a:p>
            </p:txBody>
          </p:sp>
          <p:cxnSp>
            <p:nvCxnSpPr>
              <p:cNvPr id="80" name="Straight Connector 79"/>
              <p:cNvCxnSpPr/>
              <p:nvPr/>
            </p:nvCxnSpPr>
            <p:spPr bwMode="auto">
              <a:xfrm flipV="1">
                <a:off x="6979485" y="4309342"/>
                <a:ext cx="156797" cy="383418"/>
              </a:xfrm>
              <a:prstGeom prst="lin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 bwMode="auto">
              <a:xfrm flipH="1" flipV="1">
                <a:off x="7136282" y="4309342"/>
                <a:ext cx="156797" cy="383418"/>
              </a:xfrm>
              <a:prstGeom prst="lin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Rectangle 118"/>
          <p:cNvSpPr/>
          <p:nvPr/>
        </p:nvSpPr>
        <p:spPr>
          <a:xfrm>
            <a:off x="1685517" y="427660"/>
            <a:ext cx="6096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TÓM TẮT KẾT QUẢ NGHIÊN CỨU RE-LY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1" name="Picture 2" descr="M:\1020 7.4 Ltd. SPAF external e-learning modules 04-03-10\SPAF Module 6\v2.2\RELY 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1" y="311432"/>
            <a:ext cx="1643997" cy="67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TextBox 116"/>
          <p:cNvSpPr txBox="1"/>
          <p:nvPr/>
        </p:nvSpPr>
        <p:spPr>
          <a:xfrm>
            <a:off x="1746250" y="6470073"/>
            <a:ext cx="10668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686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14" y="152401"/>
            <a:ext cx="8717687" cy="436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8190" y="4624285"/>
            <a:ext cx="8717687" cy="181518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Nghiên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ngẫu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khái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niệm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dabigatran (110 mg BID)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edoxaban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(30/15mg OD;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chưa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thuận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Ngược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nhánh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“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nghiên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ROCKET-AF (rivaroxaban)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hoặc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ARISTOTLE (apixaban),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bằng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chứng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lợi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ích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nhóm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liều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1" y="6581002"/>
            <a:ext cx="56851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Sans"/>
                <a:ea typeface="+mn-ea"/>
                <a:cs typeface="+mn-cs"/>
              </a:rPr>
              <a:t>Eur Heart J. Published online  March 19, 2018. doi:10.1093/eurheartj/ehy136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6250" y="6470073"/>
            <a:ext cx="10668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4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5856" y="420475"/>
            <a:ext cx="8408850" cy="36933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Dabigatran 110mg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8600" y="1676401"/>
            <a:ext cx="11963400" cy="11318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66700" indent="-266700" algn="l" defTabSz="914400" rtl="0" eaLnBrk="1" latinLnBrk="0" hangingPunct="1">
              <a:spcBef>
                <a:spcPts val="4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1841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78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4250" indent="-177800" algn="l" defTabSz="914400" rtl="0" eaLnBrk="1" latinLnBrk="0" hangingPunct="1"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cứu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ngẫu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RELY, Dabigatran 110mg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thấy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hiệu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quả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với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Warfarin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với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́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̀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toàn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̣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thuận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8" name="Picture 2" descr="M:\1020 7.4 Ltd. SPAF external e-learning modules 04-03-10\SPAF Module 6\v2.2\RELY logo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8720" y="296333"/>
            <a:ext cx="1643997" cy="67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1633184" y="3364469"/>
            <a:ext cx="2946815" cy="2034249"/>
            <a:chOff x="81475" y="3364465"/>
            <a:chExt cx="2946815" cy="2034248"/>
          </a:xfrm>
        </p:grpSpPr>
        <p:sp>
          <p:nvSpPr>
            <p:cNvPr id="10" name="TextBox 9"/>
            <p:cNvSpPr txBox="1"/>
            <p:nvPr/>
          </p:nvSpPr>
          <p:spPr>
            <a:xfrm>
              <a:off x="296437" y="3364465"/>
              <a:ext cx="1358064" cy="369332"/>
            </a:xfrm>
            <a:prstGeom prst="rect">
              <a:avLst/>
            </a:prstGeom>
            <a:solidFill>
              <a:srgbClr val="99CC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4CB">
                      <a:lumMod val="75000"/>
                    </a:srgbClr>
                  </a:solidFill>
                  <a:effectLst/>
                  <a:uLnTx/>
                  <a:uFillTx/>
                  <a:latin typeface="BISans"/>
                  <a:ea typeface="+mn-ea"/>
                  <a:cs typeface="Arial" panose="020B0604020202020204" pitchFamily="34" charset="0"/>
                </a:rPr>
                <a:t>110 mg BID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BISans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1660186" y="3762898"/>
              <a:ext cx="1368104" cy="1635815"/>
              <a:chOff x="3765925" y="2767578"/>
              <a:chExt cx="1600122" cy="1913232"/>
            </a:xfrm>
          </p:grpSpPr>
          <p:sp>
            <p:nvSpPr>
              <p:cNvPr id="18" name="TextBox 72"/>
              <p:cNvSpPr txBox="1">
                <a:spLocks noChangeArrowheads="1"/>
              </p:cNvSpPr>
              <p:nvPr/>
            </p:nvSpPr>
            <p:spPr bwMode="auto">
              <a:xfrm>
                <a:off x="3765925" y="2767578"/>
                <a:ext cx="1600122" cy="359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XH nội sọ</a:t>
                </a:r>
              </a:p>
            </p:txBody>
          </p:sp>
          <p:grpSp>
            <p:nvGrpSpPr>
              <p:cNvPr id="19" name="Group 9"/>
              <p:cNvGrpSpPr>
                <a:grpSpLocks noChangeAspect="1"/>
              </p:cNvGrpSpPr>
              <p:nvPr/>
            </p:nvGrpSpPr>
            <p:grpSpPr bwMode="auto">
              <a:xfrm>
                <a:off x="3799743" y="3122112"/>
                <a:ext cx="1528712" cy="1558698"/>
                <a:chOff x="5079299" y="2243880"/>
                <a:chExt cx="1693323" cy="172727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079299" y="2278698"/>
                  <a:ext cx="1693323" cy="1692452"/>
                </a:xfrm>
                <a:prstGeom prst="rect">
                  <a:avLst/>
                </a:prstGeom>
                <a:solidFill>
                  <a:schemeClr val="accent2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ight Arrow 20"/>
                <p:cNvSpPr/>
                <p:nvPr/>
              </p:nvSpPr>
              <p:spPr>
                <a:xfrm rot="5400000">
                  <a:off x="5602419" y="2168723"/>
                  <a:ext cx="1066912" cy="1217225"/>
                </a:xfrm>
                <a:prstGeom prst="rightArrow">
                  <a:avLst>
                    <a:gd name="adj1" fmla="val 66774"/>
                    <a:gd name="adj2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084059" y="3273107"/>
                  <a:ext cx="1240230" cy="67813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Arial" pitchFamily="34" charset="0"/>
                    </a:rPr>
                    <a:t>70% </a:t>
                  </a:r>
                </a:p>
              </p:txBody>
            </p:sp>
          </p:grp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81475" y="3753374"/>
              <a:ext cx="1624683" cy="1645339"/>
              <a:chOff x="3539975" y="2756438"/>
              <a:chExt cx="1900212" cy="1924372"/>
            </a:xfrm>
          </p:grpSpPr>
          <p:sp>
            <p:nvSpPr>
              <p:cNvPr id="13" name="TextBox 72"/>
              <p:cNvSpPr txBox="1">
                <a:spLocks noChangeArrowheads="1"/>
              </p:cNvSpPr>
              <p:nvPr/>
            </p:nvSpPr>
            <p:spPr bwMode="auto">
              <a:xfrm>
                <a:off x="3539975" y="2756438"/>
                <a:ext cx="1900212" cy="359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Chảy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máu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nặng</a:t>
                </a:r>
                <a:endPara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4CB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4" name="Group 9"/>
              <p:cNvGrpSpPr>
                <a:grpSpLocks noChangeAspect="1"/>
              </p:cNvGrpSpPr>
              <p:nvPr/>
            </p:nvGrpSpPr>
            <p:grpSpPr bwMode="auto">
              <a:xfrm>
                <a:off x="3799743" y="3122112"/>
                <a:ext cx="1528712" cy="1558698"/>
                <a:chOff x="5079299" y="2243880"/>
                <a:chExt cx="1693323" cy="172727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5079299" y="2278698"/>
                  <a:ext cx="1693323" cy="1692452"/>
                </a:xfrm>
                <a:prstGeom prst="rect">
                  <a:avLst/>
                </a:prstGeom>
                <a:solidFill>
                  <a:schemeClr val="accent2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ight Arrow 15"/>
                <p:cNvSpPr/>
                <p:nvPr/>
              </p:nvSpPr>
              <p:spPr>
                <a:xfrm rot="5400000">
                  <a:off x="5602419" y="2168723"/>
                  <a:ext cx="1066912" cy="1217225"/>
                </a:xfrm>
                <a:prstGeom prst="rightArrow">
                  <a:avLst>
                    <a:gd name="adj1" fmla="val 66774"/>
                    <a:gd name="adj2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084059" y="3273106"/>
                  <a:ext cx="1240228" cy="67813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Arial" pitchFamily="34" charset="0"/>
                    </a:rPr>
                    <a:t>20% </a:t>
                  </a:r>
                </a:p>
              </p:txBody>
            </p:sp>
          </p:grpSp>
        </p:grpSp>
      </p:grpSp>
      <p:grpSp>
        <p:nvGrpSpPr>
          <p:cNvPr id="23" name="Group 22"/>
          <p:cNvGrpSpPr/>
          <p:nvPr/>
        </p:nvGrpSpPr>
        <p:grpSpPr>
          <a:xfrm>
            <a:off x="4726699" y="3540877"/>
            <a:ext cx="5748621" cy="1857851"/>
            <a:chOff x="3239641" y="3540876"/>
            <a:chExt cx="5748621" cy="1857852"/>
          </a:xfrm>
        </p:grpSpPr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3239641" y="3576442"/>
              <a:ext cx="1578866" cy="1817311"/>
              <a:chOff x="7033625" y="2554296"/>
              <a:chExt cx="1846625" cy="2125508"/>
            </a:xfrm>
          </p:grpSpPr>
          <p:sp>
            <p:nvSpPr>
              <p:cNvPr id="59" name="TextBox 63"/>
              <p:cNvSpPr txBox="1">
                <a:spLocks noChangeArrowheads="1"/>
              </p:cNvSpPr>
              <p:nvPr/>
            </p:nvSpPr>
            <p:spPr bwMode="auto">
              <a:xfrm>
                <a:off x="7033625" y="2554296"/>
                <a:ext cx="1846625" cy="611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Đột quỵ/</a:t>
                </a:r>
              </a:p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thuyên tắc HT</a:t>
                </a:r>
              </a:p>
            </p:txBody>
          </p:sp>
          <p:grpSp>
            <p:nvGrpSpPr>
              <p:cNvPr id="60" name="Group 59"/>
              <p:cNvGrpSpPr>
                <a:grpSpLocks noChangeAspect="1"/>
              </p:cNvGrpSpPr>
              <p:nvPr/>
            </p:nvGrpSpPr>
            <p:grpSpPr>
              <a:xfrm>
                <a:off x="7181615" y="3152525"/>
                <a:ext cx="1527279" cy="1527279"/>
                <a:chOff x="9499674" y="4610999"/>
                <a:chExt cx="1692275" cy="1692275"/>
              </a:xfrm>
            </p:grpSpPr>
            <p:sp>
              <p:nvSpPr>
                <p:cNvPr id="61" name="Rectangle 60"/>
                <p:cNvSpPr/>
                <p:nvPr/>
              </p:nvSpPr>
              <p:spPr bwMode="auto">
                <a:xfrm>
                  <a:off x="9499674" y="4610999"/>
                  <a:ext cx="1692275" cy="1692275"/>
                </a:xfrm>
                <a:prstGeom prst="rect">
                  <a:avLst/>
                </a:prstGeom>
                <a:solidFill>
                  <a:schemeClr val="accent2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grpSp>
              <p:nvGrpSpPr>
                <p:cNvPr id="62" name="Group 22"/>
                <p:cNvGrpSpPr>
                  <a:grpSpLocks/>
                </p:cNvGrpSpPr>
                <p:nvPr/>
              </p:nvGrpSpPr>
              <p:grpSpPr bwMode="auto">
                <a:xfrm>
                  <a:off x="9744149" y="4882462"/>
                  <a:ext cx="1200151" cy="666751"/>
                  <a:chOff x="3934030" y="1770168"/>
                  <a:chExt cx="1297678" cy="712764"/>
                </a:xfrm>
              </p:grpSpPr>
              <p:sp>
                <p:nvSpPr>
                  <p:cNvPr id="64" name="Isosceles Triangle 63"/>
                  <p:cNvSpPr/>
                  <p:nvPr/>
                </p:nvSpPr>
                <p:spPr>
                  <a:xfrm>
                    <a:off x="4475782" y="1812595"/>
                    <a:ext cx="180234" cy="144249"/>
                  </a:xfrm>
                  <a:prstGeom prst="triangle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 cap="rnd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4031872" y="1770168"/>
                    <a:ext cx="1081399" cy="0"/>
                  </a:xfrm>
                  <a:prstGeom prst="line">
                    <a:avLst/>
                  </a:prstGeom>
                  <a:ln w="57150" cap="rnd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Flowchart: Delay 65"/>
                  <p:cNvSpPr/>
                  <p:nvPr/>
                </p:nvSpPr>
                <p:spPr>
                  <a:xfrm rot="5400000">
                    <a:off x="4078263" y="2184306"/>
                    <a:ext cx="157826" cy="439425"/>
                  </a:xfrm>
                  <a:prstGeom prst="flowChartDelay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 flipV="1">
                    <a:off x="3934030" y="1793927"/>
                    <a:ext cx="219713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H="1" flipV="1">
                    <a:off x="4153743" y="1793927"/>
                    <a:ext cx="221430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Flowchart: Delay 68"/>
                  <p:cNvSpPr/>
                  <p:nvPr/>
                </p:nvSpPr>
                <p:spPr>
                  <a:xfrm rot="5400000">
                    <a:off x="4933083" y="2184306"/>
                    <a:ext cx="157826" cy="439425"/>
                  </a:xfrm>
                  <a:prstGeom prst="flowChartDelay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70" name="Straight Connector 69"/>
                  <p:cNvCxnSpPr/>
                  <p:nvPr/>
                </p:nvCxnSpPr>
                <p:spPr>
                  <a:xfrm flipV="1">
                    <a:off x="4788850" y="1793927"/>
                    <a:ext cx="219713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flipH="1" flipV="1">
                    <a:off x="5008563" y="1793927"/>
                    <a:ext cx="219713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" name="TextBox 62"/>
                <p:cNvSpPr txBox="1"/>
                <p:nvPr/>
              </p:nvSpPr>
              <p:spPr bwMode="auto">
                <a:xfrm>
                  <a:off x="9499674" y="5614298"/>
                  <a:ext cx="1668463" cy="59829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Arial" pitchFamily="34" charset="0"/>
                    </a:rPr>
                    <a:t>similar </a:t>
                  </a:r>
                </a:p>
              </p:txBody>
            </p:sp>
          </p:grpSp>
        </p:grp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7409396" y="3654623"/>
              <a:ext cx="1578866" cy="1739279"/>
              <a:chOff x="7033625" y="2645560"/>
              <a:chExt cx="1846625" cy="2034244"/>
            </a:xfrm>
          </p:grpSpPr>
          <p:sp>
            <p:nvSpPr>
              <p:cNvPr id="46" name="TextBox 63"/>
              <p:cNvSpPr txBox="1">
                <a:spLocks noChangeArrowheads="1"/>
              </p:cNvSpPr>
              <p:nvPr/>
            </p:nvSpPr>
            <p:spPr bwMode="auto">
              <a:xfrm>
                <a:off x="7033625" y="2645560"/>
                <a:ext cx="1846625" cy="359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Tử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vong</a:t>
                </a:r>
                <a:endPara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4CB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47" name="Group 46"/>
              <p:cNvGrpSpPr>
                <a:grpSpLocks noChangeAspect="1"/>
              </p:cNvGrpSpPr>
              <p:nvPr/>
            </p:nvGrpSpPr>
            <p:grpSpPr>
              <a:xfrm>
                <a:off x="7181615" y="3152525"/>
                <a:ext cx="1527279" cy="1527279"/>
                <a:chOff x="9499674" y="4610999"/>
                <a:chExt cx="1692275" cy="1692275"/>
              </a:xfrm>
            </p:grpSpPr>
            <p:sp>
              <p:nvSpPr>
                <p:cNvPr id="48" name="Rectangle 47"/>
                <p:cNvSpPr/>
                <p:nvPr/>
              </p:nvSpPr>
              <p:spPr bwMode="auto">
                <a:xfrm>
                  <a:off x="9499674" y="4610999"/>
                  <a:ext cx="1692275" cy="1692275"/>
                </a:xfrm>
                <a:prstGeom prst="rect">
                  <a:avLst/>
                </a:prstGeom>
                <a:solidFill>
                  <a:schemeClr val="accent2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grpSp>
              <p:nvGrpSpPr>
                <p:cNvPr id="49" name="Group 22"/>
                <p:cNvGrpSpPr>
                  <a:grpSpLocks/>
                </p:cNvGrpSpPr>
                <p:nvPr/>
              </p:nvGrpSpPr>
              <p:grpSpPr bwMode="auto">
                <a:xfrm>
                  <a:off x="9744149" y="4882462"/>
                  <a:ext cx="1200151" cy="666751"/>
                  <a:chOff x="3934030" y="1770168"/>
                  <a:chExt cx="1297678" cy="712764"/>
                </a:xfrm>
              </p:grpSpPr>
              <p:sp>
                <p:nvSpPr>
                  <p:cNvPr id="51" name="Isosceles Triangle 50"/>
                  <p:cNvSpPr/>
                  <p:nvPr/>
                </p:nvSpPr>
                <p:spPr>
                  <a:xfrm>
                    <a:off x="4475782" y="1812595"/>
                    <a:ext cx="180234" cy="144249"/>
                  </a:xfrm>
                  <a:prstGeom prst="triangle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 cap="rnd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4031872" y="1770168"/>
                    <a:ext cx="1081399" cy="0"/>
                  </a:xfrm>
                  <a:prstGeom prst="line">
                    <a:avLst/>
                  </a:prstGeom>
                  <a:ln w="57150" cap="rnd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Flowchart: Delay 52"/>
                  <p:cNvSpPr/>
                  <p:nvPr/>
                </p:nvSpPr>
                <p:spPr>
                  <a:xfrm rot="5400000">
                    <a:off x="4078263" y="2184306"/>
                    <a:ext cx="157826" cy="439425"/>
                  </a:xfrm>
                  <a:prstGeom prst="flowChartDelay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4" name="Straight Connector 53"/>
                  <p:cNvCxnSpPr/>
                  <p:nvPr/>
                </p:nvCxnSpPr>
                <p:spPr>
                  <a:xfrm flipV="1">
                    <a:off x="3934030" y="1793927"/>
                    <a:ext cx="219713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flipH="1" flipV="1">
                    <a:off x="4153743" y="1793927"/>
                    <a:ext cx="221430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6" name="Flowchart: Delay 55"/>
                  <p:cNvSpPr/>
                  <p:nvPr/>
                </p:nvSpPr>
                <p:spPr>
                  <a:xfrm rot="5400000">
                    <a:off x="4933083" y="2184306"/>
                    <a:ext cx="157826" cy="439425"/>
                  </a:xfrm>
                  <a:prstGeom prst="flowChartDelay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57" name="Straight Connector 56"/>
                  <p:cNvCxnSpPr/>
                  <p:nvPr/>
                </p:nvCxnSpPr>
                <p:spPr>
                  <a:xfrm flipV="1">
                    <a:off x="4788850" y="1793927"/>
                    <a:ext cx="219713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flipH="1" flipV="1">
                    <a:off x="5008563" y="1793927"/>
                    <a:ext cx="219713" cy="531179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" name="TextBox 49"/>
                <p:cNvSpPr txBox="1"/>
                <p:nvPr/>
              </p:nvSpPr>
              <p:spPr bwMode="auto">
                <a:xfrm>
                  <a:off x="9499674" y="5614300"/>
                  <a:ext cx="1668463" cy="598292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Arial" pitchFamily="34" charset="0"/>
                    </a:rPr>
                    <a:t>similar </a:t>
                  </a:r>
                </a:p>
              </p:txBody>
            </p:sp>
          </p:grpSp>
        </p:grp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4604689" y="3550417"/>
              <a:ext cx="1613232" cy="1848311"/>
              <a:chOff x="3622575" y="2519050"/>
              <a:chExt cx="1886821" cy="2161760"/>
            </a:xfrm>
          </p:grpSpPr>
          <p:sp>
            <p:nvSpPr>
              <p:cNvPr id="41" name="TextBox 72"/>
              <p:cNvSpPr txBox="1">
                <a:spLocks noChangeArrowheads="1"/>
              </p:cNvSpPr>
              <p:nvPr/>
            </p:nvSpPr>
            <p:spPr bwMode="auto">
              <a:xfrm>
                <a:off x="3622575" y="2519050"/>
                <a:ext cx="1886821" cy="611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Đột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quy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̣ </a:t>
                </a:r>
              </a:p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xuất</a:t>
                </a:r>
                <a:r>
                  <a: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 </a:t>
                </a:r>
                <a:r>
                  <a:rPr kumimoji="0" lang="en-GB" alt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huyết</a:t>
                </a:r>
                <a:endPara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4CB">
                      <a:lumMod val="7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42" name="Group 9"/>
              <p:cNvGrpSpPr>
                <a:grpSpLocks noChangeAspect="1"/>
              </p:cNvGrpSpPr>
              <p:nvPr/>
            </p:nvGrpSpPr>
            <p:grpSpPr bwMode="auto">
              <a:xfrm>
                <a:off x="3799743" y="3122112"/>
                <a:ext cx="1528712" cy="1558698"/>
                <a:chOff x="5079299" y="2243880"/>
                <a:chExt cx="1693323" cy="172727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079299" y="2278698"/>
                  <a:ext cx="1693323" cy="1692452"/>
                </a:xfrm>
                <a:prstGeom prst="rect">
                  <a:avLst/>
                </a:prstGeom>
                <a:solidFill>
                  <a:schemeClr val="accent2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ight Arrow 43"/>
                <p:cNvSpPr/>
                <p:nvPr/>
              </p:nvSpPr>
              <p:spPr>
                <a:xfrm rot="5400000">
                  <a:off x="5602419" y="2168723"/>
                  <a:ext cx="1066912" cy="1217226"/>
                </a:xfrm>
                <a:prstGeom prst="rightArrow">
                  <a:avLst>
                    <a:gd name="adj1" fmla="val 66774"/>
                    <a:gd name="adj2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084059" y="3273108"/>
                  <a:ext cx="1240229" cy="67813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BISans"/>
                      <a:ea typeface="+mn-ea"/>
                      <a:cs typeface="Arial" pitchFamily="34" charset="0"/>
                    </a:rPr>
                    <a:t>69% </a:t>
                  </a:r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6017218" y="3540876"/>
              <a:ext cx="1594872" cy="1857836"/>
              <a:chOff x="7414218" y="3540876"/>
              <a:chExt cx="1594872" cy="1857836"/>
            </a:xfrm>
          </p:grpSpPr>
          <p:grpSp>
            <p:nvGrpSpPr>
              <p:cNvPr id="37" name="Group 36"/>
              <p:cNvGrpSpPr>
                <a:grpSpLocks noChangeAspect="1"/>
              </p:cNvGrpSpPr>
              <p:nvPr/>
            </p:nvGrpSpPr>
            <p:grpSpPr>
              <a:xfrm>
                <a:off x="7414218" y="3540876"/>
                <a:ext cx="1594872" cy="1857836"/>
                <a:chOff x="3633312" y="2507906"/>
                <a:chExt cx="1865348" cy="2172904"/>
              </a:xfrm>
            </p:grpSpPr>
            <p:sp>
              <p:nvSpPr>
                <p:cNvPr id="39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3633312" y="2507906"/>
                  <a:ext cx="1865348" cy="6119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GB" alt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Đột</a:t>
                  </a:r>
                  <a:r>
                    <a:rPr kumimoji="0" lang="en-GB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en-GB" alt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quy</a:t>
                  </a:r>
                  <a:r>
                    <a:rPr kumimoji="0" lang="en-GB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̣ </a:t>
                  </a:r>
                </a:p>
                <a:p>
                  <a:pPr marL="0" marR="0" lvl="0" indent="0" algn="ctr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GB" alt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thiếu</a:t>
                  </a:r>
                  <a:r>
                    <a:rPr kumimoji="0" lang="en-GB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 </a:t>
                  </a:r>
                  <a:r>
                    <a:rPr kumimoji="0" lang="en-GB" altLang="en-US" sz="1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84CB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máu</a:t>
                  </a:r>
                  <a:endParaRPr kumimoji="0" lang="en-GB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3799742" y="3153531"/>
                  <a:ext cx="1528712" cy="1527279"/>
                </a:xfrm>
                <a:prstGeom prst="rect">
                  <a:avLst/>
                </a:prstGeom>
                <a:solidFill>
                  <a:schemeClr val="accent2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>
                        <a:lumMod val="75000"/>
                      </a:srgbClr>
                    </a:solidFill>
                    <a:effectLst/>
                    <a:uLnTx/>
                    <a:uFillTx/>
                    <a:latin typeface="BI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 bwMode="auto">
              <a:xfrm>
                <a:off x="7579108" y="4877465"/>
                <a:ext cx="1287451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ISans"/>
                    <a:ea typeface="+mn-ea"/>
                    <a:cs typeface="Arial" pitchFamily="34" charset="0"/>
                  </a:rPr>
                  <a:t>similar 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369446" y="4292192"/>
              <a:ext cx="926084" cy="514490"/>
              <a:chOff x="6369446" y="4292192"/>
              <a:chExt cx="926084" cy="514490"/>
            </a:xfrm>
          </p:grpSpPr>
          <p:sp>
            <p:nvSpPr>
              <p:cNvPr id="29" name="Isosceles Triangle 28"/>
              <p:cNvSpPr/>
              <p:nvPr/>
            </p:nvSpPr>
            <p:spPr bwMode="auto">
              <a:xfrm>
                <a:off x="6753577" y="4325733"/>
                <a:ext cx="128623" cy="104122"/>
              </a:xfrm>
              <a:prstGeom prst="triangl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cap="rnd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4CB">
                      <a:lumMod val="75000"/>
                    </a:srgbClr>
                  </a:solidFill>
                  <a:effectLst/>
                  <a:uLnTx/>
                  <a:uFillTx/>
                  <a:latin typeface="BISans"/>
                  <a:ea typeface="+mn-ea"/>
                  <a:cs typeface="+mn-cs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 bwMode="auto">
              <a:xfrm>
                <a:off x="6439271" y="4292192"/>
                <a:ext cx="771736" cy="0"/>
              </a:xfrm>
              <a:prstGeom prst="line">
                <a:avLst/>
              </a:prstGeom>
              <a:ln w="57150" cap="rnd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lowchart: Delay 30"/>
              <p:cNvSpPr/>
              <p:nvPr/>
            </p:nvSpPr>
            <p:spPr bwMode="auto">
              <a:xfrm rot="5400000">
                <a:off x="6471732" y="4592924"/>
                <a:ext cx="113923" cy="313594"/>
              </a:xfrm>
              <a:prstGeom prst="flowChartDelay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4CB">
                      <a:lumMod val="75000"/>
                    </a:srgbClr>
                  </a:solidFill>
                  <a:effectLst/>
                  <a:uLnTx/>
                  <a:uFillTx/>
                  <a:latin typeface="BISans"/>
                  <a:ea typeface="+mn-ea"/>
                  <a:cs typeface="+mn-cs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 bwMode="auto">
              <a:xfrm flipV="1">
                <a:off x="6369446" y="4309342"/>
                <a:ext cx="156797" cy="383418"/>
              </a:xfrm>
              <a:prstGeom prst="lin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auto">
              <a:xfrm flipH="1" flipV="1">
                <a:off x="6526243" y="4309342"/>
                <a:ext cx="158023" cy="383418"/>
              </a:xfrm>
              <a:prstGeom prst="lin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Flowchart: Delay 33"/>
              <p:cNvSpPr/>
              <p:nvPr/>
            </p:nvSpPr>
            <p:spPr bwMode="auto">
              <a:xfrm rot="5400000">
                <a:off x="7081771" y="4592924"/>
                <a:ext cx="113923" cy="313594"/>
              </a:xfrm>
              <a:prstGeom prst="flowChartDelay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4CB">
                      <a:lumMod val="75000"/>
                    </a:srgbClr>
                  </a:solidFill>
                  <a:effectLst/>
                  <a:uLnTx/>
                  <a:uFillTx/>
                  <a:latin typeface="BISans"/>
                  <a:ea typeface="+mn-ea"/>
                  <a:cs typeface="+mn-cs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 bwMode="auto">
              <a:xfrm flipV="1">
                <a:off x="6979485" y="4309342"/>
                <a:ext cx="156797" cy="383418"/>
              </a:xfrm>
              <a:prstGeom prst="lin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 flipH="1" flipV="1">
                <a:off x="7136282" y="4309342"/>
                <a:ext cx="156797" cy="383418"/>
              </a:xfrm>
              <a:prstGeom prst="line">
                <a:avLst/>
              </a:prstGeom>
              <a:ln w="19050"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55949" y="6553200"/>
            <a:ext cx="7279316" cy="184666"/>
          </a:xfrm>
        </p:spPr>
        <p:txBody>
          <a:bodyPr/>
          <a:lstStyle/>
          <a:p>
            <a:r>
              <a:rPr lang="en-GB" sz="1200" b="0" dirty="0"/>
              <a:t>1. Connolly SJ et al. N </a:t>
            </a:r>
            <a:r>
              <a:rPr lang="en-GB" sz="1200" b="0" dirty="0" err="1"/>
              <a:t>Engl</a:t>
            </a:r>
            <a:r>
              <a:rPr lang="en-GB" sz="1200" b="0" dirty="0"/>
              <a:t> J Med 2010; 2. Connolly SJ et al. N </a:t>
            </a:r>
            <a:r>
              <a:rPr lang="en-GB" sz="1200" b="0" dirty="0" err="1"/>
              <a:t>Engl</a:t>
            </a:r>
            <a:r>
              <a:rPr lang="en-GB" sz="1200" b="0" dirty="0"/>
              <a:t> J Med 2014; 3. Dabigatran EU SPC, 2016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46250" y="6470073"/>
            <a:ext cx="10668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80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41BAFA9-A510-404C-9B1B-9E9F517831F2}"/>
              </a:ext>
            </a:extLst>
          </p:cNvPr>
          <p:cNvSpPr txBox="1"/>
          <p:nvPr/>
        </p:nvSpPr>
        <p:spPr>
          <a:xfrm>
            <a:off x="591562" y="1171305"/>
            <a:ext cx="2644077" cy="495183"/>
          </a:xfrm>
          <a:prstGeom prst="rect">
            <a:avLst/>
          </a:prstGeom>
          <a:noFill/>
        </p:spPr>
        <p:txBody>
          <a:bodyPr wrap="none" l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RRR: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đột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quỵ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251A0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251A0"/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970D519-7406-4AE3-9E5D-70BDDC4D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36" y="189096"/>
            <a:ext cx="11299729" cy="774233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NOACs </a:t>
            </a:r>
            <a:r>
              <a:rPr lang="en-GB" sz="2400" dirty="0" err="1">
                <a:solidFill>
                  <a:srgbClr val="002060"/>
                </a:solidFill>
              </a:rPr>
              <a:t>hiệu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quả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vượt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trội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một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cách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có</a:t>
            </a:r>
            <a:r>
              <a:rPr lang="en-GB" sz="2400" dirty="0">
                <a:solidFill>
                  <a:srgbClr val="002060"/>
                </a:solidFill>
              </a:rPr>
              <a:t> ý </a:t>
            </a:r>
            <a:r>
              <a:rPr lang="en-GB" sz="2400" dirty="0" err="1">
                <a:solidFill>
                  <a:srgbClr val="002060"/>
                </a:solidFill>
              </a:rPr>
              <a:t>nghĩa</a:t>
            </a:r>
            <a:r>
              <a:rPr lang="en-GB" sz="2400" dirty="0">
                <a:solidFill>
                  <a:srgbClr val="002060"/>
                </a:solidFill>
              </a:rPr>
              <a:t> so </a:t>
            </a:r>
            <a:r>
              <a:rPr lang="en-GB" sz="2400" dirty="0" err="1">
                <a:solidFill>
                  <a:srgbClr val="002060"/>
                </a:solidFill>
              </a:rPr>
              <a:t>với</a:t>
            </a:r>
            <a:r>
              <a:rPr lang="en-GB" sz="2400" dirty="0">
                <a:solidFill>
                  <a:srgbClr val="002060"/>
                </a:solidFill>
              </a:rPr>
              <a:t> warfarin, </a:t>
            </a:r>
            <a:r>
              <a:rPr lang="en-GB" sz="2400" dirty="0" err="1">
                <a:solidFill>
                  <a:srgbClr val="002060"/>
                </a:solidFill>
              </a:rPr>
              <a:t>giảm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nguy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cơ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đột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quỵ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hoặc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thuyên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tắc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hệ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thống</a:t>
            </a:r>
            <a:r>
              <a:rPr lang="en-GB" sz="2400" dirty="0">
                <a:solidFill>
                  <a:srgbClr val="002060"/>
                </a:solidFill>
              </a:rPr>
              <a:t> ở </a:t>
            </a:r>
            <a:r>
              <a:rPr lang="en-GB" sz="2400" dirty="0" err="1">
                <a:solidFill>
                  <a:srgbClr val="002060"/>
                </a:solidFill>
              </a:rPr>
              <a:t>bệnh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nhân</a:t>
            </a:r>
            <a:r>
              <a:rPr lang="en-GB" sz="2400" dirty="0">
                <a:solidFill>
                  <a:srgbClr val="002060"/>
                </a:solidFill>
              </a:rPr>
              <a:t> rung </a:t>
            </a:r>
            <a:r>
              <a:rPr lang="en-GB" sz="2400" dirty="0" err="1">
                <a:solidFill>
                  <a:srgbClr val="002060"/>
                </a:solidFill>
              </a:rPr>
              <a:t>nhĩ</a:t>
            </a:r>
            <a:endParaRPr lang="en-GB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9C15609-C002-4C1D-B649-86D07DABAA84}"/>
              </a:ext>
            </a:extLst>
          </p:cNvPr>
          <p:cNvGraphicFramePr/>
          <p:nvPr/>
        </p:nvGraphicFramePr>
        <p:xfrm>
          <a:off x="526331" y="1906902"/>
          <a:ext cx="3067997" cy="346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F54D2AD-E882-4EFD-BA69-2DC5DE2C557C}"/>
              </a:ext>
            </a:extLst>
          </p:cNvPr>
          <p:cNvSpPr txBox="1"/>
          <p:nvPr/>
        </p:nvSpPr>
        <p:spPr>
          <a:xfrm>
            <a:off x="591562" y="1577500"/>
            <a:ext cx="3822769" cy="287510"/>
          </a:xfrm>
          <a:prstGeom prst="rect">
            <a:avLst/>
          </a:prstGeom>
          <a:noFill/>
        </p:spPr>
        <p:txBody>
          <a:bodyPr wrap="none" l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so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với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giả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dược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hoặc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không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trị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liệu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D261305-340F-44B0-BB43-5FC766A67CF7}"/>
              </a:ext>
            </a:extLst>
          </p:cNvPr>
          <p:cNvSpPr txBox="1"/>
          <p:nvPr/>
        </p:nvSpPr>
        <p:spPr>
          <a:xfrm>
            <a:off x="885313" y="2417615"/>
            <a:ext cx="792450" cy="4821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–19%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6CC74F-2A8A-4021-A6E1-AF7053091F1E}"/>
              </a:ext>
            </a:extLst>
          </p:cNvPr>
          <p:cNvSpPr txBox="1"/>
          <p:nvPr/>
        </p:nvSpPr>
        <p:spPr>
          <a:xfrm>
            <a:off x="2391362" y="2427413"/>
            <a:ext cx="792450" cy="4821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–64%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6EBFBE-BEDF-44DE-B5A9-B866AD5FE1E3}"/>
              </a:ext>
            </a:extLst>
          </p:cNvPr>
          <p:cNvSpPr txBox="1"/>
          <p:nvPr/>
        </p:nvSpPr>
        <p:spPr>
          <a:xfrm>
            <a:off x="998866" y="1281528"/>
            <a:ext cx="792450" cy="981765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ASA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98513F-44B2-40DF-B8CC-E6EA61E8E93C}"/>
              </a:ext>
            </a:extLst>
          </p:cNvPr>
          <p:cNvSpPr txBox="1"/>
          <p:nvPr/>
        </p:nvSpPr>
        <p:spPr>
          <a:xfrm>
            <a:off x="2391362" y="1261999"/>
            <a:ext cx="792450" cy="981765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Warfarin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6DE557-50AA-4763-B430-BCB59FBB16CD}"/>
              </a:ext>
            </a:extLst>
          </p:cNvPr>
          <p:cNvGrpSpPr/>
          <p:nvPr/>
        </p:nvGrpSpPr>
        <p:grpSpPr>
          <a:xfrm>
            <a:off x="3683000" y="3008773"/>
            <a:ext cx="7632000" cy="4592502"/>
            <a:chOff x="3683000" y="3147663"/>
            <a:chExt cx="7632000" cy="459250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C048810-2F3A-4977-ADC8-460D7F732BD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83000" y="3375473"/>
              <a:ext cx="7632000" cy="4364692"/>
              <a:chOff x="4821363" y="3178879"/>
              <a:chExt cx="7017893" cy="4117488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A03612F-39CB-488C-A9BC-5A35DCC7F772}"/>
                  </a:ext>
                </a:extLst>
              </p:cNvPr>
              <p:cNvGrpSpPr/>
              <p:nvPr/>
            </p:nvGrpSpPr>
            <p:grpSpPr>
              <a:xfrm>
                <a:off x="4821363" y="3178879"/>
                <a:ext cx="7017893" cy="4117488"/>
                <a:chOff x="646580" y="1781881"/>
                <a:chExt cx="4778588" cy="4015854"/>
              </a:xfrm>
            </p:grpSpPr>
            <p:graphicFrame>
              <p:nvGraphicFramePr>
                <p:cNvPr id="50" name="Chart 49">
                  <a:extLst>
                    <a:ext uri="{FF2B5EF4-FFF2-40B4-BE49-F238E27FC236}">
                      <a16:creationId xmlns:a16="http://schemas.microsoft.com/office/drawing/2014/main" id="{C59F55C5-61EE-45B4-AC96-4F646D819E7C}"/>
                    </a:ext>
                  </a:extLst>
                </p:cNvPr>
                <p:cNvGraphicFramePr/>
                <p:nvPr/>
              </p:nvGraphicFramePr>
              <p:xfrm>
                <a:off x="646580" y="2567488"/>
                <a:ext cx="4778588" cy="3230247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62B25C0-54EE-4897-ADD8-99B1E1AB67F4}"/>
                    </a:ext>
                  </a:extLst>
                </p:cNvPr>
                <p:cNvSpPr txBox="1"/>
                <p:nvPr/>
              </p:nvSpPr>
              <p:spPr>
                <a:xfrm>
                  <a:off x="789919" y="1781881"/>
                  <a:ext cx="914400" cy="91440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Dabigatran</a:t>
                  </a:r>
                  <a:b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</a:b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150 mg</a:t>
                  </a:r>
                  <a:r>
                    <a:rPr kumimoji="0" lang="en-GB" sz="14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2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643758F-8030-43A0-AFC1-AF6341DA3EFB}"/>
                    </a:ext>
                  </a:extLst>
                </p:cNvPr>
                <p:cNvSpPr txBox="1"/>
                <p:nvPr/>
              </p:nvSpPr>
              <p:spPr>
                <a:xfrm>
                  <a:off x="782597" y="2669593"/>
                  <a:ext cx="914400" cy="4490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–35%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9B848F1-2D12-4EB6-BB17-956058351BE3}"/>
                    </a:ext>
                  </a:extLst>
                </p:cNvPr>
                <p:cNvSpPr txBox="1"/>
                <p:nvPr/>
              </p:nvSpPr>
              <p:spPr>
                <a:xfrm>
                  <a:off x="2719613" y="2669593"/>
                  <a:ext cx="626527" cy="4490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–21%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3167536-4B5F-42DD-B68C-42E3254C7C4A}"/>
                    </a:ext>
                  </a:extLst>
                </p:cNvPr>
                <p:cNvSpPr txBox="1"/>
                <p:nvPr/>
              </p:nvSpPr>
              <p:spPr>
                <a:xfrm>
                  <a:off x="2591648" y="1781881"/>
                  <a:ext cx="914400" cy="91440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Apixaban </a:t>
                  </a:r>
                  <a:b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</a:b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5/2.5 mg</a:t>
                  </a:r>
                  <a:r>
                    <a:rPr kumimoji="0" lang="en-US" sz="14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3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38F8521-F725-4092-9851-0A51A51E6805}"/>
                    </a:ext>
                  </a:extLst>
                </p:cNvPr>
                <p:cNvSpPr txBox="1"/>
                <p:nvPr/>
              </p:nvSpPr>
              <p:spPr>
                <a:xfrm>
                  <a:off x="4357754" y="1781881"/>
                  <a:ext cx="914400" cy="91440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Edoxaban </a:t>
                  </a:r>
                  <a:b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</a:b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60/30 mg</a:t>
                  </a:r>
                  <a:r>
                    <a:rPr kumimoji="0" lang="en-US" sz="14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5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1066F48-CE96-4837-8C6E-11D97906B41A}"/>
                    </a:ext>
                  </a:extLst>
                </p:cNvPr>
                <p:cNvSpPr txBox="1"/>
                <p:nvPr/>
              </p:nvSpPr>
              <p:spPr>
                <a:xfrm>
                  <a:off x="1704319" y="1781881"/>
                  <a:ext cx="914400" cy="91440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Dabigatran</a:t>
                  </a:r>
                  <a:b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</a:b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110 mg</a:t>
                  </a:r>
                  <a:r>
                    <a:rPr kumimoji="0" lang="en-GB" sz="14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2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1F9DCF8-B00D-4292-9185-07E544D02CD1}"/>
                    </a:ext>
                  </a:extLst>
                </p:cNvPr>
                <p:cNvSpPr txBox="1"/>
                <p:nvPr/>
              </p:nvSpPr>
              <p:spPr>
                <a:xfrm>
                  <a:off x="1693159" y="2669593"/>
                  <a:ext cx="914400" cy="4490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–11%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03C1A97B-4DA2-451C-B6E0-AD5A2883BE9A}"/>
                    </a:ext>
                  </a:extLst>
                </p:cNvPr>
                <p:cNvSpPr txBox="1"/>
                <p:nvPr/>
              </p:nvSpPr>
              <p:spPr>
                <a:xfrm>
                  <a:off x="3625257" y="2669593"/>
                  <a:ext cx="626527" cy="4490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–12%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7AB4A6E4-EF89-479F-9E7E-BC73D674C032}"/>
                    </a:ext>
                  </a:extLst>
                </p:cNvPr>
                <p:cNvSpPr txBox="1"/>
                <p:nvPr/>
              </p:nvSpPr>
              <p:spPr>
                <a:xfrm>
                  <a:off x="4515727" y="2669593"/>
                  <a:ext cx="626527" cy="4490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–13%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5922FB7-9E98-47F9-93D8-3F04A40BA408}"/>
                    </a:ext>
                  </a:extLst>
                </p:cNvPr>
                <p:cNvSpPr txBox="1"/>
                <p:nvPr/>
              </p:nvSpPr>
              <p:spPr>
                <a:xfrm>
                  <a:off x="3515253" y="1781881"/>
                  <a:ext cx="914400" cy="914400"/>
                </a:xfrm>
                <a:prstGeom prst="rect">
                  <a:avLst/>
                </a:prstGeom>
                <a:noFill/>
              </p:spPr>
              <p:txBody>
                <a:bodyPr wrap="none" rtlCol="0" anchor="b"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Rivaroxaban </a:t>
                  </a:r>
                  <a:b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</a:b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20/15 mg</a:t>
                  </a:r>
                  <a:r>
                    <a:rPr kumimoji="0" lang="en-US" sz="14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4</a:t>
                  </a: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251A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Arial"/>
                      <a:sym typeface="Arial"/>
                    </a:rPr>
                    <a:t> 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819BE33-BFDE-4555-918C-771E5F4D36B2}"/>
                  </a:ext>
                </a:extLst>
              </p:cNvPr>
              <p:cNvSpPr txBox="1"/>
              <p:nvPr/>
            </p:nvSpPr>
            <p:spPr>
              <a:xfrm>
                <a:off x="4984521" y="3267481"/>
                <a:ext cx="4757631" cy="29991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B5711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/>
                    <a:sym typeface="Arial"/>
                  </a:rPr>
                  <a:t>NOACs vs warfarin 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FE8D8D3-599C-478C-8DB2-74111B4596AA}"/>
                </a:ext>
              </a:extLst>
            </p:cNvPr>
            <p:cNvSpPr txBox="1"/>
            <p:nvPr/>
          </p:nvSpPr>
          <p:spPr>
            <a:xfrm>
              <a:off x="3955166" y="3147663"/>
              <a:ext cx="2644077" cy="329454"/>
            </a:xfrm>
            <a:prstGeom prst="rect">
              <a:avLst/>
            </a:prstGeom>
            <a:noFill/>
          </p:spPr>
          <p:txBody>
            <a:bodyPr wrap="none" lIns="0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RRR: </a:t>
              </a: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đột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quỵ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/</a:t>
              </a: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thuyên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tắc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hệ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sym typeface="Arial"/>
                </a:rPr>
                <a:t>thống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2C7109-C86D-4FA7-8535-AD8F6A923D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200" b="1" dirty="0" err="1"/>
              <a:t>Hiện</a:t>
            </a:r>
            <a:r>
              <a:rPr lang="en-GB" sz="1200" b="1" dirty="0"/>
              <a:t> </a:t>
            </a:r>
            <a:r>
              <a:rPr lang="en-GB" sz="1200" b="1" dirty="0" err="1"/>
              <a:t>tại</a:t>
            </a:r>
            <a:r>
              <a:rPr lang="en-GB" sz="1200" b="1" dirty="0"/>
              <a:t> </a:t>
            </a:r>
            <a:r>
              <a:rPr lang="en-GB" sz="1200" b="1" dirty="0" err="1"/>
              <a:t>không</a:t>
            </a:r>
            <a:r>
              <a:rPr lang="en-GB" sz="1200" b="1" dirty="0"/>
              <a:t> </a:t>
            </a:r>
            <a:r>
              <a:rPr lang="en-GB" sz="1200" b="1" dirty="0" err="1"/>
              <a:t>có</a:t>
            </a:r>
            <a:r>
              <a:rPr lang="en-GB" sz="1200" b="1" dirty="0"/>
              <a:t> </a:t>
            </a:r>
            <a:r>
              <a:rPr lang="en-GB" sz="1200" b="1" dirty="0" err="1"/>
              <a:t>sự</a:t>
            </a:r>
            <a:r>
              <a:rPr lang="en-GB" sz="1200" b="1" dirty="0"/>
              <a:t> so </a:t>
            </a:r>
            <a:r>
              <a:rPr lang="en-GB" sz="1200" b="1" dirty="0" err="1"/>
              <a:t>sánh</a:t>
            </a:r>
            <a:r>
              <a:rPr lang="en-GB" sz="1200" b="1" dirty="0"/>
              <a:t> </a:t>
            </a:r>
            <a:r>
              <a:rPr lang="en-GB" sz="1200" b="1" dirty="0" err="1"/>
              <a:t>trực</a:t>
            </a:r>
            <a:r>
              <a:rPr lang="en-GB" sz="1200" b="1" dirty="0"/>
              <a:t> </a:t>
            </a:r>
            <a:r>
              <a:rPr lang="en-GB" sz="1200" b="1" dirty="0" err="1"/>
              <a:t>tiếp</a:t>
            </a:r>
            <a:r>
              <a:rPr lang="en-GB" sz="1200" b="1" dirty="0"/>
              <a:t> </a:t>
            </a:r>
            <a:r>
              <a:rPr lang="en-GB" sz="1200" b="1" dirty="0" err="1"/>
              <a:t>giữa</a:t>
            </a:r>
            <a:r>
              <a:rPr lang="en-GB" sz="1200" b="1" dirty="0"/>
              <a:t> </a:t>
            </a:r>
            <a:r>
              <a:rPr lang="en-GB" sz="1200" b="1" dirty="0" err="1"/>
              <a:t>các</a:t>
            </a:r>
            <a:r>
              <a:rPr lang="en-GB" sz="1200" b="1" dirty="0"/>
              <a:t> NOAC do </a:t>
            </a:r>
            <a:r>
              <a:rPr lang="en-GB" sz="1200" b="1" dirty="0" err="1"/>
              <a:t>sự</a:t>
            </a:r>
            <a:r>
              <a:rPr lang="en-GB" sz="1200" b="1" dirty="0"/>
              <a:t> </a:t>
            </a:r>
            <a:r>
              <a:rPr lang="en-GB" sz="1200" b="1" dirty="0" err="1"/>
              <a:t>khác</a:t>
            </a:r>
            <a:r>
              <a:rPr lang="en-GB" sz="1200" b="1" dirty="0"/>
              <a:t> </a:t>
            </a:r>
            <a:r>
              <a:rPr lang="en-GB" sz="1200" b="1" dirty="0" err="1"/>
              <a:t>biệt</a:t>
            </a:r>
            <a:r>
              <a:rPr lang="en-GB" sz="1200" b="1" dirty="0"/>
              <a:t> </a:t>
            </a:r>
            <a:r>
              <a:rPr lang="en-GB" sz="1200" b="1" dirty="0" err="1"/>
              <a:t>trong</a:t>
            </a:r>
            <a:r>
              <a:rPr lang="en-GB" sz="1200" b="1" dirty="0"/>
              <a:t> </a:t>
            </a:r>
            <a:r>
              <a:rPr lang="en-GB" sz="1200" b="1" dirty="0" err="1"/>
              <a:t>thiết</a:t>
            </a:r>
            <a:r>
              <a:rPr lang="en-GB" sz="1200" b="1" dirty="0"/>
              <a:t> </a:t>
            </a:r>
            <a:r>
              <a:rPr lang="en-GB" sz="1200" b="1" dirty="0" err="1"/>
              <a:t>kế</a:t>
            </a:r>
            <a:r>
              <a:rPr lang="en-GB" sz="1200" b="1" dirty="0"/>
              <a:t> </a:t>
            </a:r>
            <a:r>
              <a:rPr lang="en-GB" sz="1200" b="1" dirty="0" err="1"/>
              <a:t>và</a:t>
            </a:r>
            <a:r>
              <a:rPr lang="en-GB" sz="1200" b="1" dirty="0"/>
              <a:t> </a:t>
            </a:r>
            <a:r>
              <a:rPr lang="en-GB" sz="1200" b="1" dirty="0" err="1"/>
              <a:t>dân</a:t>
            </a:r>
            <a:r>
              <a:rPr lang="en-GB" sz="1200" b="1" dirty="0"/>
              <a:t> </a:t>
            </a:r>
            <a:r>
              <a:rPr lang="en-GB" sz="1200" b="1" dirty="0" err="1"/>
              <a:t>số</a:t>
            </a:r>
            <a:r>
              <a:rPr lang="en-GB" sz="1200" b="1" dirty="0"/>
              <a:t> </a:t>
            </a:r>
            <a:r>
              <a:rPr lang="en-GB" sz="1200" b="1" dirty="0" err="1"/>
              <a:t>nghiên</a:t>
            </a:r>
            <a:r>
              <a:rPr lang="en-GB" sz="1200" b="1" dirty="0"/>
              <a:t> </a:t>
            </a:r>
            <a:r>
              <a:rPr lang="en-GB" sz="1200" b="1" dirty="0" err="1"/>
              <a:t>cứu</a:t>
            </a:r>
            <a:r>
              <a:rPr lang="en-GB" sz="1200" b="1" dirty="0"/>
              <a:t> </a:t>
            </a:r>
          </a:p>
          <a:p>
            <a:r>
              <a:rPr lang="en-GB" sz="1100" dirty="0"/>
              <a:t>Dabigatran 150 mg BID and apixaban 5/2.5 mg BID showed significantly reduced risk of stroke/SE vs warfarin. ASA, acetylsalicylic acid; RRR, relative risk reductions; </a:t>
            </a:r>
            <a:br>
              <a:rPr lang="en-GB" sz="1100" dirty="0"/>
            </a:br>
            <a:r>
              <a:rPr lang="en-GB" sz="1100" dirty="0"/>
              <a:t>SE, systemic embolism. 1. Hart et al. Ann Intern Med 2007;146:857; 2. Connolly et al. NEJM 2014;371:1464; 3. Granger et al. NEJM 2011;365:981; 4. Patel et al. NEJM 2011;365:883; 5. Giugliano et al. NEJM 2013;369:2093; 6. Campbell Cowan et al. Eur Heart J 2018;39:2975; 7. Forslund et al. Stroke 2018;49:2122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D7CC59-3A3D-4A69-AFC8-913313D9CD09}"/>
              </a:ext>
            </a:extLst>
          </p:cNvPr>
          <p:cNvGrpSpPr/>
          <p:nvPr/>
        </p:nvGrpSpPr>
        <p:grpSpPr>
          <a:xfrm>
            <a:off x="4307927" y="1231568"/>
            <a:ext cx="7590503" cy="1622847"/>
            <a:chOff x="4414331" y="1534894"/>
            <a:chExt cx="6473870" cy="162284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030149E-04F8-4C44-8BBD-4596A99D6310}"/>
                </a:ext>
              </a:extLst>
            </p:cNvPr>
            <p:cNvSpPr/>
            <p:nvPr/>
          </p:nvSpPr>
          <p:spPr>
            <a:xfrm>
              <a:off x="4414331" y="2019315"/>
              <a:ext cx="6473870" cy="11384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Việc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sử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dụng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thuốc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kháng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đông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đường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uống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góp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phần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làm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giảm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tỷ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lệ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đột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quỵ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mà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không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làm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tăng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các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biến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cố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xuất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huyết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B004A1-DF39-4344-AA2C-D7EC77624E5E}"/>
                </a:ext>
              </a:extLst>
            </p:cNvPr>
            <p:cNvSpPr/>
            <p:nvPr/>
          </p:nvSpPr>
          <p:spPr>
            <a:xfrm>
              <a:off x="4414331" y="1534894"/>
              <a:ext cx="6473870" cy="4766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Lợi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ích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trên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lâm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/>
                </a:rPr>
                <a:t>sàng</a:t>
              </a:r>
              <a:endPara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7C20C8B-A1CB-4F44-982D-4531F5A6AD17}"/>
              </a:ext>
            </a:extLst>
          </p:cNvPr>
          <p:cNvSpPr/>
          <p:nvPr/>
        </p:nvSpPr>
        <p:spPr>
          <a:xfrm>
            <a:off x="5232212" y="5050159"/>
            <a:ext cx="6035429" cy="85370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Xuất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huyết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nặng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tương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đương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hoặc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được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giảm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ở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nhóm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NOACs so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với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warfarin ở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bệnh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nhân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rung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nhĩ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endParaRPr kumimoji="0" lang="en-US" sz="1600" b="0" i="0" u="none" strike="noStrike" kern="1200" cap="none" spc="0" normalizeH="0" baseline="30000" noProof="0" dirty="0">
              <a:ln>
                <a:noFill/>
              </a:ln>
              <a:solidFill>
                <a:srgbClr val="AB5711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12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9871" y="14744"/>
            <a:ext cx="6088108" cy="1149048"/>
          </a:xfrm>
        </p:spPr>
        <p:txBody>
          <a:bodyPr>
            <a:normAutofit/>
          </a:bodyPr>
          <a:lstStyle/>
          <a:p>
            <a:r>
              <a:rPr lang="en-GB" altLang="en-US" sz="2400" dirty="0">
                <a:solidFill>
                  <a:srgbClr val="AC2117"/>
                </a:solidFill>
              </a:rPr>
              <a:t>RE-VERSE AD là </a:t>
            </a:r>
            <a:r>
              <a:rPr lang="en-GB" altLang="en-US" sz="2400" dirty="0" err="1">
                <a:solidFill>
                  <a:srgbClr val="AC2117"/>
                </a:solidFill>
              </a:rPr>
              <a:t>nghiên</a:t>
            </a:r>
            <a:r>
              <a:rPr lang="en-GB" altLang="en-US" sz="2400" dirty="0">
                <a:solidFill>
                  <a:srgbClr val="AC2117"/>
                </a:solidFill>
              </a:rPr>
              <a:t> </a:t>
            </a:r>
            <a:r>
              <a:rPr lang="en-GB" altLang="en-US" sz="2400" dirty="0" err="1">
                <a:solidFill>
                  <a:srgbClr val="AC2117"/>
                </a:solidFill>
              </a:rPr>
              <a:t>cứu</a:t>
            </a:r>
            <a:r>
              <a:rPr lang="en-GB" altLang="en-US" sz="2400" dirty="0">
                <a:solidFill>
                  <a:srgbClr val="AC2117"/>
                </a:solidFill>
              </a:rPr>
              <a:t> </a:t>
            </a:r>
            <a:r>
              <a:rPr lang="en-GB" altLang="en-US" sz="2400" dirty="0" err="1">
                <a:solidFill>
                  <a:srgbClr val="AC2117"/>
                </a:solidFill>
              </a:rPr>
              <a:t>pha</a:t>
            </a:r>
            <a:r>
              <a:rPr lang="en-GB" altLang="en-US" sz="2400" dirty="0">
                <a:solidFill>
                  <a:srgbClr val="AC2117"/>
                </a:solidFill>
              </a:rPr>
              <a:t> III </a:t>
            </a:r>
            <a:br>
              <a:rPr lang="en-GB" altLang="en-US" sz="2400" dirty="0"/>
            </a:br>
            <a:r>
              <a:rPr lang="en-GB" altLang="en-US" sz="2400" dirty="0" err="1"/>
              <a:t>đa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trung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tâm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nhãn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mở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đơn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nhánh</a:t>
            </a:r>
            <a:endParaRPr lang="en-GB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884368" y="6222878"/>
            <a:ext cx="8326437" cy="498598"/>
          </a:xfrm>
        </p:spPr>
        <p:txBody>
          <a:bodyPr/>
          <a:lstStyle/>
          <a:p>
            <a:r>
              <a:rPr lang="en-GB"/>
              <a:t>dTT</a:t>
            </a:r>
            <a:r>
              <a:rPr lang="en-GB" dirty="0"/>
              <a:t>, diluted thrombin time; ECT, ecarin clotting time</a:t>
            </a:r>
          </a:p>
          <a:p>
            <a:r>
              <a:rPr lang="en-GB" dirty="0"/>
              <a:t>Pollack et al. AHA 2016; Pollack et al. Thromb Haemost 2015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885498" y="1690368"/>
            <a:ext cx="8440843" cy="3572479"/>
            <a:chOff x="358058" y="1806886"/>
            <a:chExt cx="8440843" cy="3572479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865607" y="4047443"/>
              <a:ext cx="195855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7370"/>
              </a:solidFill>
              <a:prstDash val="solid"/>
              <a:tailEnd type="none" w="lg" len="med"/>
            </a:ln>
            <a:effectLst/>
          </p:spPr>
        </p:cxnSp>
        <p:sp>
          <p:nvSpPr>
            <p:cNvPr id="52" name="Rectangle 51"/>
            <p:cNvSpPr/>
            <p:nvPr/>
          </p:nvSpPr>
          <p:spPr>
            <a:xfrm>
              <a:off x="5913992" y="2441152"/>
              <a:ext cx="2795935" cy="211578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1E478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4824161" y="3156881"/>
              <a:ext cx="235389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7370"/>
              </a:solidFill>
              <a:prstDash val="solid"/>
              <a:tailEnd type="arrow" w="lg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>
            <a:xfrm>
              <a:off x="4824160" y="4047443"/>
              <a:ext cx="235389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7370"/>
              </a:solidFill>
              <a:prstDash val="solid"/>
              <a:tailEnd type="arrow" w="lg" len="med"/>
            </a:ln>
            <a:effectLst/>
          </p:spPr>
        </p:cxnSp>
        <p:sp>
          <p:nvSpPr>
            <p:cNvPr id="57" name="Rectangle 56"/>
            <p:cNvSpPr/>
            <p:nvPr/>
          </p:nvSpPr>
          <p:spPr>
            <a:xfrm>
              <a:off x="5913992" y="2003348"/>
              <a:ext cx="2795935" cy="41786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1E478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Kết</a:t>
              </a: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35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cục</a:t>
              </a: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35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phụ</a:t>
              </a:r>
              <a:endParaRPr kumimoji="0" lang="en-US" sz="135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Isosceles Triangle 57"/>
            <p:cNvSpPr/>
            <p:nvPr/>
          </p:nvSpPr>
          <p:spPr bwMode="auto">
            <a:xfrm>
              <a:off x="8323914" y="4658644"/>
              <a:ext cx="179388" cy="141287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6278873" y="4768349"/>
              <a:ext cx="409086" cy="23083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12 g</a:t>
              </a:r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6945320" y="4769642"/>
              <a:ext cx="500063" cy="2308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24 g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7547351" y="4769642"/>
              <a:ext cx="409086" cy="23083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30 g</a:t>
              </a: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8114892" y="4775300"/>
              <a:ext cx="595035" cy="36933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90 ngày</a:t>
              </a:r>
              <a:b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theo dõi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Isosceles Triangle 62"/>
            <p:cNvSpPr/>
            <p:nvPr/>
          </p:nvSpPr>
          <p:spPr bwMode="auto">
            <a:xfrm>
              <a:off x="7666160" y="4658873"/>
              <a:ext cx="179387" cy="141287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Isosceles Triangle 63"/>
            <p:cNvSpPr/>
            <p:nvPr/>
          </p:nvSpPr>
          <p:spPr bwMode="auto">
            <a:xfrm>
              <a:off x="7100154" y="4658873"/>
              <a:ext cx="179388" cy="141287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Isosceles Triangle 64"/>
            <p:cNvSpPr/>
            <p:nvPr/>
          </p:nvSpPr>
          <p:spPr bwMode="auto">
            <a:xfrm>
              <a:off x="6389670" y="4658873"/>
              <a:ext cx="180974" cy="141287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7190445" y="2441153"/>
              <a:ext cx="0" cy="2115444"/>
            </a:xfrm>
            <a:prstGeom prst="line">
              <a:avLst/>
            </a:prstGeom>
            <a:noFill/>
            <a:ln w="12700" cap="flat" cmpd="sng" algn="ctr">
              <a:solidFill>
                <a:srgbClr val="007370"/>
              </a:solidFill>
              <a:prstDash val="dash"/>
            </a:ln>
            <a:effectLst/>
          </p:spPr>
        </p:cxnSp>
        <p:cxnSp>
          <p:nvCxnSpPr>
            <p:cNvPr id="70" name="Straight Connector 69"/>
            <p:cNvCxnSpPr>
              <a:cxnSpLocks noChangeShapeType="1"/>
              <a:endCxn id="71" idx="0"/>
            </p:cNvCxnSpPr>
            <p:nvPr/>
          </p:nvCxnSpPr>
          <p:spPr bwMode="auto">
            <a:xfrm>
              <a:off x="902722" y="2900338"/>
              <a:ext cx="0" cy="1873396"/>
            </a:xfrm>
            <a:prstGeom prst="line">
              <a:avLst/>
            </a:prstGeom>
            <a:noFill/>
            <a:ln w="12700" algn="ctr">
              <a:solidFill>
                <a:srgbClr val="03497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TextBox 6"/>
            <p:cNvSpPr txBox="1">
              <a:spLocks noChangeArrowheads="1"/>
            </p:cNvSpPr>
            <p:nvPr/>
          </p:nvSpPr>
          <p:spPr bwMode="auto">
            <a:xfrm>
              <a:off x="358058" y="4773734"/>
              <a:ext cx="108932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Nhập</a:t>
              </a:r>
              <a:r>
                <a:rPr kumimoji="0" lang="en-GB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GB" alt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viện</a:t>
              </a:r>
              <a:endParaRPr kumimoji="0" lang="en-GB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428297" y="2751881"/>
              <a:ext cx="2446358" cy="810000"/>
            </a:xfrm>
            <a:prstGeom prst="rect">
              <a:avLst/>
            </a:prstGeom>
            <a:solidFill>
              <a:srgbClr val="1E4784"/>
            </a:solidFill>
            <a:ln w="12700" cap="flat" cmpd="sng" algn="ctr">
              <a:noFill/>
              <a:prstDash val="solid"/>
            </a:ln>
            <a:effectLst/>
          </p:spPr>
          <p:txBody>
            <a:bodyPr lIns="72000" rIns="72000" anchor="ctr"/>
            <a:lstStyle/>
            <a:p>
              <a:pPr marL="447664" marR="0" lvl="0" indent="-1588" algn="l" defTabSz="91426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489" algn="l"/>
                </a:tabLst>
                <a:defRPr/>
              </a:pPr>
              <a:r>
                <a:rPr kumimoji="0" lang="en-GB" sz="13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Nhóm</a:t>
              </a:r>
              <a:r>
                <a:rPr kumimoji="0" lang="en-GB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 A: </a:t>
              </a:r>
              <a:br>
                <a:rPr kumimoji="0" lang="en-GB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thê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̉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kiểm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soát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chảy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máu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Rounded Rectangle 11"/>
            <p:cNvSpPr/>
            <p:nvPr/>
          </p:nvSpPr>
          <p:spPr bwMode="auto">
            <a:xfrm>
              <a:off x="524409" y="2900338"/>
              <a:ext cx="272792" cy="513849"/>
            </a:xfrm>
            <a:custGeom>
              <a:avLst/>
              <a:gdLst/>
              <a:ahLst/>
              <a:cxnLst/>
              <a:rect l="l" t="t" r="r" b="b"/>
              <a:pathLst>
                <a:path w="1556792" h="2794354">
                  <a:moveTo>
                    <a:pt x="785723" y="0"/>
                  </a:moveTo>
                  <a:cubicBezTo>
                    <a:pt x="984546" y="0"/>
                    <a:pt x="1145723" y="161177"/>
                    <a:pt x="1145723" y="360000"/>
                  </a:cubicBezTo>
                  <a:cubicBezTo>
                    <a:pt x="1145723" y="522687"/>
                    <a:pt x="1037810" y="660168"/>
                    <a:pt x="889157" y="703100"/>
                  </a:cubicBezTo>
                  <a:lnTo>
                    <a:pt x="1051810" y="703100"/>
                  </a:lnTo>
                  <a:cubicBezTo>
                    <a:pt x="1073552" y="703100"/>
                    <a:pt x="1094039" y="708476"/>
                    <a:pt x="1111237" y="719439"/>
                  </a:cubicBezTo>
                  <a:cubicBezTo>
                    <a:pt x="1157225" y="733316"/>
                    <a:pt x="1196869" y="766309"/>
                    <a:pt x="1218860" y="813224"/>
                  </a:cubicBezTo>
                  <a:lnTo>
                    <a:pt x="1539733" y="1497751"/>
                  </a:lnTo>
                  <a:cubicBezTo>
                    <a:pt x="1581926" y="1587764"/>
                    <a:pt x="1543161" y="1694939"/>
                    <a:pt x="1453148" y="1737132"/>
                  </a:cubicBezTo>
                  <a:cubicBezTo>
                    <a:pt x="1363136" y="1779325"/>
                    <a:pt x="1255961" y="1740560"/>
                    <a:pt x="1213768" y="1650548"/>
                  </a:cubicBezTo>
                  <a:lnTo>
                    <a:pt x="1180868" y="1580362"/>
                  </a:lnTo>
                  <a:lnTo>
                    <a:pt x="1180868" y="1753052"/>
                  </a:lnTo>
                  <a:lnTo>
                    <a:pt x="1180868" y="1767842"/>
                  </a:lnTo>
                  <a:lnTo>
                    <a:pt x="1180868" y="2614354"/>
                  </a:lnTo>
                  <a:cubicBezTo>
                    <a:pt x="1180868" y="2713765"/>
                    <a:pt x="1100279" y="2794354"/>
                    <a:pt x="1000868" y="2794354"/>
                  </a:cubicBezTo>
                  <a:cubicBezTo>
                    <a:pt x="901457" y="2794354"/>
                    <a:pt x="820868" y="2713765"/>
                    <a:pt x="820868" y="2614354"/>
                  </a:cubicBezTo>
                  <a:lnTo>
                    <a:pt x="820868" y="1896900"/>
                  </a:lnTo>
                  <a:lnTo>
                    <a:pt x="766536" y="1896900"/>
                  </a:lnTo>
                  <a:lnTo>
                    <a:pt x="766536" y="2608003"/>
                  </a:lnTo>
                  <a:cubicBezTo>
                    <a:pt x="766536" y="2707414"/>
                    <a:pt x="685947" y="2788003"/>
                    <a:pt x="586536" y="2788003"/>
                  </a:cubicBezTo>
                  <a:cubicBezTo>
                    <a:pt x="487125" y="2788003"/>
                    <a:pt x="406536" y="2707414"/>
                    <a:pt x="406536" y="2608003"/>
                  </a:cubicBezTo>
                  <a:lnTo>
                    <a:pt x="406536" y="1767842"/>
                  </a:lnTo>
                  <a:lnTo>
                    <a:pt x="406536" y="1746701"/>
                  </a:lnTo>
                  <a:lnTo>
                    <a:pt x="406536" y="1515057"/>
                  </a:lnTo>
                  <a:lnTo>
                    <a:pt x="343024" y="1650548"/>
                  </a:lnTo>
                  <a:cubicBezTo>
                    <a:pt x="300831" y="1740560"/>
                    <a:pt x="193656" y="1779325"/>
                    <a:pt x="103644" y="1737132"/>
                  </a:cubicBezTo>
                  <a:cubicBezTo>
                    <a:pt x="13631" y="1694939"/>
                    <a:pt x="-25134" y="1587764"/>
                    <a:pt x="17059" y="1497751"/>
                  </a:cubicBezTo>
                  <a:lnTo>
                    <a:pt x="337932" y="813224"/>
                  </a:lnTo>
                  <a:cubicBezTo>
                    <a:pt x="366192" y="752937"/>
                    <a:pt x="423602" y="715638"/>
                    <a:pt x="485735" y="713166"/>
                  </a:cubicBezTo>
                  <a:cubicBezTo>
                    <a:pt x="501053" y="706658"/>
                    <a:pt x="517908" y="703100"/>
                    <a:pt x="535594" y="703100"/>
                  </a:cubicBezTo>
                  <a:lnTo>
                    <a:pt x="682289" y="703100"/>
                  </a:lnTo>
                  <a:cubicBezTo>
                    <a:pt x="533636" y="660168"/>
                    <a:pt x="425723" y="522687"/>
                    <a:pt x="425723" y="360000"/>
                  </a:cubicBezTo>
                  <a:cubicBezTo>
                    <a:pt x="425723" y="161177"/>
                    <a:pt x="586900" y="0"/>
                    <a:pt x="78572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428298" y="3644300"/>
              <a:ext cx="2446358" cy="810000"/>
            </a:xfrm>
            <a:prstGeom prst="rect">
              <a:avLst/>
            </a:prstGeom>
            <a:solidFill>
              <a:srgbClr val="1E4784"/>
            </a:solidFill>
            <a:ln w="12700" cap="flat" cmpd="sng" algn="ctr">
              <a:noFill/>
              <a:prstDash val="solid"/>
            </a:ln>
            <a:effectLst/>
          </p:spPr>
          <p:txBody>
            <a:bodyPr lIns="72000" rIns="72000" anchor="ctr"/>
            <a:lstStyle/>
            <a:p>
              <a:pPr marL="447664" marR="0" lvl="0" indent="-1588" algn="l" defTabSz="91426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4489" algn="l"/>
                </a:tabLst>
                <a:defRPr/>
              </a:pPr>
              <a:r>
                <a:rPr kumimoji="0" lang="en-GB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Group B: </a:t>
              </a:r>
              <a:br>
                <a:rPr kumimoji="0" lang="en-GB" sz="135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Phẫu thuật hoặc thủ thuật khẩn</a:t>
              </a:r>
              <a:endParaRPr kumimoji="0" lang="en-GB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Isosceles Triangle 74"/>
            <p:cNvSpPr/>
            <p:nvPr/>
          </p:nvSpPr>
          <p:spPr bwMode="auto">
            <a:xfrm>
              <a:off x="2775914" y="4658645"/>
              <a:ext cx="179388" cy="141287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Isosceles Triangle 75"/>
            <p:cNvSpPr/>
            <p:nvPr/>
          </p:nvSpPr>
          <p:spPr bwMode="auto">
            <a:xfrm>
              <a:off x="3751173" y="4658646"/>
              <a:ext cx="179387" cy="141287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3496303" y="4781391"/>
              <a:ext cx="692471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Giữa hai liều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2421568" y="4771907"/>
              <a:ext cx="962025" cy="230832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Khởi điểm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2822432" y="3278456"/>
              <a:ext cx="2060864" cy="650874"/>
            </a:xfrm>
            <a:prstGeom prst="rect">
              <a:avLst/>
            </a:prstGeom>
            <a:noFill/>
          </p:spPr>
          <p:txBody>
            <a:bodyPr lIns="72000" rIns="72000"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5 g idarucizumab </a:t>
              </a:r>
              <a:b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</a:b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(2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2.5 g qua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tĩnh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mạch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cxnSp>
          <p:nvCxnSpPr>
            <p:cNvPr id="80" name="Straight Connector 69"/>
            <p:cNvCxnSpPr>
              <a:cxnSpLocks noChangeShapeType="1"/>
            </p:cNvCxnSpPr>
            <p:nvPr/>
          </p:nvCxnSpPr>
          <p:spPr bwMode="auto">
            <a:xfrm>
              <a:off x="2867142" y="2900338"/>
              <a:ext cx="0" cy="1717370"/>
            </a:xfrm>
            <a:prstGeom prst="line">
              <a:avLst/>
            </a:prstGeom>
            <a:noFill/>
            <a:ln w="12700" algn="ctr">
              <a:solidFill>
                <a:srgbClr val="03497C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" name="Pentagon 13"/>
            <p:cNvSpPr/>
            <p:nvPr/>
          </p:nvSpPr>
          <p:spPr bwMode="auto">
            <a:xfrm rot="10800000">
              <a:off x="2875283" y="4247175"/>
              <a:ext cx="352702" cy="208359"/>
            </a:xfrm>
            <a:prstGeom prst="homePlat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3497C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Pentagon 14"/>
            <p:cNvSpPr/>
            <p:nvPr/>
          </p:nvSpPr>
          <p:spPr bwMode="auto">
            <a:xfrm>
              <a:off x="3052454" y="4247175"/>
              <a:ext cx="1771707" cy="208359"/>
            </a:xfrm>
            <a:prstGeom prst="homePlat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0–15 min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160145" y="2521684"/>
              <a:ext cx="1638756" cy="1954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8900" marR="0" lvl="0" indent="-8890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88900" algn="l"/>
                </a:tabLst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Biến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cô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́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thuyên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tắc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88900" marR="0" lvl="0" indent="-8890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134541" algn="l"/>
                </a:tabLst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Tái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phát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kháng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đông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88900" marR="0" lvl="0" indent="-8890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Tư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̉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vong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88900" marR="0" lvl="0" indent="-8890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aPTT / TT</a:t>
              </a:r>
            </a:p>
            <a:p>
              <a:pPr marL="88900" marR="0" lvl="0" indent="-8890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Nồng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đô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̣ Dabigatran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huyết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tương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88900" marR="0" lvl="0" indent="-8890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Tính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miễn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dịch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428296" y="1989681"/>
              <a:ext cx="2438846" cy="666539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61" tIns="34281" rIns="68561" bIns="34281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503 bệnh nhân đang điều trị bằng dabigatran tại 173  trung tâm ở 39 nước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>
              <a:off x="2865608" y="3156881"/>
              <a:ext cx="195855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7370"/>
              </a:solidFill>
              <a:prstDash val="solid"/>
              <a:tailEnd type="none" w="lg" len="med"/>
            </a:ln>
            <a:effectLst/>
          </p:spPr>
        </p:cxnSp>
        <p:sp>
          <p:nvSpPr>
            <p:cNvPr id="86" name="TextBox 85"/>
            <p:cNvSpPr txBox="1"/>
            <p:nvPr/>
          </p:nvSpPr>
          <p:spPr bwMode="auto">
            <a:xfrm>
              <a:off x="5241369" y="4772262"/>
              <a:ext cx="344966" cy="23083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2 g</a:t>
              </a:r>
            </a:p>
          </p:txBody>
        </p:sp>
        <p:sp>
          <p:nvSpPr>
            <p:cNvPr id="87" name="TextBox 86"/>
            <p:cNvSpPr txBox="1"/>
            <p:nvPr/>
          </p:nvSpPr>
          <p:spPr bwMode="auto">
            <a:xfrm>
              <a:off x="5516006" y="4769004"/>
              <a:ext cx="344966" cy="23083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4 g</a:t>
              </a:r>
            </a:p>
          </p:txBody>
        </p:sp>
        <p:sp>
          <p:nvSpPr>
            <p:cNvPr id="88" name="TextBox 87"/>
            <p:cNvSpPr txBox="1"/>
            <p:nvPr/>
          </p:nvSpPr>
          <p:spPr bwMode="auto">
            <a:xfrm>
              <a:off x="5004386" y="4772262"/>
              <a:ext cx="344966" cy="23083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1 g</a:t>
              </a:r>
            </a:p>
          </p:txBody>
        </p:sp>
        <p:sp>
          <p:nvSpPr>
            <p:cNvPr id="89" name="Isosceles Triangle 88"/>
            <p:cNvSpPr/>
            <p:nvPr/>
          </p:nvSpPr>
          <p:spPr bwMode="auto">
            <a:xfrm>
              <a:off x="5601710" y="4658873"/>
              <a:ext cx="180974" cy="141287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Isosceles Triangle 89"/>
            <p:cNvSpPr/>
            <p:nvPr/>
          </p:nvSpPr>
          <p:spPr bwMode="auto">
            <a:xfrm>
              <a:off x="5318329" y="4658872"/>
              <a:ext cx="180974" cy="141287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Isosceles Triangle 90"/>
            <p:cNvSpPr/>
            <p:nvPr/>
          </p:nvSpPr>
          <p:spPr bwMode="auto">
            <a:xfrm>
              <a:off x="5088947" y="4658645"/>
              <a:ext cx="180974" cy="141287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538556" y="4773324"/>
              <a:ext cx="572593" cy="230832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~20 </a:t>
              </a:r>
              <a:r>
                <a:rPr kumimoji="0" lang="en-GB" sz="9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Isosceles Triangle 92"/>
            <p:cNvSpPr/>
            <p:nvPr/>
          </p:nvSpPr>
          <p:spPr bwMode="auto">
            <a:xfrm>
              <a:off x="4769481" y="4658872"/>
              <a:ext cx="180975" cy="141288"/>
            </a:xfrm>
            <a:prstGeom prst="triangl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824162" y="2441153"/>
              <a:ext cx="898878" cy="201314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2700" cap="flat" cmpd="sng" algn="ctr">
              <a:solidFill>
                <a:srgbClr val="8D9DB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Hoa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́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giải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tối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4h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qua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đánh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gia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́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bằng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dTT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va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̀ ECT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824161" y="1806886"/>
              <a:ext cx="898878" cy="61432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2700" cap="flat" cmpd="sng" algn="ctr">
              <a:solidFill>
                <a:srgbClr val="8D9DB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Kết</a:t>
              </a: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3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cục</a:t>
              </a: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35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chính</a:t>
              </a: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TextBox 124"/>
            <p:cNvSpPr txBox="1">
              <a:spLocks noChangeArrowheads="1"/>
            </p:cNvSpPr>
            <p:nvPr/>
          </p:nvSpPr>
          <p:spPr bwMode="auto">
            <a:xfrm>
              <a:off x="4237720" y="5125449"/>
              <a:ext cx="217456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050" b="1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/>
                  <a:ea typeface="Tahoma" panose="020B0604030504040204" pitchFamily="34" charset="0"/>
                  <a:cs typeface="Tahoma" panose="020B0604030504040204" pitchFamily="34" charset="0"/>
                </a:rPr>
                <a:t>Mẫu máu tại từng thời điểm</a:t>
              </a:r>
              <a:endParaRPr kumimoji="0" lang="en-GB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Rounded Rectangle 11"/>
            <p:cNvSpPr/>
            <p:nvPr/>
          </p:nvSpPr>
          <p:spPr bwMode="auto">
            <a:xfrm>
              <a:off x="524409" y="3788330"/>
              <a:ext cx="272792" cy="513849"/>
            </a:xfrm>
            <a:custGeom>
              <a:avLst/>
              <a:gdLst/>
              <a:ahLst/>
              <a:cxnLst/>
              <a:rect l="l" t="t" r="r" b="b"/>
              <a:pathLst>
                <a:path w="1556792" h="2794354">
                  <a:moveTo>
                    <a:pt x="785723" y="0"/>
                  </a:moveTo>
                  <a:cubicBezTo>
                    <a:pt x="984546" y="0"/>
                    <a:pt x="1145723" y="161177"/>
                    <a:pt x="1145723" y="360000"/>
                  </a:cubicBezTo>
                  <a:cubicBezTo>
                    <a:pt x="1145723" y="522687"/>
                    <a:pt x="1037810" y="660168"/>
                    <a:pt x="889157" y="703100"/>
                  </a:cubicBezTo>
                  <a:lnTo>
                    <a:pt x="1051810" y="703100"/>
                  </a:lnTo>
                  <a:cubicBezTo>
                    <a:pt x="1073552" y="703100"/>
                    <a:pt x="1094039" y="708476"/>
                    <a:pt x="1111237" y="719439"/>
                  </a:cubicBezTo>
                  <a:cubicBezTo>
                    <a:pt x="1157225" y="733316"/>
                    <a:pt x="1196869" y="766309"/>
                    <a:pt x="1218860" y="813224"/>
                  </a:cubicBezTo>
                  <a:lnTo>
                    <a:pt x="1539733" y="1497751"/>
                  </a:lnTo>
                  <a:cubicBezTo>
                    <a:pt x="1581926" y="1587764"/>
                    <a:pt x="1543161" y="1694939"/>
                    <a:pt x="1453148" y="1737132"/>
                  </a:cubicBezTo>
                  <a:cubicBezTo>
                    <a:pt x="1363136" y="1779325"/>
                    <a:pt x="1255961" y="1740560"/>
                    <a:pt x="1213768" y="1650548"/>
                  </a:cubicBezTo>
                  <a:lnTo>
                    <a:pt x="1180868" y="1580362"/>
                  </a:lnTo>
                  <a:lnTo>
                    <a:pt x="1180868" y="1753052"/>
                  </a:lnTo>
                  <a:lnTo>
                    <a:pt x="1180868" y="1767842"/>
                  </a:lnTo>
                  <a:lnTo>
                    <a:pt x="1180868" y="2614354"/>
                  </a:lnTo>
                  <a:cubicBezTo>
                    <a:pt x="1180868" y="2713765"/>
                    <a:pt x="1100279" y="2794354"/>
                    <a:pt x="1000868" y="2794354"/>
                  </a:cubicBezTo>
                  <a:cubicBezTo>
                    <a:pt x="901457" y="2794354"/>
                    <a:pt x="820868" y="2713765"/>
                    <a:pt x="820868" y="2614354"/>
                  </a:cubicBezTo>
                  <a:lnTo>
                    <a:pt x="820868" y="1896900"/>
                  </a:lnTo>
                  <a:lnTo>
                    <a:pt x="766536" y="1896900"/>
                  </a:lnTo>
                  <a:lnTo>
                    <a:pt x="766536" y="2608003"/>
                  </a:lnTo>
                  <a:cubicBezTo>
                    <a:pt x="766536" y="2707414"/>
                    <a:pt x="685947" y="2788003"/>
                    <a:pt x="586536" y="2788003"/>
                  </a:cubicBezTo>
                  <a:cubicBezTo>
                    <a:pt x="487125" y="2788003"/>
                    <a:pt x="406536" y="2707414"/>
                    <a:pt x="406536" y="2608003"/>
                  </a:cubicBezTo>
                  <a:lnTo>
                    <a:pt x="406536" y="1767842"/>
                  </a:lnTo>
                  <a:lnTo>
                    <a:pt x="406536" y="1746701"/>
                  </a:lnTo>
                  <a:lnTo>
                    <a:pt x="406536" y="1515057"/>
                  </a:lnTo>
                  <a:lnTo>
                    <a:pt x="343024" y="1650548"/>
                  </a:lnTo>
                  <a:cubicBezTo>
                    <a:pt x="300831" y="1740560"/>
                    <a:pt x="193656" y="1779325"/>
                    <a:pt x="103644" y="1737132"/>
                  </a:cubicBezTo>
                  <a:cubicBezTo>
                    <a:pt x="13631" y="1694939"/>
                    <a:pt x="-25134" y="1587764"/>
                    <a:pt x="17059" y="1497751"/>
                  </a:cubicBezTo>
                  <a:lnTo>
                    <a:pt x="337932" y="813224"/>
                  </a:lnTo>
                  <a:cubicBezTo>
                    <a:pt x="366192" y="752937"/>
                    <a:pt x="423602" y="715638"/>
                    <a:pt x="485735" y="713166"/>
                  </a:cubicBezTo>
                  <a:cubicBezTo>
                    <a:pt x="501053" y="706658"/>
                    <a:pt x="517908" y="703100"/>
                    <a:pt x="535594" y="703100"/>
                  </a:cubicBezTo>
                  <a:lnTo>
                    <a:pt x="682289" y="703100"/>
                  </a:lnTo>
                  <a:cubicBezTo>
                    <a:pt x="533636" y="660168"/>
                    <a:pt x="425723" y="522687"/>
                    <a:pt x="425723" y="360000"/>
                  </a:cubicBezTo>
                  <a:cubicBezTo>
                    <a:pt x="425723" y="161177"/>
                    <a:pt x="586900" y="0"/>
                    <a:pt x="78572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25" y="261871"/>
            <a:ext cx="2160000" cy="54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7500567" y="2329440"/>
            <a:ext cx="1204929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Cầm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máu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24h </a:t>
            </a:r>
          </a:p>
          <a:p>
            <a:pPr marL="0" marR="0" lvl="0" indent="0" algn="ct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(non-ICH)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488178" y="3073629"/>
            <a:ext cx="1178073" cy="52322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đánh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488177" y="3897636"/>
            <a:ext cx="122970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Cầm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máu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PT/TT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1676295" y="5470617"/>
            <a:ext cx="5350447" cy="44826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4" tIns="45708" rIns="91414" bIns="4570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Bệnh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nhân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điều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trị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chủ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yếu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dựa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triệu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chứng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lâm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sàng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616280" y="5445224"/>
            <a:ext cx="1826406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737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173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37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737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37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tâm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737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737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737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37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598" y="1"/>
            <a:ext cx="9051403" cy="11490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2200" dirty="0" err="1"/>
              <a:t>Nghiên</a:t>
            </a:r>
            <a:r>
              <a:rPr lang="en-GB" sz="2200" dirty="0"/>
              <a:t> </a:t>
            </a:r>
            <a:r>
              <a:rPr lang="en-GB" sz="2200" dirty="0" err="1"/>
              <a:t>cứu</a:t>
            </a:r>
            <a:r>
              <a:rPr lang="en-GB" sz="2200" dirty="0"/>
              <a:t> RE-VERSE AD </a:t>
            </a:r>
            <a:r>
              <a:rPr lang="en-GB" sz="2200" dirty="0" err="1"/>
              <a:t>phản</a:t>
            </a:r>
            <a:r>
              <a:rPr lang="en-GB" sz="2200" dirty="0"/>
              <a:t> </a:t>
            </a:r>
            <a:r>
              <a:rPr lang="en-GB" sz="2200" dirty="0" err="1"/>
              <a:t>ánh</a:t>
            </a:r>
            <a:r>
              <a:rPr lang="en-GB" sz="2200" dirty="0"/>
              <a:t> </a:t>
            </a:r>
            <a:r>
              <a:rPr lang="en-GB" sz="2200" dirty="0" err="1"/>
              <a:t>đúng</a:t>
            </a:r>
            <a:r>
              <a:rPr lang="en-GB" sz="2200" dirty="0"/>
              <a:t> </a:t>
            </a:r>
            <a:r>
              <a:rPr lang="en-GB" sz="2200" dirty="0" err="1"/>
              <a:t>thực</a:t>
            </a:r>
            <a:r>
              <a:rPr lang="en-GB" sz="2200" dirty="0"/>
              <a:t> </a:t>
            </a:r>
            <a:r>
              <a:rPr lang="en-GB" sz="2200" dirty="0" err="1"/>
              <a:t>tế</a:t>
            </a:r>
            <a:r>
              <a:rPr lang="en-GB" sz="2200" dirty="0"/>
              <a:t> </a:t>
            </a:r>
            <a:r>
              <a:rPr lang="en-GB" sz="2200" dirty="0" err="1"/>
              <a:t>lâm</a:t>
            </a:r>
            <a:r>
              <a:rPr lang="en-GB" sz="2200" dirty="0"/>
              <a:t> </a:t>
            </a:r>
            <a:r>
              <a:rPr lang="en-GB" sz="2200" dirty="0" err="1"/>
              <a:t>sàng</a:t>
            </a:r>
            <a:r>
              <a:rPr lang="en-GB" sz="2200" dirty="0"/>
              <a:t> </a:t>
            </a:r>
            <a:r>
              <a:rPr lang="en-GB" sz="2200" dirty="0" err="1"/>
              <a:t>với</a:t>
            </a:r>
            <a:r>
              <a:rPr lang="en-GB" sz="2200" dirty="0"/>
              <a:t> </a:t>
            </a:r>
            <a:r>
              <a:rPr lang="en-GB" sz="2200" dirty="0" err="1"/>
              <a:t>các</a:t>
            </a:r>
            <a:r>
              <a:rPr lang="en-GB" sz="2200" dirty="0"/>
              <a:t> </a:t>
            </a:r>
            <a:r>
              <a:rPr lang="en-GB" sz="2200" dirty="0" err="1"/>
              <a:t>tình</a:t>
            </a:r>
            <a:r>
              <a:rPr lang="en-GB" sz="2200" dirty="0"/>
              <a:t> </a:t>
            </a:r>
            <a:r>
              <a:rPr lang="en-GB" sz="2200" dirty="0" err="1"/>
              <a:t>huống</a:t>
            </a:r>
            <a:r>
              <a:rPr lang="en-GB" sz="2200" dirty="0"/>
              <a:t> </a:t>
            </a:r>
            <a:r>
              <a:rPr lang="en-GB" sz="2200" dirty="0" err="1">
                <a:solidFill>
                  <a:srgbClr val="00B050"/>
                </a:solidFill>
              </a:rPr>
              <a:t>cần</a:t>
            </a:r>
            <a:r>
              <a:rPr lang="en-GB" sz="2200" dirty="0">
                <a:solidFill>
                  <a:srgbClr val="00B050"/>
                </a:solidFill>
              </a:rPr>
              <a:t> </a:t>
            </a:r>
            <a:r>
              <a:rPr lang="en-GB" sz="2200" dirty="0" err="1">
                <a:solidFill>
                  <a:srgbClr val="00B050"/>
                </a:solidFill>
              </a:rPr>
              <a:t>xử</a:t>
            </a:r>
            <a:r>
              <a:rPr lang="en-GB" sz="2200" dirty="0">
                <a:solidFill>
                  <a:srgbClr val="00B050"/>
                </a:solidFill>
              </a:rPr>
              <a:t> </a:t>
            </a:r>
            <a:r>
              <a:rPr lang="en-GB" sz="2200" dirty="0" err="1">
                <a:solidFill>
                  <a:srgbClr val="00B050"/>
                </a:solidFill>
              </a:rPr>
              <a:t>trí</a:t>
            </a:r>
            <a:r>
              <a:rPr lang="en-GB" sz="2200" dirty="0">
                <a:solidFill>
                  <a:srgbClr val="00B050"/>
                </a:solidFill>
              </a:rPr>
              <a:t> </a:t>
            </a:r>
            <a:r>
              <a:rPr lang="en-GB" sz="2200" dirty="0" err="1">
                <a:solidFill>
                  <a:srgbClr val="00B050"/>
                </a:solidFill>
              </a:rPr>
              <a:t>chảy</a:t>
            </a:r>
            <a:r>
              <a:rPr lang="en-GB" sz="2200" dirty="0">
                <a:solidFill>
                  <a:srgbClr val="00B050"/>
                </a:solidFill>
              </a:rPr>
              <a:t> </a:t>
            </a:r>
            <a:r>
              <a:rPr lang="en-GB" sz="2200" dirty="0" err="1">
                <a:solidFill>
                  <a:srgbClr val="00B050"/>
                </a:solidFill>
              </a:rPr>
              <a:t>máu</a:t>
            </a:r>
            <a:r>
              <a:rPr lang="en-GB" sz="2200" dirty="0">
                <a:solidFill>
                  <a:srgbClr val="00B050"/>
                </a:solidFill>
              </a:rPr>
              <a:t> </a:t>
            </a:r>
            <a:r>
              <a:rPr lang="en-GB" sz="2200" dirty="0" err="1">
                <a:solidFill>
                  <a:srgbClr val="00B050"/>
                </a:solidFill>
              </a:rPr>
              <a:t>và</a:t>
            </a:r>
            <a:r>
              <a:rPr lang="en-GB" sz="2200" dirty="0">
                <a:solidFill>
                  <a:srgbClr val="00B050"/>
                </a:solidFill>
              </a:rPr>
              <a:t> </a:t>
            </a:r>
            <a:r>
              <a:rPr lang="en-GB" sz="2200" dirty="0" err="1">
                <a:solidFill>
                  <a:srgbClr val="00B050"/>
                </a:solidFill>
              </a:rPr>
              <a:t>phẫu</a:t>
            </a:r>
            <a:r>
              <a:rPr lang="en-GB" sz="2200" dirty="0">
                <a:solidFill>
                  <a:srgbClr val="00B050"/>
                </a:solidFill>
              </a:rPr>
              <a:t> </a:t>
            </a:r>
            <a:r>
              <a:rPr lang="en-GB" sz="2200" dirty="0" err="1">
                <a:solidFill>
                  <a:srgbClr val="00B050"/>
                </a:solidFill>
              </a:rPr>
              <a:t>thuật</a:t>
            </a:r>
            <a:r>
              <a:rPr lang="en-GB" sz="2200" dirty="0">
                <a:solidFill>
                  <a:srgbClr val="00B050"/>
                </a:solidFill>
              </a:rPr>
              <a:t> </a:t>
            </a:r>
            <a:r>
              <a:rPr lang="en-GB" sz="2200" dirty="0" err="1">
                <a:solidFill>
                  <a:srgbClr val="00B050"/>
                </a:solidFill>
              </a:rPr>
              <a:t>khẩn</a:t>
            </a:r>
            <a:r>
              <a:rPr lang="en-GB" sz="2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732062" y="6442502"/>
            <a:ext cx="8790972" cy="415498"/>
          </a:xfrm>
        </p:spPr>
        <p:txBody>
          <a:bodyPr/>
          <a:lstStyle/>
          <a:p>
            <a:r>
              <a:rPr lang="en-GB" sz="1050" dirty="0"/>
              <a:t>aPCC, activated prothrombin complex concentrate; FFP, fresh frozen plasma; rFVIIa, recombinant activated Factor VII; PCC, prothrombin complex concentrate ; ClinicalTrials.gov Identifier: NCT02104947; Pollack et al. Thromb Haemost 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0452" y="1380333"/>
            <a:ext cx="3935803" cy="360648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>
            <a:noFill/>
          </a:ln>
        </p:spPr>
        <p:txBody>
          <a:bodyPr wrap="square" lIns="144000" tIns="0" rIns="144000" bIns="0" rtlCol="0" anchor="t" anchorCtr="0">
            <a:noAutofit/>
          </a:bodyPr>
          <a:lstStyle/>
          <a:p>
            <a:pPr marL="0" marR="0" lvl="0" indent="0" algn="l" defTabSz="182563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1" i="0" u="none" strike="noStrike" kern="0" cap="none" spc="0" normalizeH="0" baseline="0" noProof="0" dirty="0">
              <a:ln w="6350"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82563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Tiêu</a:t>
            </a:r>
            <a:r>
              <a:rPr kumimoji="0" lang="en-US" sz="1800" b="1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</a:t>
            </a:r>
            <a:r>
              <a:rPr kumimoji="0" lang="en-US" sz="1800" b="1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1800" b="1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80975" marR="0" lvl="0" indent="-180975" algn="l" defTabSz="18256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US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dabigatran</a:t>
            </a:r>
          </a:p>
          <a:p>
            <a:pPr marL="180975" marR="0" lvl="0" indent="-180975" algn="l" defTabSz="18256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Chảy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máu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kiểm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soát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đe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dọa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mạng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hóa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giải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kháng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đông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nhanh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đánh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bởi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bác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sĩ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Nhóm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A) .</a:t>
            </a:r>
          </a:p>
          <a:p>
            <a:pPr marL="180975" marR="0" lvl="0" indent="-180975" algn="l" defTabSz="18256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phẫu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thuật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hoặc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thủ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thuật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xâm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lấn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trì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hoãn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&gt;8 g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cầm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máu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tốt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Nhóm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B) .</a:t>
            </a:r>
            <a:endParaRPr kumimoji="0" lang="en-US" sz="1600" b="1" i="0" u="none" strike="noStrike" kern="0" cap="none" spc="0" normalizeH="0" baseline="0" noProof="0" dirty="0">
              <a:ln w="6350"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2997" y="1380333"/>
            <a:ext cx="4032000" cy="3606484"/>
          </a:xfrm>
          <a:prstGeom prst="rect">
            <a:avLst/>
          </a:prstGeom>
          <a:solidFill>
            <a:schemeClr val="tx2"/>
          </a:solidFill>
          <a:ln w="25400">
            <a:noFill/>
          </a:ln>
        </p:spPr>
        <p:txBody>
          <a:bodyPr wrap="square" lIns="144000" tIns="0" rIns="108000" bIns="0" rtlCol="0" anchor="t" anchorCtr="0">
            <a:noAutofit/>
          </a:bodyPr>
          <a:lstStyle/>
          <a:p>
            <a:pPr marL="0" marR="0" lvl="0" indent="0" algn="l" defTabSz="18256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1" i="0" u="none" strike="noStrike" kern="0" cap="none" spc="0" normalizeH="0" baseline="0" noProof="0" dirty="0">
              <a:ln w="6350"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8256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1" i="0" u="none" strike="noStrike" kern="0" cap="none" spc="0" normalizeH="0" baseline="0" noProof="0" dirty="0">
              <a:ln w="6350"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8256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Tiêu</a:t>
            </a:r>
            <a:r>
              <a:rPr kumimoji="0" lang="en-US" sz="1800" b="1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</a:t>
            </a:r>
            <a:r>
              <a:rPr kumimoji="0" lang="en-US" sz="1800" b="1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loại</a:t>
            </a:r>
            <a:r>
              <a:rPr kumimoji="0" lang="en-US" sz="1800" b="1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3038" marR="0" lvl="0" indent="-173038" algn="l" defTabSz="18256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: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chảy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máu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nhẹ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kiểm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soát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sóc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nâng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đỡ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hoặc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dấu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chảy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máu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lâm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sàng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173038" marR="0" lvl="0" indent="-173038" algn="l" defTabSz="18256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: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Phẫu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hoặc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thủ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hoặc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chảy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máu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kiểm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soát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thấp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173038" marR="0" lvl="0" indent="-173038" algn="l" defTabSz="182563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Chống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thuốc</a:t>
            </a:r>
            <a:r>
              <a:rPr kumimoji="0" lang="en-GB" sz="1600" b="0" i="0" u="none" strike="noStrike" kern="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1600" b="0" i="0" u="none" strike="noStrike" kern="0" cap="none" spc="0" normalizeH="0" baseline="0" noProof="0" dirty="0">
              <a:ln w="6350"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32062" y="5135526"/>
            <a:ext cx="8727310" cy="1326734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chế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cương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đối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1E478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cầm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máu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RE-VERSE AD™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Idarucizumab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cầm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máu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duy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9999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Idarucizumab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thêm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cầm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máu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FFP, PCC, aPCC,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hoặc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999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rFVIIa</a:t>
            </a:r>
          </a:p>
        </p:txBody>
      </p:sp>
    </p:spTree>
    <p:extLst>
      <p:ext uri="{BB962C8B-B14F-4D97-AF65-F5344CB8AC3E}">
        <p14:creationId xmlns:p14="http://schemas.microsoft.com/office/powerpoint/2010/main" val="36270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9C56750E-1FB4-432A-80C2-2CC5DAE1551B}"/>
              </a:ext>
            </a:extLst>
          </p:cNvPr>
          <p:cNvSpPr txBox="1">
            <a:spLocks/>
          </p:cNvSpPr>
          <p:nvPr/>
        </p:nvSpPr>
        <p:spPr bwMode="auto">
          <a:xfrm>
            <a:off x="1" y="91605"/>
            <a:ext cx="12192000" cy="102599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14" tIns="34295" rIns="108014" bIns="34295" rtlCol="0" anchor="ctr"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000" b="1" kern="1200">
                <a:solidFill>
                  <a:schemeClr val="lt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342946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lt1"/>
                </a:solidFill>
                <a:latin typeface="Century Gothic" pitchFamily="34" charset="0"/>
              </a:defRPr>
            </a:lvl6pPr>
            <a:lvl7pPr marL="685891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lt1"/>
                </a:solidFill>
                <a:latin typeface="Century Gothic" pitchFamily="34" charset="0"/>
              </a:defRPr>
            </a:lvl7pPr>
            <a:lvl8pPr marL="102883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lt1"/>
                </a:solidFill>
                <a:latin typeface="Century Gothic" pitchFamily="34" charset="0"/>
              </a:defRPr>
            </a:lvl8pPr>
            <a:lvl9pPr marL="13717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lt1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Chỉ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số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đông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máu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dTT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được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sử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dụng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để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đánh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giá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nồng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độ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dabigatran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trong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máu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sau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khi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sử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dụng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Idarucizumab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Geneva" charset="-128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C47FF-3086-4212-AE49-C52304BAD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70" y="6329680"/>
            <a:ext cx="453569" cy="4775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FAE0338-CDC4-4835-A9A3-7AB1D35C65CC}"/>
              </a:ext>
            </a:extLst>
          </p:cNvPr>
          <p:cNvGrpSpPr/>
          <p:nvPr/>
        </p:nvGrpSpPr>
        <p:grpSpPr>
          <a:xfrm>
            <a:off x="1788431" y="1368002"/>
            <a:ext cx="8784319" cy="4751229"/>
            <a:chOff x="1788431" y="1368002"/>
            <a:chExt cx="8784319" cy="47512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D6A525A-180B-4CB6-A11D-D6A18104D4AA}"/>
                </a:ext>
              </a:extLst>
            </p:cNvPr>
            <p:cNvGrpSpPr/>
            <p:nvPr/>
          </p:nvGrpSpPr>
          <p:grpSpPr>
            <a:xfrm>
              <a:off x="5473060" y="5865310"/>
              <a:ext cx="1787437" cy="253916"/>
              <a:chOff x="3106091" y="6036767"/>
              <a:chExt cx="1787437" cy="253916"/>
            </a:xfrm>
          </p:grpSpPr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1DF05173-D7EC-4215-A0D1-9373EA8D9F04}"/>
                  </a:ext>
                </a:extLst>
              </p:cNvPr>
              <p:cNvGrpSpPr/>
              <p:nvPr/>
            </p:nvGrpSpPr>
            <p:grpSpPr>
              <a:xfrm>
                <a:off x="3106091" y="6104961"/>
                <a:ext cx="130811" cy="79057"/>
                <a:chOff x="6968256" y="6041186"/>
                <a:chExt cx="120956" cy="79057"/>
              </a:xfrm>
            </p:grpSpPr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7E067F2C-FC2E-4599-8302-AF2AE01921F9}"/>
                    </a:ext>
                  </a:extLst>
                </p:cNvPr>
                <p:cNvCxnSpPr/>
                <p:nvPr/>
              </p:nvCxnSpPr>
              <p:spPr bwMode="auto">
                <a:xfrm flipV="1">
                  <a:off x="7028734" y="6044043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498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0" name="Straight Connector 199">
                  <a:extLst>
                    <a:ext uri="{FF2B5EF4-FFF2-40B4-BE49-F238E27FC236}">
                      <a16:creationId xmlns:a16="http://schemas.microsoft.com/office/drawing/2014/main" id="{AB925718-9630-4B3C-8FAD-24491C2C708D}"/>
                    </a:ext>
                  </a:extLst>
                </p:cNvPr>
                <p:cNvCxnSpPr/>
                <p:nvPr/>
              </p:nvCxnSpPr>
              <p:spPr bwMode="auto">
                <a:xfrm>
                  <a:off x="6968256" y="6041186"/>
                  <a:ext cx="12095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498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B00F9D13-3B2D-4B7E-AFA9-0F0B38B16A07}"/>
                  </a:ext>
                </a:extLst>
              </p:cNvPr>
              <p:cNvSpPr txBox="1"/>
              <p:nvPr/>
            </p:nvSpPr>
            <p:spPr bwMode="auto">
              <a:xfrm>
                <a:off x="3296923" y="6036767"/>
                <a:ext cx="1596605" cy="2539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rtlCol="0">
                <a:spAutoFit/>
              </a:bodyPr>
              <a:lstStyle/>
              <a:p>
                <a:pPr marL="0" marR="0" lvl="0" indent="0" algn="l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Bách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10th/90th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98EFA8-DD79-42B4-82B0-6CE80BEC0CCB}"/>
                </a:ext>
              </a:extLst>
            </p:cNvPr>
            <p:cNvGrpSpPr/>
            <p:nvPr/>
          </p:nvGrpSpPr>
          <p:grpSpPr>
            <a:xfrm>
              <a:off x="2146830" y="5865315"/>
              <a:ext cx="2846223" cy="253916"/>
              <a:chOff x="622829" y="6036767"/>
              <a:chExt cx="2846223" cy="253916"/>
            </a:xfrm>
          </p:grpSpPr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044CBB64-0836-4E21-9DB9-7CDC671A02E8}"/>
                  </a:ext>
                </a:extLst>
              </p:cNvPr>
              <p:cNvSpPr/>
              <p:nvPr/>
            </p:nvSpPr>
            <p:spPr bwMode="auto">
              <a:xfrm>
                <a:off x="622829" y="6121630"/>
                <a:ext cx="263800" cy="45719"/>
              </a:xfrm>
              <a:prstGeom prst="rect">
                <a:avLst/>
              </a:prstGeom>
              <a:noFill/>
              <a:ln w="9525" cap="flat" cmpd="sng" algn="ctr">
                <a:solidFill>
                  <a:srgbClr val="0049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4" tIns="45708" rIns="91414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2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B8D44788-CDB7-4439-82AB-883B62D03987}"/>
                  </a:ext>
                </a:extLst>
              </p:cNvPr>
              <p:cNvSpPr txBox="1"/>
              <p:nvPr/>
            </p:nvSpPr>
            <p:spPr bwMode="auto">
              <a:xfrm>
                <a:off x="932913" y="6036767"/>
                <a:ext cx="2536139" cy="2539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rtlCol="0">
                <a:spAutoFit/>
              </a:bodyPr>
              <a:lstStyle/>
              <a:p>
                <a:pPr marL="0" marR="0" lvl="0" indent="0" algn="l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Trung 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bách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25th/75th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1FF93B-8DB4-4AD5-AA86-FB11C0F28553}"/>
                </a:ext>
              </a:extLst>
            </p:cNvPr>
            <p:cNvGrpSpPr/>
            <p:nvPr/>
          </p:nvGrpSpPr>
          <p:grpSpPr>
            <a:xfrm>
              <a:off x="7740500" y="5865315"/>
              <a:ext cx="2438870" cy="253916"/>
              <a:chOff x="6216500" y="6036767"/>
              <a:chExt cx="2438870" cy="253916"/>
            </a:xfrm>
          </p:grpSpPr>
          <p:sp>
            <p:nvSpPr>
              <p:cNvPr id="193" name="Line 3">
                <a:extLst>
                  <a:ext uri="{FF2B5EF4-FFF2-40B4-BE49-F238E27FC236}">
                    <a16:creationId xmlns:a16="http://schemas.microsoft.com/office/drawing/2014/main" id="{E6AC5DBF-5F5D-48F3-B86B-0B3C8E599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6216500" y="6144489"/>
                <a:ext cx="567645" cy="0"/>
              </a:xfrm>
              <a:prstGeom prst="line">
                <a:avLst/>
              </a:prstGeom>
              <a:noFill/>
              <a:ln w="19050" cap="flat" cmpd="sng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8785A51C-DAB4-46D4-A953-242C2E61D761}"/>
                  </a:ext>
                </a:extLst>
              </p:cNvPr>
              <p:cNvSpPr txBox="1"/>
              <p:nvPr/>
            </p:nvSpPr>
            <p:spPr bwMode="auto">
              <a:xfrm>
                <a:off x="6838104" y="6036767"/>
                <a:ext cx="1817266" cy="2539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rtlCol="0">
                <a:spAutoFit/>
              </a:bodyPr>
              <a:lstStyle/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Giới</a:t>
                </a: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hạn</a:t>
                </a: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bình</a:t>
                </a: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thường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Textfeld 16">
              <a:extLst>
                <a:ext uri="{FF2B5EF4-FFF2-40B4-BE49-F238E27FC236}">
                  <a16:creationId xmlns:a16="http://schemas.microsoft.com/office/drawing/2014/main" id="{797057F5-CD4E-4BEF-A15A-C21171965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7025" y="5589809"/>
              <a:ext cx="395750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defRPr sz="3200">
                  <a:solidFill>
                    <a:srgbClr val="07061C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rgbClr val="07061C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7061C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7061C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alt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Thời gian sau khi tiêm idarucizumab</a:t>
              </a:r>
              <a:endParaRPr kumimoji="0" lang="de-DE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1" name="Rechteck 15">
              <a:extLst>
                <a:ext uri="{FF2B5EF4-FFF2-40B4-BE49-F238E27FC236}">
                  <a16:creationId xmlns:a16="http://schemas.microsoft.com/office/drawing/2014/main" id="{B575E364-8D2B-440F-93D4-0695E1C53F1A}"/>
                </a:ext>
              </a:extLst>
            </p:cNvPr>
            <p:cNvSpPr/>
            <p:nvPr/>
          </p:nvSpPr>
          <p:spPr>
            <a:xfrm>
              <a:off x="2020552" y="1369309"/>
              <a:ext cx="3596658" cy="421809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1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Nhóm 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: Chảy máu không kiểm soát (n=293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2" name="Rechteck 15">
              <a:extLst>
                <a:ext uri="{FF2B5EF4-FFF2-40B4-BE49-F238E27FC236}">
                  <a16:creationId xmlns:a16="http://schemas.microsoft.com/office/drawing/2014/main" id="{2DF2BDD2-2A83-47A6-97A8-CA8D0A8B4D27}"/>
                </a:ext>
              </a:extLst>
            </p:cNvPr>
            <p:cNvSpPr/>
            <p:nvPr/>
          </p:nvSpPr>
          <p:spPr>
            <a:xfrm>
              <a:off x="5838602" y="1368002"/>
              <a:ext cx="4734148" cy="421809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1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Nhóm 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B</a:t>
              </a: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: Phẫu thuật hoặc thủ thuật khẩn 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(n=195)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A35225-5FE9-441F-847B-B6AA9DECF0D2}"/>
                </a:ext>
              </a:extLst>
            </p:cNvPr>
            <p:cNvGrpSpPr/>
            <p:nvPr/>
          </p:nvGrpSpPr>
          <p:grpSpPr>
            <a:xfrm>
              <a:off x="1788431" y="1868208"/>
              <a:ext cx="3805898" cy="3633982"/>
              <a:chOff x="264430" y="1868207"/>
              <a:chExt cx="3805897" cy="3633982"/>
            </a:xfrm>
          </p:grpSpPr>
          <p:sp>
            <p:nvSpPr>
              <p:cNvPr id="103" name="Line 3">
                <a:extLst>
                  <a:ext uri="{FF2B5EF4-FFF2-40B4-BE49-F238E27FC236}">
                    <a16:creationId xmlns:a16="http://schemas.microsoft.com/office/drawing/2014/main" id="{5582B901-652C-4E05-8AF4-E8D2602DB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1053959" y="4743858"/>
                <a:ext cx="3016368" cy="0"/>
              </a:xfrm>
              <a:prstGeom prst="line">
                <a:avLst/>
              </a:prstGeom>
              <a:noFill/>
              <a:ln w="19050" cap="flat" cmpd="sng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04" name="Textfeld 16">
                <a:extLst>
                  <a:ext uri="{FF2B5EF4-FFF2-40B4-BE49-F238E27FC236}">
                    <a16:creationId xmlns:a16="http://schemas.microsoft.com/office/drawing/2014/main" id="{86326A7A-E93E-4D04-8825-E2DFDBA473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1119578" y="3511867"/>
                <a:ext cx="3060403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dTT (s)</a:t>
                </a:r>
              </a:p>
            </p:txBody>
          </p:sp>
          <p:sp>
            <p:nvSpPr>
              <p:cNvPr id="105" name="Textfeld 16">
                <a:extLst>
                  <a:ext uri="{FF2B5EF4-FFF2-40B4-BE49-F238E27FC236}">
                    <a16:creationId xmlns:a16="http://schemas.microsoft.com/office/drawing/2014/main" id="{4A63881E-7748-4EA6-9D4D-377C445F01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2192067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110</a:t>
                </a:r>
              </a:p>
            </p:txBody>
          </p:sp>
          <p:sp>
            <p:nvSpPr>
              <p:cNvPr id="106" name="Textfeld 16">
                <a:extLst>
                  <a:ext uri="{FF2B5EF4-FFF2-40B4-BE49-F238E27FC236}">
                    <a16:creationId xmlns:a16="http://schemas.microsoft.com/office/drawing/2014/main" id="{F4FC66A6-11EB-4544-A52A-4505493434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3532997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70</a:t>
                </a:r>
              </a:p>
            </p:txBody>
          </p:sp>
          <p:sp>
            <p:nvSpPr>
              <p:cNvPr id="107" name="Textfeld 16">
                <a:extLst>
                  <a:ext uri="{FF2B5EF4-FFF2-40B4-BE49-F238E27FC236}">
                    <a16:creationId xmlns:a16="http://schemas.microsoft.com/office/drawing/2014/main" id="{5B8AA797-A2B5-4791-BB66-E5D78B156D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3856879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60</a:t>
                </a:r>
              </a:p>
            </p:txBody>
          </p:sp>
          <p:sp>
            <p:nvSpPr>
              <p:cNvPr id="108" name="Textfeld 16">
                <a:extLst>
                  <a:ext uri="{FF2B5EF4-FFF2-40B4-BE49-F238E27FC236}">
                    <a16:creationId xmlns:a16="http://schemas.microsoft.com/office/drawing/2014/main" id="{102F354F-4F35-4386-9CB1-345924364E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4183942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50</a:t>
                </a:r>
              </a:p>
            </p:txBody>
          </p:sp>
          <p:sp>
            <p:nvSpPr>
              <p:cNvPr id="109" name="Textfeld 16">
                <a:extLst>
                  <a:ext uri="{FF2B5EF4-FFF2-40B4-BE49-F238E27FC236}">
                    <a16:creationId xmlns:a16="http://schemas.microsoft.com/office/drawing/2014/main" id="{3A27B8BE-7631-490A-82DB-E510CED308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4517368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40</a:t>
                </a:r>
              </a:p>
            </p:txBody>
          </p:sp>
          <p:sp>
            <p:nvSpPr>
              <p:cNvPr id="110" name="Textfeld 16">
                <a:extLst>
                  <a:ext uri="{FF2B5EF4-FFF2-40B4-BE49-F238E27FC236}">
                    <a16:creationId xmlns:a16="http://schemas.microsoft.com/office/drawing/2014/main" id="{F862A702-9E51-4E12-AAB0-28F50718F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4844445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30</a:t>
                </a:r>
              </a:p>
            </p:txBody>
          </p:sp>
          <p:sp>
            <p:nvSpPr>
              <p:cNvPr id="111" name="Textfeld 16">
                <a:extLst>
                  <a:ext uri="{FF2B5EF4-FFF2-40B4-BE49-F238E27FC236}">
                    <a16:creationId xmlns:a16="http://schemas.microsoft.com/office/drawing/2014/main" id="{17E5B2F2-5615-4E9A-B44A-443053E10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2519154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100</a:t>
                </a:r>
              </a:p>
            </p:txBody>
          </p:sp>
          <p:sp>
            <p:nvSpPr>
              <p:cNvPr id="112" name="Textfeld 16">
                <a:extLst>
                  <a:ext uri="{FF2B5EF4-FFF2-40B4-BE49-F238E27FC236}">
                    <a16:creationId xmlns:a16="http://schemas.microsoft.com/office/drawing/2014/main" id="{46B7929D-E711-49E5-B5DD-0EA40A8AC7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2856756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90</a:t>
                </a:r>
              </a:p>
            </p:txBody>
          </p:sp>
          <p:cxnSp>
            <p:nvCxnSpPr>
              <p:cNvPr id="113" name="Straight Connector 773">
                <a:extLst>
                  <a:ext uri="{FF2B5EF4-FFF2-40B4-BE49-F238E27FC236}">
                    <a16:creationId xmlns:a16="http://schemas.microsoft.com/office/drawing/2014/main" id="{0D602521-8D59-4A95-8457-C900EDE928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6163" y="1962339"/>
                <a:ext cx="0" cy="3027604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4" name="Straight Connector 774">
                <a:extLst>
                  <a:ext uri="{FF2B5EF4-FFF2-40B4-BE49-F238E27FC236}">
                    <a16:creationId xmlns:a16="http://schemas.microsoft.com/office/drawing/2014/main" id="{58E34834-6281-4FA0-84F6-1FE5F366867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4609484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Straight Connector 777">
                <a:extLst>
                  <a:ext uri="{FF2B5EF4-FFF2-40B4-BE49-F238E27FC236}">
                    <a16:creationId xmlns:a16="http://schemas.microsoft.com/office/drawing/2014/main" id="{7A39C967-B461-4BED-8EFD-B6F5F81396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3614211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Straight Connector 778">
                <a:extLst>
                  <a:ext uri="{FF2B5EF4-FFF2-40B4-BE49-F238E27FC236}">
                    <a16:creationId xmlns:a16="http://schemas.microsoft.com/office/drawing/2014/main" id="{0716EE5A-40EE-4DA7-945F-5022841DC7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4272425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" name="Straight Connector 779">
                <a:extLst>
                  <a:ext uri="{FF2B5EF4-FFF2-40B4-BE49-F238E27FC236}">
                    <a16:creationId xmlns:a16="http://schemas.microsoft.com/office/drawing/2014/main" id="{ABAEDAF1-C4F2-470A-91C6-89F45DE712D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3941725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8" name="Straight Connector 782">
                <a:extLst>
                  <a:ext uri="{FF2B5EF4-FFF2-40B4-BE49-F238E27FC236}">
                    <a16:creationId xmlns:a16="http://schemas.microsoft.com/office/drawing/2014/main" id="{471A80CD-7C0A-46AC-B8CA-2163E48DD4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2288373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9" name="Straight Connector 775">
                <a:extLst>
                  <a:ext uri="{FF2B5EF4-FFF2-40B4-BE49-F238E27FC236}">
                    <a16:creationId xmlns:a16="http://schemas.microsoft.com/office/drawing/2014/main" id="{29921EE9-6C84-4DB8-8250-4C2002E2FE6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4934285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0" name="Straight Connector 780">
                <a:extLst>
                  <a:ext uri="{FF2B5EF4-FFF2-40B4-BE49-F238E27FC236}">
                    <a16:creationId xmlns:a16="http://schemas.microsoft.com/office/drawing/2014/main" id="{DCC3F972-9498-4F20-86ED-8E24514A5DE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2612732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Straight Connector 780">
                <a:extLst>
                  <a:ext uri="{FF2B5EF4-FFF2-40B4-BE49-F238E27FC236}">
                    <a16:creationId xmlns:a16="http://schemas.microsoft.com/office/drawing/2014/main" id="{22783F39-730A-452D-8E4C-EB75A207D20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2948056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Straight Connector 780">
                <a:extLst>
                  <a:ext uri="{FF2B5EF4-FFF2-40B4-BE49-F238E27FC236}">
                    <a16:creationId xmlns:a16="http://schemas.microsoft.com/office/drawing/2014/main" id="{97009601-E964-4B8E-9207-16488259D2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3272386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3" name="Straight Connector 775">
                <a:extLst>
                  <a:ext uri="{FF2B5EF4-FFF2-40B4-BE49-F238E27FC236}">
                    <a16:creationId xmlns:a16="http://schemas.microsoft.com/office/drawing/2014/main" id="{CF6684E8-090B-4EBF-887F-FFD24CF9A92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960563" y="5135802"/>
                <a:ext cx="3081870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4" name="Textfeld 16">
                <a:extLst>
                  <a:ext uri="{FF2B5EF4-FFF2-40B4-BE49-F238E27FC236}">
                    <a16:creationId xmlns:a16="http://schemas.microsoft.com/office/drawing/2014/main" id="{68BD6A72-413F-4E1C-B876-F6880770AB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3182079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80</a:t>
                </a:r>
              </a:p>
            </p:txBody>
          </p:sp>
          <p:sp>
            <p:nvSpPr>
              <p:cNvPr id="125" name="Textfeld 16">
                <a:extLst>
                  <a:ext uri="{FF2B5EF4-FFF2-40B4-BE49-F238E27FC236}">
                    <a16:creationId xmlns:a16="http://schemas.microsoft.com/office/drawing/2014/main" id="{565A7592-F39A-4092-9451-F6A756A758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709" y="5255968"/>
                <a:ext cx="32957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24 h</a:t>
                </a:r>
              </a:p>
            </p:txBody>
          </p:sp>
          <p:cxnSp>
            <p:nvCxnSpPr>
              <p:cNvPr id="126" name="Straight Connector 775">
                <a:extLst>
                  <a:ext uri="{FF2B5EF4-FFF2-40B4-BE49-F238E27FC236}">
                    <a16:creationId xmlns:a16="http://schemas.microsoft.com/office/drawing/2014/main" id="{6C8A9639-86EE-4070-AA5E-28E0C540252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3317" y="5135901"/>
                <a:ext cx="103604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5FE7E3EB-9096-49AB-9DB6-E2478CE01C92}"/>
                  </a:ext>
                </a:extLst>
              </p:cNvPr>
              <p:cNvGrpSpPr/>
              <p:nvPr/>
            </p:nvGrpSpPr>
            <p:grpSpPr>
              <a:xfrm>
                <a:off x="930116" y="4977841"/>
                <a:ext cx="51801" cy="95542"/>
                <a:chOff x="6598777" y="5203824"/>
                <a:chExt cx="57397" cy="114404"/>
              </a:xfrm>
            </p:grpSpPr>
            <p:cxnSp>
              <p:nvCxnSpPr>
                <p:cNvPr id="191" name="Straight Connector 775">
                  <a:extLst>
                    <a:ext uri="{FF2B5EF4-FFF2-40B4-BE49-F238E27FC236}">
                      <a16:creationId xmlns:a16="http://schemas.microsoft.com/office/drawing/2014/main" id="{182164D6-0080-4168-B4BD-93B552DAF0E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6598777" y="5203824"/>
                  <a:ext cx="57397" cy="66478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92" name="Straight Connector 775">
                  <a:extLst>
                    <a:ext uri="{FF2B5EF4-FFF2-40B4-BE49-F238E27FC236}">
                      <a16:creationId xmlns:a16="http://schemas.microsoft.com/office/drawing/2014/main" id="{4EBF0C9C-9819-4466-AC3C-B785045B806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6598777" y="5251750"/>
                  <a:ext cx="57397" cy="66478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28" name="Straight Connector 776">
                <a:extLst>
                  <a:ext uri="{FF2B5EF4-FFF2-40B4-BE49-F238E27FC236}">
                    <a16:creationId xmlns:a16="http://schemas.microsoft.com/office/drawing/2014/main" id="{74BDC6F1-40E0-4B6F-BEE8-75DF404D5BE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919007" y="5086996"/>
                <a:ext cx="74309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9" name="Textfeld 16">
                <a:extLst>
                  <a:ext uri="{FF2B5EF4-FFF2-40B4-BE49-F238E27FC236}">
                    <a16:creationId xmlns:a16="http://schemas.microsoft.com/office/drawing/2014/main" id="{0ECEE519-82A6-45E0-9E91-94080316E4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318" y="5063015"/>
                <a:ext cx="32874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0</a:t>
                </a:r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A34F0D2E-47D1-4079-87A4-9E0AC802EB0E}"/>
                  </a:ext>
                </a:extLst>
              </p:cNvPr>
              <p:cNvGrpSpPr/>
              <p:nvPr/>
            </p:nvGrpSpPr>
            <p:grpSpPr>
              <a:xfrm>
                <a:off x="984880" y="2888443"/>
                <a:ext cx="411920" cy="2490636"/>
                <a:chOff x="984880" y="2888443"/>
                <a:chExt cx="411920" cy="2490636"/>
              </a:xfrm>
            </p:grpSpPr>
            <p:cxnSp>
              <p:nvCxnSpPr>
                <p:cNvPr id="182" name="Straight Connector 776">
                  <a:extLst>
                    <a:ext uri="{FF2B5EF4-FFF2-40B4-BE49-F238E27FC236}">
                      <a16:creationId xmlns:a16="http://schemas.microsoft.com/office/drawing/2014/main" id="{B14FA4B3-3774-41E9-9617-FCCB8A99838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1145948" y="5191620"/>
                  <a:ext cx="90198" cy="0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3" name="Textfeld 16">
                  <a:extLst>
                    <a:ext uri="{FF2B5EF4-FFF2-40B4-BE49-F238E27FC236}">
                      <a16:creationId xmlns:a16="http://schemas.microsoft.com/office/drawing/2014/main" id="{C1436EF2-5D88-4AAA-924C-E10E394767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84880" y="5255968"/>
                  <a:ext cx="411920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3200">
                      <a:solidFill>
                        <a:srgbClr val="07061C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rgbClr val="07061C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rgbClr val="07061C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18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  <a:t>Baseline</a:t>
                  </a:r>
                </a:p>
              </p:txBody>
            </p: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3A4E8D65-ABD5-47DA-9ADA-30ADC88F8B99}"/>
                    </a:ext>
                  </a:extLst>
                </p:cNvPr>
                <p:cNvGrpSpPr/>
                <p:nvPr/>
              </p:nvGrpSpPr>
              <p:grpSpPr>
                <a:xfrm>
                  <a:off x="1051573" y="2888443"/>
                  <a:ext cx="278467" cy="1917783"/>
                  <a:chOff x="1051573" y="2723318"/>
                  <a:chExt cx="278467" cy="1917783"/>
                </a:xfrm>
              </p:grpSpPr>
              <p:cxnSp>
                <p:nvCxnSpPr>
                  <p:cNvPr id="185" name="Straight Connector 184">
                    <a:extLst>
                      <a:ext uri="{FF2B5EF4-FFF2-40B4-BE49-F238E27FC236}">
                        <a16:creationId xmlns:a16="http://schemas.microsoft.com/office/drawing/2014/main" id="{F11F413E-1A8A-46F6-ABDA-184EC3CC9A7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17525" y="2723318"/>
                    <a:ext cx="146562" cy="0"/>
                  </a:xfrm>
                  <a:prstGeom prst="line">
                    <a:avLst/>
                  </a:prstGeom>
                  <a:solidFill>
                    <a:srgbClr val="00498B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55E74DCB-441A-443B-8DF1-42354BB3C902}"/>
                      </a:ext>
                    </a:extLst>
                  </p:cNvPr>
                  <p:cNvCxnSpPr>
                    <a:endCxn id="187" idx="0"/>
                  </p:cNvCxnSpPr>
                  <p:nvPr/>
                </p:nvCxnSpPr>
                <p:spPr bwMode="auto">
                  <a:xfrm>
                    <a:off x="1190807" y="2723318"/>
                    <a:ext cx="0" cy="906222"/>
                  </a:xfrm>
                  <a:prstGeom prst="line">
                    <a:avLst/>
                  </a:prstGeom>
                  <a:solidFill>
                    <a:srgbClr val="00498B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62F992E9-F205-4DD1-A392-A7D1452D4A5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55237" y="3629540"/>
                    <a:ext cx="271140" cy="853831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14" tIns="45708" rIns="91414" bIns="45708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182" rtl="0" eaLnBrk="0" fontAlgn="base" latinLnBrk="0" hangingPunct="0">
                      <a:lnSpc>
                        <a:spcPct val="85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A5C"/>
                      </a:solidFill>
                      <a:effectLst/>
                      <a:uLnTx/>
                      <a:uFillTx/>
                      <a:latin typeface="Tahoma"/>
                      <a:ea typeface="ＭＳ Ｐゴシック" pitchFamily="34" charset="-128"/>
                      <a:cs typeface="Arial" charset="0"/>
                    </a:endParaRPr>
                  </a:p>
                </p:txBody>
              </p: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711DA1E4-B32A-4136-8846-83F8862F23A2}"/>
                      </a:ext>
                    </a:extLst>
                  </p:cNvPr>
                  <p:cNvCxnSpPr/>
                  <p:nvPr/>
                </p:nvCxnSpPr>
                <p:spPr bwMode="auto">
                  <a:xfrm flipH="1">
                    <a:off x="1190808" y="4478695"/>
                    <a:ext cx="1" cy="162406"/>
                  </a:xfrm>
                  <a:prstGeom prst="line">
                    <a:avLst/>
                  </a:prstGeom>
                  <a:solidFill>
                    <a:srgbClr val="00498B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C866FE0D-C815-4E7C-BCB2-E24AA18515F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117525" y="4640169"/>
                    <a:ext cx="146562" cy="0"/>
                  </a:xfrm>
                  <a:prstGeom prst="line">
                    <a:avLst/>
                  </a:prstGeom>
                  <a:solidFill>
                    <a:srgbClr val="00498B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EB11D5BF-920B-4BAA-A1E1-79254602405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51573" y="4198658"/>
                    <a:ext cx="278467" cy="0"/>
                  </a:xfrm>
                  <a:prstGeom prst="line">
                    <a:avLst/>
                  </a:prstGeom>
                  <a:solidFill>
                    <a:srgbClr val="00498B"/>
                  </a:solidFill>
                  <a:ln w="9525" cap="flat" cmpd="sng" algn="ctr">
                    <a:solidFill>
                      <a:schemeClr val="tx2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31" name="Down Arrow 123">
                <a:extLst>
                  <a:ext uri="{FF2B5EF4-FFF2-40B4-BE49-F238E27FC236}">
                    <a16:creationId xmlns:a16="http://schemas.microsoft.com/office/drawing/2014/main" id="{2B17E0E5-DE17-4C5F-AF90-0AB755590A27}"/>
                  </a:ext>
                </a:extLst>
              </p:cNvPr>
              <p:cNvSpPr/>
              <p:nvPr/>
            </p:nvSpPr>
            <p:spPr>
              <a:xfrm>
                <a:off x="1382511" y="4102781"/>
                <a:ext cx="191752" cy="558000"/>
              </a:xfrm>
              <a:prstGeom prst="downArrow">
                <a:avLst/>
              </a:prstGeom>
              <a:solidFill>
                <a:srgbClr val="319B4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AFB0FEB4-2FC6-456D-8146-E0465C8FD976}"/>
                  </a:ext>
                </a:extLst>
              </p:cNvPr>
              <p:cNvSpPr txBox="1"/>
              <p:nvPr/>
            </p:nvSpPr>
            <p:spPr>
              <a:xfrm>
                <a:off x="1346511" y="3641981"/>
                <a:ext cx="990977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Idarucizumab </a:t>
                </a:r>
              </a:p>
              <a:p>
                <a:pPr marL="0" marR="0" lvl="0" indent="0" algn="l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5 g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BB52C488-D1A9-4B44-B13C-0A3553E7051F}"/>
                  </a:ext>
                </a:extLst>
              </p:cNvPr>
              <p:cNvGrpSpPr/>
              <p:nvPr/>
            </p:nvGrpSpPr>
            <p:grpSpPr>
              <a:xfrm>
                <a:off x="1520257" y="4858731"/>
                <a:ext cx="298423" cy="643458"/>
                <a:chOff x="1826465" y="4858731"/>
                <a:chExt cx="298423" cy="643458"/>
              </a:xfrm>
            </p:grpSpPr>
            <p:cxnSp>
              <p:nvCxnSpPr>
                <p:cNvPr id="175" name="Straight Connector 776">
                  <a:extLst>
                    <a:ext uri="{FF2B5EF4-FFF2-40B4-BE49-F238E27FC236}">
                      <a16:creationId xmlns:a16="http://schemas.microsoft.com/office/drawing/2014/main" id="{B97014BE-ADAF-425D-B5C7-248C3C42241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1915400" y="5191620"/>
                  <a:ext cx="90198" cy="0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6" name="Textfeld 16">
                  <a:extLst>
                    <a:ext uri="{FF2B5EF4-FFF2-40B4-BE49-F238E27FC236}">
                      <a16:creationId xmlns:a16="http://schemas.microsoft.com/office/drawing/2014/main" id="{1C40CE8B-DB68-4168-97AC-F4E7569E45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35788" y="5255968"/>
                  <a:ext cx="28910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3200">
                      <a:solidFill>
                        <a:srgbClr val="07061C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rgbClr val="07061C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rgbClr val="07061C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18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  <a:t>10–30</a:t>
                  </a:r>
                  <a:b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</a:br>
                  <a: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  <a:t>min</a:t>
                  </a:r>
                </a:p>
              </p:txBody>
            </p: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EC5DAB08-F5C1-4626-9CED-24C0BF2D384F}"/>
                    </a:ext>
                  </a:extLst>
                </p:cNvPr>
                <p:cNvCxnSpPr/>
                <p:nvPr/>
              </p:nvCxnSpPr>
              <p:spPr bwMode="auto">
                <a:xfrm>
                  <a:off x="1965699" y="4858731"/>
                  <a:ext cx="0" cy="115585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88C36EFF-A531-43CE-B393-0699E654B09B}"/>
                    </a:ext>
                  </a:extLst>
                </p:cNvPr>
                <p:cNvCxnSpPr/>
                <p:nvPr/>
              </p:nvCxnSpPr>
              <p:spPr bwMode="auto">
                <a:xfrm>
                  <a:off x="1892417" y="4975515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:a16="http://schemas.microsoft.com/office/drawing/2014/main" id="{09206698-FED8-4A28-B709-C1DF2AC4BE32}"/>
                    </a:ext>
                  </a:extLst>
                </p:cNvPr>
                <p:cNvCxnSpPr/>
                <p:nvPr/>
              </p:nvCxnSpPr>
              <p:spPr bwMode="auto">
                <a:xfrm>
                  <a:off x="1892417" y="4861271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4839C61B-769B-4CFE-8B91-74295D8991AE}"/>
                    </a:ext>
                  </a:extLst>
                </p:cNvPr>
                <p:cNvSpPr/>
                <p:nvPr/>
              </p:nvSpPr>
              <p:spPr bwMode="auto">
                <a:xfrm>
                  <a:off x="1830129" y="4890423"/>
                  <a:ext cx="271140" cy="5989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2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A5C"/>
                    </a:solidFill>
                    <a:effectLst/>
                    <a:uLnTx/>
                    <a:uFillTx/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B4D7CE83-EA66-461F-9533-259296A92652}"/>
                    </a:ext>
                  </a:extLst>
                </p:cNvPr>
                <p:cNvCxnSpPr/>
                <p:nvPr/>
              </p:nvCxnSpPr>
              <p:spPr bwMode="auto">
                <a:xfrm>
                  <a:off x="1826465" y="4906644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8C667471-3CCE-497F-B97F-1341D102E7B0}"/>
                  </a:ext>
                </a:extLst>
              </p:cNvPr>
              <p:cNvGrpSpPr/>
              <p:nvPr/>
            </p:nvGrpSpPr>
            <p:grpSpPr>
              <a:xfrm>
                <a:off x="1942137" y="4852820"/>
                <a:ext cx="329575" cy="526259"/>
                <a:chOff x="2183703" y="4852820"/>
                <a:chExt cx="329575" cy="526259"/>
              </a:xfrm>
            </p:grpSpPr>
            <p:cxnSp>
              <p:nvCxnSpPr>
                <p:cNvPr id="168" name="Straight Connector 776">
                  <a:extLst>
                    <a:ext uri="{FF2B5EF4-FFF2-40B4-BE49-F238E27FC236}">
                      <a16:creationId xmlns:a16="http://schemas.microsoft.com/office/drawing/2014/main" id="{E63EDCCC-7945-48C3-9F24-376ADB54FCE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300127" y="5191620"/>
                  <a:ext cx="90198" cy="0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9" name="Textfeld 16">
                  <a:extLst>
                    <a:ext uri="{FF2B5EF4-FFF2-40B4-BE49-F238E27FC236}">
                      <a16:creationId xmlns:a16="http://schemas.microsoft.com/office/drawing/2014/main" id="{A07DEE94-E73A-4F72-BD85-3CE23B841CB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83703" y="5255968"/>
                  <a:ext cx="32957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3200">
                      <a:solidFill>
                        <a:srgbClr val="07061C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rgbClr val="07061C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rgbClr val="07061C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18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  <a:t>1 h</a:t>
                  </a:r>
                </a:p>
              </p:txBody>
            </p: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45917A3C-F27D-43ED-A034-018B52522C1E}"/>
                    </a:ext>
                  </a:extLst>
                </p:cNvPr>
                <p:cNvCxnSpPr/>
                <p:nvPr/>
              </p:nvCxnSpPr>
              <p:spPr bwMode="auto">
                <a:xfrm>
                  <a:off x="2355197" y="4852820"/>
                  <a:ext cx="0" cy="119258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9271313D-1105-46CF-BDD6-D8D654EBB4F1}"/>
                    </a:ext>
                  </a:extLst>
                </p:cNvPr>
                <p:cNvCxnSpPr/>
                <p:nvPr/>
              </p:nvCxnSpPr>
              <p:spPr bwMode="auto">
                <a:xfrm>
                  <a:off x="2281915" y="4973277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11FEF972-0488-4548-8E8D-518C11178750}"/>
                    </a:ext>
                  </a:extLst>
                </p:cNvPr>
                <p:cNvCxnSpPr/>
                <p:nvPr/>
              </p:nvCxnSpPr>
              <p:spPr bwMode="auto">
                <a:xfrm>
                  <a:off x="2281915" y="4853969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B495C097-27DE-4228-B56F-FD4802510014}"/>
                    </a:ext>
                  </a:extLst>
                </p:cNvPr>
                <p:cNvSpPr/>
                <p:nvPr/>
              </p:nvSpPr>
              <p:spPr bwMode="auto">
                <a:xfrm>
                  <a:off x="2219626" y="4885624"/>
                  <a:ext cx="271140" cy="52272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2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A5C"/>
                    </a:solidFill>
                    <a:effectLst/>
                    <a:uLnTx/>
                    <a:uFillTx/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AA1EBEE1-B24A-440F-9C36-F9B395547B95}"/>
                    </a:ext>
                  </a:extLst>
                </p:cNvPr>
                <p:cNvCxnSpPr/>
                <p:nvPr/>
              </p:nvCxnSpPr>
              <p:spPr bwMode="auto">
                <a:xfrm>
                  <a:off x="2218474" y="4902075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94FC1255-7DDC-4420-9998-E144CE3C7B90}"/>
                  </a:ext>
                </a:extLst>
              </p:cNvPr>
              <p:cNvGrpSpPr/>
              <p:nvPr/>
            </p:nvGrpSpPr>
            <p:grpSpPr>
              <a:xfrm>
                <a:off x="2395169" y="4853471"/>
                <a:ext cx="329575" cy="525608"/>
                <a:chOff x="2583085" y="4853471"/>
                <a:chExt cx="329575" cy="525608"/>
              </a:xfrm>
            </p:grpSpPr>
            <p:cxnSp>
              <p:nvCxnSpPr>
                <p:cNvPr id="161" name="Straight Connector 776">
                  <a:extLst>
                    <a:ext uri="{FF2B5EF4-FFF2-40B4-BE49-F238E27FC236}">
                      <a16:creationId xmlns:a16="http://schemas.microsoft.com/office/drawing/2014/main" id="{2139591D-991F-4557-A658-298E37AC7B9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695845" y="5191620"/>
                  <a:ext cx="90198" cy="0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2" name="Textfeld 16">
                  <a:extLst>
                    <a:ext uri="{FF2B5EF4-FFF2-40B4-BE49-F238E27FC236}">
                      <a16:creationId xmlns:a16="http://schemas.microsoft.com/office/drawing/2014/main" id="{6D1133F3-E98C-4EE7-95B6-D6AD8A8C28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83085" y="5255968"/>
                  <a:ext cx="32957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3200">
                      <a:solidFill>
                        <a:srgbClr val="07061C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rgbClr val="07061C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rgbClr val="07061C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18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  <a:t>2 h</a:t>
                  </a:r>
                </a:p>
              </p:txBody>
            </p: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31D118E9-CB8B-426A-9635-E9E000090050}"/>
                    </a:ext>
                  </a:extLst>
                </p:cNvPr>
                <p:cNvCxnSpPr/>
                <p:nvPr/>
              </p:nvCxnSpPr>
              <p:spPr bwMode="auto">
                <a:xfrm>
                  <a:off x="2738701" y="4855289"/>
                  <a:ext cx="0" cy="121515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1165B2C4-9EDC-42B5-B2FD-363DF898F20C}"/>
                    </a:ext>
                  </a:extLst>
                </p:cNvPr>
                <p:cNvCxnSpPr/>
                <p:nvPr/>
              </p:nvCxnSpPr>
              <p:spPr bwMode="auto">
                <a:xfrm>
                  <a:off x="2665420" y="4979185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46BDE1DC-4B82-4B36-9078-2FAA23AB9AD4}"/>
                    </a:ext>
                  </a:extLst>
                </p:cNvPr>
                <p:cNvCxnSpPr/>
                <p:nvPr/>
              </p:nvCxnSpPr>
              <p:spPr bwMode="auto">
                <a:xfrm>
                  <a:off x="2665420" y="4853471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162047A6-E69C-4014-BE3C-F0C1767B261D}"/>
                    </a:ext>
                  </a:extLst>
                </p:cNvPr>
                <p:cNvSpPr/>
                <p:nvPr/>
              </p:nvSpPr>
              <p:spPr bwMode="auto">
                <a:xfrm>
                  <a:off x="2603131" y="4878227"/>
                  <a:ext cx="271140" cy="7034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2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A5C"/>
                    </a:solidFill>
                    <a:effectLst/>
                    <a:uLnTx/>
                    <a:uFillTx/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5CC51D76-3CCF-4A65-9A0D-596A92591389}"/>
                    </a:ext>
                  </a:extLst>
                </p:cNvPr>
                <p:cNvCxnSpPr/>
                <p:nvPr/>
              </p:nvCxnSpPr>
              <p:spPr bwMode="auto">
                <a:xfrm>
                  <a:off x="2599468" y="4906706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515A2F68-6CF2-46CE-B36A-DB329003581E}"/>
                  </a:ext>
                </a:extLst>
              </p:cNvPr>
              <p:cNvGrpSpPr/>
              <p:nvPr/>
            </p:nvGrpSpPr>
            <p:grpSpPr>
              <a:xfrm>
                <a:off x="3301233" y="4691088"/>
                <a:ext cx="329575" cy="687991"/>
                <a:chOff x="3352537" y="4691088"/>
                <a:chExt cx="329575" cy="687991"/>
              </a:xfrm>
            </p:grpSpPr>
            <p:cxnSp>
              <p:nvCxnSpPr>
                <p:cNvPr id="154" name="Straight Connector 776">
                  <a:extLst>
                    <a:ext uri="{FF2B5EF4-FFF2-40B4-BE49-F238E27FC236}">
                      <a16:creationId xmlns:a16="http://schemas.microsoft.com/office/drawing/2014/main" id="{8D0B7D1A-17C0-4B61-8F00-B3E787CA7EC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465298" y="5191620"/>
                  <a:ext cx="90198" cy="0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55" name="Textfeld 16">
                  <a:extLst>
                    <a:ext uri="{FF2B5EF4-FFF2-40B4-BE49-F238E27FC236}">
                      <a16:creationId xmlns:a16="http://schemas.microsoft.com/office/drawing/2014/main" id="{D3D9A214-8545-43F3-8E19-83D2A3281D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52537" y="5255968"/>
                  <a:ext cx="32957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3200">
                      <a:solidFill>
                        <a:srgbClr val="07061C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rgbClr val="07061C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rgbClr val="07061C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18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  <a:t>12 h</a:t>
                  </a:r>
                </a:p>
              </p:txBody>
            </p: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80AC4CF9-82DB-461F-8BFF-D3F531112368}"/>
                    </a:ext>
                  </a:extLst>
                </p:cNvPr>
                <p:cNvCxnSpPr/>
                <p:nvPr/>
              </p:nvCxnSpPr>
              <p:spPr bwMode="auto">
                <a:xfrm>
                  <a:off x="3511705" y="4695850"/>
                  <a:ext cx="0" cy="277284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EC324AB3-9467-4014-9AA5-98AB67BE1E57}"/>
                    </a:ext>
                  </a:extLst>
                </p:cNvPr>
                <p:cNvCxnSpPr/>
                <p:nvPr/>
              </p:nvCxnSpPr>
              <p:spPr bwMode="auto">
                <a:xfrm>
                  <a:off x="3438422" y="4973134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5451D4EE-2CB6-4608-95F9-773D6146D971}"/>
                    </a:ext>
                  </a:extLst>
                </p:cNvPr>
                <p:cNvCxnSpPr/>
                <p:nvPr/>
              </p:nvCxnSpPr>
              <p:spPr bwMode="auto">
                <a:xfrm>
                  <a:off x="3438422" y="4691088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F29346EE-BC3A-4BD9-8872-96A7D8B3A7C5}"/>
                    </a:ext>
                  </a:extLst>
                </p:cNvPr>
                <p:cNvSpPr/>
                <p:nvPr/>
              </p:nvSpPr>
              <p:spPr bwMode="auto">
                <a:xfrm>
                  <a:off x="3376134" y="4863652"/>
                  <a:ext cx="271140" cy="8452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2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A5C"/>
                    </a:solidFill>
                    <a:effectLst/>
                    <a:uLnTx/>
                    <a:uFillTx/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24EB47E1-5DEF-4D5C-B3DD-1CE3FF8A282B}"/>
                    </a:ext>
                  </a:extLst>
                </p:cNvPr>
                <p:cNvCxnSpPr/>
                <p:nvPr/>
              </p:nvCxnSpPr>
              <p:spPr bwMode="auto">
                <a:xfrm>
                  <a:off x="3372469" y="4902291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FA6FB43-6945-4EF9-B6BD-B07B81DF563C}"/>
                  </a:ext>
                </a:extLst>
              </p:cNvPr>
              <p:cNvGrpSpPr/>
              <p:nvPr/>
            </p:nvGrpSpPr>
            <p:grpSpPr>
              <a:xfrm>
                <a:off x="2848201" y="4857806"/>
                <a:ext cx="329575" cy="521273"/>
                <a:chOff x="2964147" y="4857806"/>
                <a:chExt cx="329575" cy="521273"/>
              </a:xfrm>
            </p:grpSpPr>
            <p:cxnSp>
              <p:nvCxnSpPr>
                <p:cNvPr id="147" name="Straight Connector 776">
                  <a:extLst>
                    <a:ext uri="{FF2B5EF4-FFF2-40B4-BE49-F238E27FC236}">
                      <a16:creationId xmlns:a16="http://schemas.microsoft.com/office/drawing/2014/main" id="{ECB1E55A-CA33-4548-A521-F4B6F6EEFB6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080571" y="5191620"/>
                  <a:ext cx="90198" cy="0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48" name="Textfeld 16">
                  <a:extLst>
                    <a:ext uri="{FF2B5EF4-FFF2-40B4-BE49-F238E27FC236}">
                      <a16:creationId xmlns:a16="http://schemas.microsoft.com/office/drawing/2014/main" id="{2F5B14E4-80F9-458A-AB48-3A9FDDB5B2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64147" y="5255968"/>
                  <a:ext cx="32957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3200">
                      <a:solidFill>
                        <a:srgbClr val="07061C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rgbClr val="07061C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rgbClr val="07061C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18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  <a:t>4 h</a:t>
                  </a:r>
                </a:p>
              </p:txBody>
            </p: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2D6CC683-C158-4BBD-A478-8A541BC58554}"/>
                    </a:ext>
                  </a:extLst>
                </p:cNvPr>
                <p:cNvCxnSpPr/>
                <p:nvPr/>
              </p:nvCxnSpPr>
              <p:spPr bwMode="auto">
                <a:xfrm>
                  <a:off x="3119209" y="4857845"/>
                  <a:ext cx="0" cy="118032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78137DA2-449E-40DB-A3BE-897C0C7DCF48}"/>
                    </a:ext>
                  </a:extLst>
                </p:cNvPr>
                <p:cNvCxnSpPr/>
                <p:nvPr/>
              </p:nvCxnSpPr>
              <p:spPr bwMode="auto">
                <a:xfrm>
                  <a:off x="3045928" y="4975877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24B99A5D-6CB8-49E2-B332-DEB13E24E2C7}"/>
                    </a:ext>
                  </a:extLst>
                </p:cNvPr>
                <p:cNvCxnSpPr/>
                <p:nvPr/>
              </p:nvCxnSpPr>
              <p:spPr bwMode="auto">
                <a:xfrm>
                  <a:off x="3045928" y="4857806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A32AB01B-61D5-4F4D-B9C1-22CDE7D4B57A}"/>
                    </a:ext>
                  </a:extLst>
                </p:cNvPr>
                <p:cNvSpPr/>
                <p:nvPr/>
              </p:nvSpPr>
              <p:spPr bwMode="auto">
                <a:xfrm>
                  <a:off x="2983640" y="4883948"/>
                  <a:ext cx="271140" cy="63994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2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A5C"/>
                    </a:solidFill>
                    <a:effectLst/>
                    <a:uLnTx/>
                    <a:uFillTx/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C6671575-2856-4830-9CE1-F98A30067DAA}"/>
                    </a:ext>
                  </a:extLst>
                </p:cNvPr>
                <p:cNvCxnSpPr/>
                <p:nvPr/>
              </p:nvCxnSpPr>
              <p:spPr bwMode="auto">
                <a:xfrm>
                  <a:off x="2978209" y="4910614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898A1EBC-4823-42DE-ADD1-E7E140DF545D}"/>
                  </a:ext>
                </a:extLst>
              </p:cNvPr>
              <p:cNvGrpSpPr/>
              <p:nvPr/>
            </p:nvGrpSpPr>
            <p:grpSpPr>
              <a:xfrm>
                <a:off x="3754263" y="4513507"/>
                <a:ext cx="278467" cy="723212"/>
                <a:chOff x="3754263" y="4513507"/>
                <a:chExt cx="278467" cy="723212"/>
              </a:xfrm>
            </p:grpSpPr>
            <p:cxnSp>
              <p:nvCxnSpPr>
                <p:cNvPr id="141" name="Straight Connector 776">
                  <a:extLst>
                    <a:ext uri="{FF2B5EF4-FFF2-40B4-BE49-F238E27FC236}">
                      <a16:creationId xmlns:a16="http://schemas.microsoft.com/office/drawing/2014/main" id="{45A4481B-5DF4-4C75-9D3F-B878BD59714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3848397" y="5191620"/>
                  <a:ext cx="90198" cy="0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EAF6C73A-B813-482E-84C7-A04033120793}"/>
                    </a:ext>
                  </a:extLst>
                </p:cNvPr>
                <p:cNvCxnSpPr/>
                <p:nvPr/>
              </p:nvCxnSpPr>
              <p:spPr bwMode="auto">
                <a:xfrm>
                  <a:off x="3893499" y="4513507"/>
                  <a:ext cx="0" cy="447417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EACBDC48-624C-49ED-BF8D-FF24EE06D624}"/>
                    </a:ext>
                  </a:extLst>
                </p:cNvPr>
                <p:cNvCxnSpPr/>
                <p:nvPr/>
              </p:nvCxnSpPr>
              <p:spPr bwMode="auto">
                <a:xfrm>
                  <a:off x="3820216" y="4965686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C89BE4E1-321B-41DC-806B-166EA68CEBAD}"/>
                    </a:ext>
                  </a:extLst>
                </p:cNvPr>
                <p:cNvCxnSpPr/>
                <p:nvPr/>
              </p:nvCxnSpPr>
              <p:spPr bwMode="auto">
                <a:xfrm>
                  <a:off x="3820216" y="4513507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61F2430-0D59-4672-9060-4BF6F7B0D6D5}"/>
                    </a:ext>
                  </a:extLst>
                </p:cNvPr>
                <p:cNvSpPr/>
                <p:nvPr/>
              </p:nvSpPr>
              <p:spPr bwMode="auto">
                <a:xfrm>
                  <a:off x="3757928" y="4807674"/>
                  <a:ext cx="271140" cy="110175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2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A5C"/>
                    </a:solidFill>
                    <a:effectLst/>
                    <a:uLnTx/>
                    <a:uFillTx/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F2216936-E03C-4765-8447-4BE4895D1B42}"/>
                    </a:ext>
                  </a:extLst>
                </p:cNvPr>
                <p:cNvCxnSpPr/>
                <p:nvPr/>
              </p:nvCxnSpPr>
              <p:spPr bwMode="auto">
                <a:xfrm>
                  <a:off x="3754263" y="4878226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39" name="Textfeld 16">
                <a:extLst>
                  <a:ext uri="{FF2B5EF4-FFF2-40B4-BE49-F238E27FC236}">
                    <a16:creationId xmlns:a16="http://schemas.microsoft.com/office/drawing/2014/main" id="{D83BBCCB-15B9-49EF-8C9D-E2F39260CD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510" y="1868207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120</a:t>
                </a:r>
              </a:p>
            </p:txBody>
          </p:sp>
          <p:cxnSp>
            <p:nvCxnSpPr>
              <p:cNvPr id="140" name="Straight Connector 782">
                <a:extLst>
                  <a:ext uri="{FF2B5EF4-FFF2-40B4-BE49-F238E27FC236}">
                    <a16:creationId xmlns:a16="http://schemas.microsoft.com/office/drawing/2014/main" id="{EEC139C6-7B89-4088-B5B8-B260AF4B621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8020" y="1964513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D90457E-1646-412A-A909-8889CA023C5A}"/>
                </a:ext>
              </a:extLst>
            </p:cNvPr>
            <p:cNvGrpSpPr/>
            <p:nvPr/>
          </p:nvGrpSpPr>
          <p:grpSpPr>
            <a:xfrm>
              <a:off x="5617213" y="1868208"/>
              <a:ext cx="3805898" cy="3631601"/>
              <a:chOff x="4093211" y="1868207"/>
              <a:chExt cx="3805897" cy="3631601"/>
            </a:xfrm>
          </p:grpSpPr>
          <p:sp>
            <p:nvSpPr>
              <p:cNvPr id="16" name="Textfeld 16">
                <a:extLst>
                  <a:ext uri="{FF2B5EF4-FFF2-40B4-BE49-F238E27FC236}">
                    <a16:creationId xmlns:a16="http://schemas.microsoft.com/office/drawing/2014/main" id="{A55C4C8A-F9BD-4A31-8D8F-E7AEBAD669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2709203" y="3509486"/>
                <a:ext cx="3060403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dTT (s)</a:t>
                </a:r>
              </a:p>
            </p:txBody>
          </p:sp>
          <p:sp>
            <p:nvSpPr>
              <p:cNvPr id="17" name="Line 3">
                <a:extLst>
                  <a:ext uri="{FF2B5EF4-FFF2-40B4-BE49-F238E27FC236}">
                    <a16:creationId xmlns:a16="http://schemas.microsoft.com/office/drawing/2014/main" id="{B41BAAD3-408D-4A45-98F7-2F7C5B217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882740" y="4750893"/>
                <a:ext cx="3016368" cy="0"/>
              </a:xfrm>
              <a:prstGeom prst="line">
                <a:avLst/>
              </a:prstGeom>
              <a:noFill/>
              <a:ln w="19050" cap="flat" cmpd="sng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8" name="Textfeld 16">
                <a:extLst>
                  <a:ext uri="{FF2B5EF4-FFF2-40B4-BE49-F238E27FC236}">
                    <a16:creationId xmlns:a16="http://schemas.microsoft.com/office/drawing/2014/main" id="{3A871BDD-5936-40EA-BBD9-57B6E66567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1598" y="4842064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30</a:t>
                </a:r>
              </a:p>
            </p:txBody>
          </p:sp>
          <p:cxnSp>
            <p:nvCxnSpPr>
              <p:cNvPr id="19" name="Straight Connector 773">
                <a:extLst>
                  <a:ext uri="{FF2B5EF4-FFF2-40B4-BE49-F238E27FC236}">
                    <a16:creationId xmlns:a16="http://schemas.microsoft.com/office/drawing/2014/main" id="{592A72B2-48E7-4DD0-B1EA-2C2AF46039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784944" y="1962339"/>
                <a:ext cx="0" cy="3025223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775">
                <a:extLst>
                  <a:ext uri="{FF2B5EF4-FFF2-40B4-BE49-F238E27FC236}">
                    <a16:creationId xmlns:a16="http://schemas.microsoft.com/office/drawing/2014/main" id="{2C6E025B-884F-4367-B51E-CF527033DC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789344" y="5133421"/>
                <a:ext cx="3081870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775">
                <a:extLst>
                  <a:ext uri="{FF2B5EF4-FFF2-40B4-BE49-F238E27FC236}">
                    <a16:creationId xmlns:a16="http://schemas.microsoft.com/office/drawing/2014/main" id="{873A25A1-9FB4-4E12-9271-3C5039BAD3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2098" y="5133520"/>
                <a:ext cx="103604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775">
                <a:extLst>
                  <a:ext uri="{FF2B5EF4-FFF2-40B4-BE49-F238E27FC236}">
                    <a16:creationId xmlns:a16="http://schemas.microsoft.com/office/drawing/2014/main" id="{7ACCBEA3-FE9F-4A48-8093-4EB776EB61B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758897" y="4975460"/>
                <a:ext cx="51801" cy="55518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775">
                <a:extLst>
                  <a:ext uri="{FF2B5EF4-FFF2-40B4-BE49-F238E27FC236}">
                    <a16:creationId xmlns:a16="http://schemas.microsoft.com/office/drawing/2014/main" id="{196D89C7-A60B-4FB7-84E1-39343C1BE68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758897" y="5015484"/>
                <a:ext cx="51801" cy="55518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776">
                <a:extLst>
                  <a:ext uri="{FF2B5EF4-FFF2-40B4-BE49-F238E27FC236}">
                    <a16:creationId xmlns:a16="http://schemas.microsoft.com/office/drawing/2014/main" id="{7B839B0F-427B-4D9A-979A-7AA5E20AEC5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4747788" y="5084615"/>
                <a:ext cx="74309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" name="Textfeld 16">
                <a:extLst>
                  <a:ext uri="{FF2B5EF4-FFF2-40B4-BE49-F238E27FC236}">
                    <a16:creationId xmlns:a16="http://schemas.microsoft.com/office/drawing/2014/main" id="{7213286F-D52F-4AA4-B96C-BC81A7F3A2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7099" y="5060634"/>
                <a:ext cx="32874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0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E35A0EB-8EB6-43D2-800A-B19A368CD3F7}"/>
                  </a:ext>
                </a:extLst>
              </p:cNvPr>
              <p:cNvGrpSpPr/>
              <p:nvPr/>
            </p:nvGrpSpPr>
            <p:grpSpPr>
              <a:xfrm>
                <a:off x="4830633" y="3737390"/>
                <a:ext cx="393830" cy="1639308"/>
                <a:chOff x="4830633" y="3737390"/>
                <a:chExt cx="393830" cy="1639308"/>
              </a:xfrm>
            </p:grpSpPr>
            <p:cxnSp>
              <p:nvCxnSpPr>
                <p:cNvPr id="96" name="Straight Connector 776">
                  <a:extLst>
                    <a:ext uri="{FF2B5EF4-FFF2-40B4-BE49-F238E27FC236}">
                      <a16:creationId xmlns:a16="http://schemas.microsoft.com/office/drawing/2014/main" id="{F72FB932-7DD1-44C7-8021-E318EDF03A1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4974729" y="5189239"/>
                  <a:ext cx="90198" cy="0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7" name="Textfeld 16">
                  <a:extLst>
                    <a:ext uri="{FF2B5EF4-FFF2-40B4-BE49-F238E27FC236}">
                      <a16:creationId xmlns:a16="http://schemas.microsoft.com/office/drawing/2014/main" id="{14FCE418-D4CA-4256-9CCA-1EEE5FE604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30633" y="5253587"/>
                  <a:ext cx="393830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3200">
                      <a:solidFill>
                        <a:srgbClr val="07061C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rgbClr val="07061C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rgbClr val="07061C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18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  <a:t>Baseline</a:t>
                  </a:r>
                </a:p>
              </p:txBody>
            </p: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8D337094-2BC3-4DBE-A865-2BF6584F954D}"/>
                    </a:ext>
                  </a:extLst>
                </p:cNvPr>
                <p:cNvCxnSpPr/>
                <p:nvPr/>
              </p:nvCxnSpPr>
              <p:spPr bwMode="auto">
                <a:xfrm>
                  <a:off x="4951403" y="3737390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CE0157C4-E34D-40AD-91FF-9EA9FA654220}"/>
                    </a:ext>
                  </a:extLst>
                </p:cNvPr>
                <p:cNvCxnSpPr/>
                <p:nvPr/>
              </p:nvCxnSpPr>
              <p:spPr bwMode="auto">
                <a:xfrm>
                  <a:off x="5024499" y="3737390"/>
                  <a:ext cx="0" cy="1096645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0BBA383-6CD5-4773-820D-3825CCEBD66D}"/>
                    </a:ext>
                  </a:extLst>
                </p:cNvPr>
                <p:cNvSpPr/>
                <p:nvPr/>
              </p:nvSpPr>
              <p:spPr bwMode="auto">
                <a:xfrm>
                  <a:off x="4889271" y="4248200"/>
                  <a:ext cx="270456" cy="481990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2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A5C"/>
                    </a:solidFill>
                    <a:effectLst/>
                    <a:uLnTx/>
                    <a:uFillTx/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B7F7A31B-9F9F-4013-98DD-DAA18BDE456A}"/>
                    </a:ext>
                  </a:extLst>
                </p:cNvPr>
                <p:cNvCxnSpPr/>
                <p:nvPr/>
              </p:nvCxnSpPr>
              <p:spPr bwMode="auto">
                <a:xfrm>
                  <a:off x="4951403" y="4833746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88F66236-9F41-408E-B702-0C8042077694}"/>
                    </a:ext>
                  </a:extLst>
                </p:cNvPr>
                <p:cNvCxnSpPr/>
                <p:nvPr/>
              </p:nvCxnSpPr>
              <p:spPr bwMode="auto">
                <a:xfrm>
                  <a:off x="4885617" y="4567177"/>
                  <a:ext cx="277765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B37A676-1BB0-4185-A45E-832726DE9458}"/>
                  </a:ext>
                </a:extLst>
              </p:cNvPr>
              <p:cNvGrpSpPr/>
              <p:nvPr/>
            </p:nvGrpSpPr>
            <p:grpSpPr>
              <a:xfrm>
                <a:off x="5342958" y="4859566"/>
                <a:ext cx="303756" cy="640242"/>
                <a:chOff x="5657241" y="4859566"/>
                <a:chExt cx="303756" cy="640242"/>
              </a:xfrm>
            </p:grpSpPr>
            <p:cxnSp>
              <p:nvCxnSpPr>
                <p:cNvPr id="89" name="Straight Connector 776">
                  <a:extLst>
                    <a:ext uri="{FF2B5EF4-FFF2-40B4-BE49-F238E27FC236}">
                      <a16:creationId xmlns:a16="http://schemas.microsoft.com/office/drawing/2014/main" id="{36923489-CFF0-48D6-9B24-908872BF7CB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5744181" y="5189239"/>
                  <a:ext cx="90198" cy="0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0" name="Textfeld 16">
                  <a:extLst>
                    <a:ext uri="{FF2B5EF4-FFF2-40B4-BE49-F238E27FC236}">
                      <a16:creationId xmlns:a16="http://schemas.microsoft.com/office/drawing/2014/main" id="{5DA2A482-189D-43BC-B644-D85EB04286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57241" y="5253587"/>
                  <a:ext cx="303756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3200">
                      <a:solidFill>
                        <a:srgbClr val="07061C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rgbClr val="07061C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rgbClr val="07061C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18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  <a:t>10–30</a:t>
                  </a:r>
                  <a:b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</a:br>
                  <a: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  <a:t>min</a:t>
                  </a:r>
                </a:p>
              </p:txBody>
            </p: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CB76DC3B-7F49-4ED5-8B66-7BF2263426F0}"/>
                    </a:ext>
                  </a:extLst>
                </p:cNvPr>
                <p:cNvCxnSpPr/>
                <p:nvPr/>
              </p:nvCxnSpPr>
              <p:spPr bwMode="auto">
                <a:xfrm>
                  <a:off x="5797434" y="4859566"/>
                  <a:ext cx="0" cy="127996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B101700E-FA59-4EC3-A08B-205A50DF284A}"/>
                    </a:ext>
                  </a:extLst>
                </p:cNvPr>
                <p:cNvCxnSpPr/>
                <p:nvPr/>
              </p:nvCxnSpPr>
              <p:spPr bwMode="auto">
                <a:xfrm>
                  <a:off x="5724338" y="4990871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95C12F62-6630-4D43-BC44-15C05C239A9E}"/>
                    </a:ext>
                  </a:extLst>
                </p:cNvPr>
                <p:cNvCxnSpPr/>
                <p:nvPr/>
              </p:nvCxnSpPr>
              <p:spPr bwMode="auto">
                <a:xfrm>
                  <a:off x="5724338" y="4863941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2547369F-6A26-487D-8967-346381B07713}"/>
                    </a:ext>
                  </a:extLst>
                </p:cNvPr>
                <p:cNvSpPr/>
                <p:nvPr/>
              </p:nvSpPr>
              <p:spPr bwMode="auto">
                <a:xfrm>
                  <a:off x="5662208" y="4885621"/>
                  <a:ext cx="270456" cy="69990"/>
                </a:xfrm>
                <a:prstGeom prst="rect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2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A5C"/>
                    </a:solidFill>
                    <a:effectLst/>
                    <a:uLnTx/>
                    <a:uFillTx/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361BBB6F-64E0-49E8-B074-A5C59450CB2E}"/>
                    </a:ext>
                  </a:extLst>
                </p:cNvPr>
                <p:cNvCxnSpPr/>
                <p:nvPr/>
              </p:nvCxnSpPr>
              <p:spPr bwMode="auto">
                <a:xfrm>
                  <a:off x="5658552" y="4919614"/>
                  <a:ext cx="277765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CC49EDB7-EF75-439C-9D8D-417F61C56F29}"/>
                  </a:ext>
                </a:extLst>
              </p:cNvPr>
              <p:cNvGrpSpPr/>
              <p:nvPr/>
            </p:nvGrpSpPr>
            <p:grpSpPr>
              <a:xfrm>
                <a:off x="5765209" y="4849077"/>
                <a:ext cx="329575" cy="527621"/>
                <a:chOff x="6012484" y="4849077"/>
                <a:chExt cx="329575" cy="527621"/>
              </a:xfrm>
            </p:grpSpPr>
            <p:cxnSp>
              <p:nvCxnSpPr>
                <p:cNvPr id="82" name="Straight Connector 776">
                  <a:extLst>
                    <a:ext uri="{FF2B5EF4-FFF2-40B4-BE49-F238E27FC236}">
                      <a16:creationId xmlns:a16="http://schemas.microsoft.com/office/drawing/2014/main" id="{1A7B4201-F7FC-48BE-8F7E-09511BF21C5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6128908" y="5189239"/>
                  <a:ext cx="90198" cy="0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3" name="Textfeld 16">
                  <a:extLst>
                    <a:ext uri="{FF2B5EF4-FFF2-40B4-BE49-F238E27FC236}">
                      <a16:creationId xmlns:a16="http://schemas.microsoft.com/office/drawing/2014/main" id="{F6BA19F3-4137-4391-9E17-6F70B97992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12484" y="5253587"/>
                  <a:ext cx="32957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3200">
                      <a:solidFill>
                        <a:srgbClr val="07061C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rgbClr val="07061C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rgbClr val="07061C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18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  <a:t>1 h</a:t>
                  </a:r>
                </a:p>
              </p:txBody>
            </p: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D4FFC509-E85A-4680-A4B9-89DC9B3CD079}"/>
                    </a:ext>
                  </a:extLst>
                </p:cNvPr>
                <p:cNvCxnSpPr/>
                <p:nvPr/>
              </p:nvCxnSpPr>
              <p:spPr bwMode="auto">
                <a:xfrm>
                  <a:off x="6185952" y="4849077"/>
                  <a:ext cx="0" cy="142764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82E704FC-F7B1-4FD9-B8DD-9545EC2EE9D8}"/>
                    </a:ext>
                  </a:extLst>
                </p:cNvPr>
                <p:cNvCxnSpPr/>
                <p:nvPr/>
              </p:nvCxnSpPr>
              <p:spPr bwMode="auto">
                <a:xfrm>
                  <a:off x="6112854" y="4991841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A13D2A20-CAB0-409A-8294-2777B8F71E59}"/>
                    </a:ext>
                  </a:extLst>
                </p:cNvPr>
                <p:cNvCxnSpPr/>
                <p:nvPr/>
              </p:nvCxnSpPr>
              <p:spPr bwMode="auto">
                <a:xfrm>
                  <a:off x="6112854" y="4850062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438BA84D-529A-4A14-967F-B49F56642FE8}"/>
                    </a:ext>
                  </a:extLst>
                </p:cNvPr>
                <p:cNvSpPr/>
                <p:nvPr/>
              </p:nvSpPr>
              <p:spPr bwMode="auto">
                <a:xfrm>
                  <a:off x="6050723" y="4878478"/>
                  <a:ext cx="270456" cy="6316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2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A5C"/>
                    </a:solidFill>
                    <a:effectLst/>
                    <a:uLnTx/>
                    <a:uFillTx/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2DA08C46-6449-494F-A333-28AECC65B7F0}"/>
                    </a:ext>
                  </a:extLst>
                </p:cNvPr>
                <p:cNvCxnSpPr/>
                <p:nvPr/>
              </p:nvCxnSpPr>
              <p:spPr bwMode="auto">
                <a:xfrm>
                  <a:off x="6047158" y="4912356"/>
                  <a:ext cx="277765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C05A389-83D2-4894-9F26-FCC54F12FDFE}"/>
                  </a:ext>
                </a:extLst>
              </p:cNvPr>
              <p:cNvGrpSpPr/>
              <p:nvPr/>
            </p:nvGrpSpPr>
            <p:grpSpPr>
              <a:xfrm>
                <a:off x="6213279" y="4842223"/>
                <a:ext cx="329575" cy="534475"/>
                <a:chOff x="6411866" y="4842223"/>
                <a:chExt cx="329575" cy="534475"/>
              </a:xfrm>
            </p:grpSpPr>
            <p:cxnSp>
              <p:nvCxnSpPr>
                <p:cNvPr id="75" name="Straight Connector 776">
                  <a:extLst>
                    <a:ext uri="{FF2B5EF4-FFF2-40B4-BE49-F238E27FC236}">
                      <a16:creationId xmlns:a16="http://schemas.microsoft.com/office/drawing/2014/main" id="{8E67C01D-074D-43F2-BA89-8C67D8054BF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6524626" y="5189239"/>
                  <a:ext cx="90198" cy="0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6" name="Textfeld 16">
                  <a:extLst>
                    <a:ext uri="{FF2B5EF4-FFF2-40B4-BE49-F238E27FC236}">
                      <a16:creationId xmlns:a16="http://schemas.microsoft.com/office/drawing/2014/main" id="{0D744B1A-3560-4849-9F81-ABD5A3FBFB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11866" y="5253587"/>
                  <a:ext cx="32957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3200">
                      <a:solidFill>
                        <a:srgbClr val="07061C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rgbClr val="07061C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rgbClr val="07061C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18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  <a:t>2 h</a:t>
                  </a: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2878D34E-14BF-4A11-8B35-0951CB2E0B5E}"/>
                    </a:ext>
                  </a:extLst>
                </p:cNvPr>
                <p:cNvCxnSpPr/>
                <p:nvPr/>
              </p:nvCxnSpPr>
              <p:spPr bwMode="auto">
                <a:xfrm>
                  <a:off x="6568489" y="4842223"/>
                  <a:ext cx="0" cy="130337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B0A110A6-D3DD-44DC-8299-B369C318F0CA}"/>
                    </a:ext>
                  </a:extLst>
                </p:cNvPr>
                <p:cNvCxnSpPr/>
                <p:nvPr/>
              </p:nvCxnSpPr>
              <p:spPr bwMode="auto">
                <a:xfrm>
                  <a:off x="6495391" y="4972560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644C6C36-4963-4389-A921-D5D868A2367A}"/>
                    </a:ext>
                  </a:extLst>
                </p:cNvPr>
                <p:cNvCxnSpPr/>
                <p:nvPr/>
              </p:nvCxnSpPr>
              <p:spPr bwMode="auto">
                <a:xfrm>
                  <a:off x="6495391" y="4844315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AF788AD6-B53F-4C25-8E3F-589FE68DAAC6}"/>
                    </a:ext>
                  </a:extLst>
                </p:cNvPr>
                <p:cNvSpPr/>
                <p:nvPr/>
              </p:nvSpPr>
              <p:spPr bwMode="auto">
                <a:xfrm>
                  <a:off x="6433261" y="4876098"/>
                  <a:ext cx="270456" cy="63893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2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A5C"/>
                    </a:solidFill>
                    <a:effectLst/>
                    <a:uLnTx/>
                    <a:uFillTx/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7D964DD9-D67E-489B-A2EF-4B29AAFA4DA1}"/>
                    </a:ext>
                  </a:extLst>
                </p:cNvPr>
                <p:cNvCxnSpPr/>
                <p:nvPr/>
              </p:nvCxnSpPr>
              <p:spPr bwMode="auto">
                <a:xfrm>
                  <a:off x="6429606" y="4907212"/>
                  <a:ext cx="277765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9314A49-09A7-4A78-8B92-8373C655B8F0}"/>
                  </a:ext>
                </a:extLst>
              </p:cNvPr>
              <p:cNvGrpSpPr/>
              <p:nvPr/>
            </p:nvGrpSpPr>
            <p:grpSpPr>
              <a:xfrm>
                <a:off x="7109419" y="4822408"/>
                <a:ext cx="329575" cy="554290"/>
                <a:chOff x="7181318" y="4822408"/>
                <a:chExt cx="329575" cy="554290"/>
              </a:xfrm>
            </p:grpSpPr>
            <p:cxnSp>
              <p:nvCxnSpPr>
                <p:cNvPr id="68" name="Straight Connector 776">
                  <a:extLst>
                    <a:ext uri="{FF2B5EF4-FFF2-40B4-BE49-F238E27FC236}">
                      <a16:creationId xmlns:a16="http://schemas.microsoft.com/office/drawing/2014/main" id="{3DBBBD61-39FD-4573-B39D-22C40B0CC49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7294079" y="5189239"/>
                  <a:ext cx="90198" cy="0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9" name="Textfeld 16">
                  <a:extLst>
                    <a:ext uri="{FF2B5EF4-FFF2-40B4-BE49-F238E27FC236}">
                      <a16:creationId xmlns:a16="http://schemas.microsoft.com/office/drawing/2014/main" id="{FB79836C-1CFE-4D2F-8320-84B0D084D2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81318" y="5253587"/>
                  <a:ext cx="32957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3200">
                      <a:solidFill>
                        <a:srgbClr val="07061C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rgbClr val="07061C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rgbClr val="07061C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18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  <a:t>12 h</a:t>
                  </a:r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E36654BE-162A-4914-B49B-9E656B55ECC0}"/>
                    </a:ext>
                  </a:extLst>
                </p:cNvPr>
                <p:cNvCxnSpPr/>
                <p:nvPr/>
              </p:nvCxnSpPr>
              <p:spPr bwMode="auto">
                <a:xfrm>
                  <a:off x="7339541" y="4822408"/>
                  <a:ext cx="0" cy="151908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F761F607-81B5-405D-8D8D-2DB9666A4A47}"/>
                    </a:ext>
                  </a:extLst>
                </p:cNvPr>
                <p:cNvCxnSpPr/>
                <p:nvPr/>
              </p:nvCxnSpPr>
              <p:spPr bwMode="auto">
                <a:xfrm>
                  <a:off x="7266444" y="4977128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20DD8D66-3B9E-4968-A6B0-EEEBF1CAD105}"/>
                    </a:ext>
                  </a:extLst>
                </p:cNvPr>
                <p:cNvCxnSpPr/>
                <p:nvPr/>
              </p:nvCxnSpPr>
              <p:spPr bwMode="auto">
                <a:xfrm>
                  <a:off x="7266444" y="4824627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D59FC62-1C5E-47FE-A23D-379AAF3A5BBA}"/>
                    </a:ext>
                  </a:extLst>
                </p:cNvPr>
                <p:cNvSpPr/>
                <p:nvPr/>
              </p:nvSpPr>
              <p:spPr bwMode="auto">
                <a:xfrm>
                  <a:off x="7204313" y="4873719"/>
                  <a:ext cx="270456" cy="7204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2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A5C"/>
                    </a:solidFill>
                    <a:effectLst/>
                    <a:uLnTx/>
                    <a:uFillTx/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4253B68E-90B7-468B-85C9-B6530F64C62F}"/>
                    </a:ext>
                  </a:extLst>
                </p:cNvPr>
                <p:cNvCxnSpPr/>
                <p:nvPr/>
              </p:nvCxnSpPr>
              <p:spPr bwMode="auto">
                <a:xfrm>
                  <a:off x="7200657" y="4906763"/>
                  <a:ext cx="277765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8AD00B1-5DEE-4626-9963-4582CBF323FC}"/>
                  </a:ext>
                </a:extLst>
              </p:cNvPr>
              <p:cNvGrpSpPr/>
              <p:nvPr/>
            </p:nvGrpSpPr>
            <p:grpSpPr>
              <a:xfrm>
                <a:off x="6661349" y="4850527"/>
                <a:ext cx="329575" cy="526171"/>
                <a:chOff x="6792928" y="4850527"/>
                <a:chExt cx="329575" cy="526171"/>
              </a:xfrm>
            </p:grpSpPr>
            <p:cxnSp>
              <p:nvCxnSpPr>
                <p:cNvPr id="61" name="Straight Connector 776">
                  <a:extLst>
                    <a:ext uri="{FF2B5EF4-FFF2-40B4-BE49-F238E27FC236}">
                      <a16:creationId xmlns:a16="http://schemas.microsoft.com/office/drawing/2014/main" id="{5C50FCC6-6137-4088-B30E-90829D5D6E9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6909352" y="5189239"/>
                  <a:ext cx="90198" cy="0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62" name="Textfeld 16">
                  <a:extLst>
                    <a:ext uri="{FF2B5EF4-FFF2-40B4-BE49-F238E27FC236}">
                      <a16:creationId xmlns:a16="http://schemas.microsoft.com/office/drawing/2014/main" id="{3FDA8CE9-5CEA-4145-83FE-CF96ECDBB8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92928" y="5253587"/>
                  <a:ext cx="32957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3200">
                      <a:solidFill>
                        <a:srgbClr val="07061C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rgbClr val="07061C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rgbClr val="07061C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18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  <a:t>4 h</a:t>
                  </a:r>
                </a:p>
              </p:txBody>
            </p: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E63624BF-EC92-427B-AB08-A18F581D54DE}"/>
                    </a:ext>
                  </a:extLst>
                </p:cNvPr>
                <p:cNvCxnSpPr/>
                <p:nvPr/>
              </p:nvCxnSpPr>
              <p:spPr bwMode="auto">
                <a:xfrm>
                  <a:off x="6948038" y="4852443"/>
                  <a:ext cx="0" cy="132278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43D70120-BDF3-4B33-B8BE-5B19D484B169}"/>
                    </a:ext>
                  </a:extLst>
                </p:cNvPr>
                <p:cNvCxnSpPr/>
                <p:nvPr/>
              </p:nvCxnSpPr>
              <p:spPr bwMode="auto">
                <a:xfrm>
                  <a:off x="6874941" y="4987506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86912489-7C45-4CAD-A2B8-3741FB5E60A6}"/>
                    </a:ext>
                  </a:extLst>
                </p:cNvPr>
                <p:cNvCxnSpPr/>
                <p:nvPr/>
              </p:nvCxnSpPr>
              <p:spPr bwMode="auto">
                <a:xfrm>
                  <a:off x="6874941" y="4850527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53A91D2E-9B46-4361-AEAA-B84621C6D241}"/>
                    </a:ext>
                  </a:extLst>
                </p:cNvPr>
                <p:cNvSpPr/>
                <p:nvPr/>
              </p:nvSpPr>
              <p:spPr bwMode="auto">
                <a:xfrm>
                  <a:off x="6812810" y="4876099"/>
                  <a:ext cx="270456" cy="77131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2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A5C"/>
                    </a:solidFill>
                    <a:effectLst/>
                    <a:uLnTx/>
                    <a:uFillTx/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3667D09-69FD-49BF-AF0C-EFB0AC60D391}"/>
                    </a:ext>
                  </a:extLst>
                </p:cNvPr>
                <p:cNvCxnSpPr/>
                <p:nvPr/>
              </p:nvCxnSpPr>
              <p:spPr bwMode="auto">
                <a:xfrm>
                  <a:off x="6812142" y="4913150"/>
                  <a:ext cx="273600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A7BBCD1-1618-4CBC-902B-2844E00F60B9}"/>
                  </a:ext>
                </a:extLst>
              </p:cNvPr>
              <p:cNvGrpSpPr/>
              <p:nvPr/>
            </p:nvGrpSpPr>
            <p:grpSpPr>
              <a:xfrm>
                <a:off x="7557490" y="4700902"/>
                <a:ext cx="329575" cy="675796"/>
                <a:chOff x="7557490" y="4700902"/>
                <a:chExt cx="329575" cy="675796"/>
              </a:xfrm>
            </p:grpSpPr>
            <p:cxnSp>
              <p:nvCxnSpPr>
                <p:cNvPr id="54" name="Straight Connector 776">
                  <a:extLst>
                    <a:ext uri="{FF2B5EF4-FFF2-40B4-BE49-F238E27FC236}">
                      <a16:creationId xmlns:a16="http://schemas.microsoft.com/office/drawing/2014/main" id="{36BEC51E-0C25-4288-A9D9-B10E6919093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7677178" y="5189239"/>
                  <a:ext cx="90198" cy="0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5" name="Textfeld 16">
                  <a:extLst>
                    <a:ext uri="{FF2B5EF4-FFF2-40B4-BE49-F238E27FC236}">
                      <a16:creationId xmlns:a16="http://schemas.microsoft.com/office/drawing/2014/main" id="{7C4DF206-BCFD-4D96-8A21-4CB26F28DB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557490" y="5253587"/>
                  <a:ext cx="32957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defRPr sz="3200">
                      <a:solidFill>
                        <a:srgbClr val="07061C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rgbClr val="07061C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rgbClr val="07061C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rgbClr val="07061C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18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478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charset="0"/>
                    </a:rPr>
                    <a:t>24 h</a:t>
                  </a:r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ABEC4991-94AD-4FCB-9665-5BA9D89FE19A}"/>
                    </a:ext>
                  </a:extLst>
                </p:cNvPr>
                <p:cNvCxnSpPr/>
                <p:nvPr/>
              </p:nvCxnSpPr>
              <p:spPr bwMode="auto">
                <a:xfrm>
                  <a:off x="7720373" y="4700902"/>
                  <a:ext cx="0" cy="266691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33CD3EE-A13F-40C7-B26A-91513F1DAA90}"/>
                    </a:ext>
                  </a:extLst>
                </p:cNvPr>
                <p:cNvCxnSpPr/>
                <p:nvPr/>
              </p:nvCxnSpPr>
              <p:spPr bwMode="auto">
                <a:xfrm>
                  <a:off x="7647275" y="4967593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227659AA-A3F6-4692-9250-A3E3B7D2B506}"/>
                    </a:ext>
                  </a:extLst>
                </p:cNvPr>
                <p:cNvCxnSpPr/>
                <p:nvPr/>
              </p:nvCxnSpPr>
              <p:spPr bwMode="auto">
                <a:xfrm>
                  <a:off x="7647275" y="4700902"/>
                  <a:ext cx="146193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D1E3B863-61FB-4004-92FD-EB311894E26C}"/>
                    </a:ext>
                  </a:extLst>
                </p:cNvPr>
                <p:cNvSpPr/>
                <p:nvPr/>
              </p:nvSpPr>
              <p:spPr bwMode="auto">
                <a:xfrm>
                  <a:off x="7585143" y="4839842"/>
                  <a:ext cx="270456" cy="9083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2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A5C"/>
                    </a:solidFill>
                    <a:effectLst/>
                    <a:uLnTx/>
                    <a:uFillTx/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01B1A4B-C493-415D-B6EE-D9C444BFD418}"/>
                    </a:ext>
                  </a:extLst>
                </p:cNvPr>
                <p:cNvCxnSpPr/>
                <p:nvPr/>
              </p:nvCxnSpPr>
              <p:spPr bwMode="auto">
                <a:xfrm>
                  <a:off x="7584567" y="4885408"/>
                  <a:ext cx="277765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3" name="Down Arrow 215">
                <a:extLst>
                  <a:ext uri="{FF2B5EF4-FFF2-40B4-BE49-F238E27FC236}">
                    <a16:creationId xmlns:a16="http://schemas.microsoft.com/office/drawing/2014/main" id="{4842FEB7-CA4E-408E-8DBF-ECDD9D169DFC}"/>
                  </a:ext>
                </a:extLst>
              </p:cNvPr>
              <p:cNvSpPr/>
              <p:nvPr/>
            </p:nvSpPr>
            <p:spPr>
              <a:xfrm>
                <a:off x="5206591" y="4109981"/>
                <a:ext cx="191752" cy="558000"/>
              </a:xfrm>
              <a:prstGeom prst="downArrow">
                <a:avLst/>
              </a:prstGeom>
              <a:solidFill>
                <a:srgbClr val="319B4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AB844C3-51C4-4F4C-8903-84C8E509E059}"/>
                  </a:ext>
                </a:extLst>
              </p:cNvPr>
              <p:cNvSpPr txBox="1"/>
              <p:nvPr/>
            </p:nvSpPr>
            <p:spPr>
              <a:xfrm>
                <a:off x="5173200" y="3645581"/>
                <a:ext cx="990977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Idarucizumab </a:t>
                </a:r>
              </a:p>
              <a:p>
                <a:pPr marL="0" marR="0" lvl="0" indent="0" algn="l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5 g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5" name="Textfeld 16">
                <a:extLst>
                  <a:ext uri="{FF2B5EF4-FFF2-40B4-BE49-F238E27FC236}">
                    <a16:creationId xmlns:a16="http://schemas.microsoft.com/office/drawing/2014/main" id="{CC546660-C976-4E05-B57A-CE2B6E8C6B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4934" y="2189686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110</a:t>
                </a:r>
              </a:p>
            </p:txBody>
          </p:sp>
          <p:sp>
            <p:nvSpPr>
              <p:cNvPr id="36" name="Textfeld 16">
                <a:extLst>
                  <a:ext uri="{FF2B5EF4-FFF2-40B4-BE49-F238E27FC236}">
                    <a16:creationId xmlns:a16="http://schemas.microsoft.com/office/drawing/2014/main" id="{4BE22636-A980-4232-8876-9CA7784352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4934" y="3530616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70</a:t>
                </a:r>
              </a:p>
            </p:txBody>
          </p:sp>
          <p:sp>
            <p:nvSpPr>
              <p:cNvPr id="37" name="Textfeld 16">
                <a:extLst>
                  <a:ext uri="{FF2B5EF4-FFF2-40B4-BE49-F238E27FC236}">
                    <a16:creationId xmlns:a16="http://schemas.microsoft.com/office/drawing/2014/main" id="{3EEE5148-CBB1-4BCB-ACF6-397515705E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4934" y="3854498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60</a:t>
                </a:r>
              </a:p>
            </p:txBody>
          </p:sp>
          <p:sp>
            <p:nvSpPr>
              <p:cNvPr id="38" name="Textfeld 16">
                <a:extLst>
                  <a:ext uri="{FF2B5EF4-FFF2-40B4-BE49-F238E27FC236}">
                    <a16:creationId xmlns:a16="http://schemas.microsoft.com/office/drawing/2014/main" id="{C24A4D07-B63C-4CA0-AC04-5835F58D6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4934" y="4181561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50</a:t>
                </a:r>
              </a:p>
            </p:txBody>
          </p:sp>
          <p:sp>
            <p:nvSpPr>
              <p:cNvPr id="39" name="Textfeld 16">
                <a:extLst>
                  <a:ext uri="{FF2B5EF4-FFF2-40B4-BE49-F238E27FC236}">
                    <a16:creationId xmlns:a16="http://schemas.microsoft.com/office/drawing/2014/main" id="{A83D2CD3-A6F2-484F-AB98-D5AA55AA3B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4934" y="4514987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40</a:t>
                </a:r>
              </a:p>
            </p:txBody>
          </p:sp>
          <p:sp>
            <p:nvSpPr>
              <p:cNvPr id="40" name="Textfeld 16">
                <a:extLst>
                  <a:ext uri="{FF2B5EF4-FFF2-40B4-BE49-F238E27FC236}">
                    <a16:creationId xmlns:a16="http://schemas.microsoft.com/office/drawing/2014/main" id="{EF22FE89-B932-4687-B136-F267A3E2AD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4934" y="2516773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100</a:t>
                </a:r>
              </a:p>
            </p:txBody>
          </p:sp>
          <p:sp>
            <p:nvSpPr>
              <p:cNvPr id="41" name="Textfeld 16">
                <a:extLst>
                  <a:ext uri="{FF2B5EF4-FFF2-40B4-BE49-F238E27FC236}">
                    <a16:creationId xmlns:a16="http://schemas.microsoft.com/office/drawing/2014/main" id="{C5520A2D-DAD4-469F-BFEF-534A8F1035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4934" y="2854375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90</a:t>
                </a:r>
              </a:p>
            </p:txBody>
          </p:sp>
          <p:cxnSp>
            <p:nvCxnSpPr>
              <p:cNvPr id="42" name="Straight Connector 774">
                <a:extLst>
                  <a:ext uri="{FF2B5EF4-FFF2-40B4-BE49-F238E27FC236}">
                    <a16:creationId xmlns:a16="http://schemas.microsoft.com/office/drawing/2014/main" id="{97AB4F61-07B2-4435-B6FF-4F1912D06E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44" y="4607103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Straight Connector 777">
                <a:extLst>
                  <a:ext uri="{FF2B5EF4-FFF2-40B4-BE49-F238E27FC236}">
                    <a16:creationId xmlns:a16="http://schemas.microsoft.com/office/drawing/2014/main" id="{1EE49E5D-97DB-4561-892A-897731F2F9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44" y="3611830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Straight Connector 778">
                <a:extLst>
                  <a:ext uri="{FF2B5EF4-FFF2-40B4-BE49-F238E27FC236}">
                    <a16:creationId xmlns:a16="http://schemas.microsoft.com/office/drawing/2014/main" id="{E71F0A6D-9BB0-4354-9155-1286FEF1A9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44" y="4270044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Straight Connector 779">
                <a:extLst>
                  <a:ext uri="{FF2B5EF4-FFF2-40B4-BE49-F238E27FC236}">
                    <a16:creationId xmlns:a16="http://schemas.microsoft.com/office/drawing/2014/main" id="{9250779C-D495-4999-AB9B-CA0028090E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44" y="3939344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Connector 782">
                <a:extLst>
                  <a:ext uri="{FF2B5EF4-FFF2-40B4-BE49-F238E27FC236}">
                    <a16:creationId xmlns:a16="http://schemas.microsoft.com/office/drawing/2014/main" id="{4B411F1B-2398-4032-A29B-028B765313D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44" y="2285992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Straight Connector 775">
                <a:extLst>
                  <a:ext uri="{FF2B5EF4-FFF2-40B4-BE49-F238E27FC236}">
                    <a16:creationId xmlns:a16="http://schemas.microsoft.com/office/drawing/2014/main" id="{09025326-0F8A-4FDE-96A2-958996BD2DD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44" y="4931904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780">
                <a:extLst>
                  <a:ext uri="{FF2B5EF4-FFF2-40B4-BE49-F238E27FC236}">
                    <a16:creationId xmlns:a16="http://schemas.microsoft.com/office/drawing/2014/main" id="{3C0B21FA-8710-4BC9-BFE1-5F8C150A0D0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44" y="2610351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780">
                <a:extLst>
                  <a:ext uri="{FF2B5EF4-FFF2-40B4-BE49-F238E27FC236}">
                    <a16:creationId xmlns:a16="http://schemas.microsoft.com/office/drawing/2014/main" id="{4FD5A98E-4CA1-4C5B-BCC5-B45D9E6D2D4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44" y="2945675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780">
                <a:extLst>
                  <a:ext uri="{FF2B5EF4-FFF2-40B4-BE49-F238E27FC236}">
                    <a16:creationId xmlns:a16="http://schemas.microsoft.com/office/drawing/2014/main" id="{6A83561A-F8E8-46EC-92BF-84E5B1A43E2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4444" y="3270005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" name="Textfeld 16">
                <a:extLst>
                  <a:ext uri="{FF2B5EF4-FFF2-40B4-BE49-F238E27FC236}">
                    <a16:creationId xmlns:a16="http://schemas.microsoft.com/office/drawing/2014/main" id="{C4F7BCB3-E81B-45A7-9A18-158F61EF86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4934" y="3179698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80</a:t>
                </a:r>
              </a:p>
            </p:txBody>
          </p:sp>
          <p:sp>
            <p:nvSpPr>
              <p:cNvPr id="52" name="Textfeld 16">
                <a:extLst>
                  <a:ext uri="{FF2B5EF4-FFF2-40B4-BE49-F238E27FC236}">
                    <a16:creationId xmlns:a16="http://schemas.microsoft.com/office/drawing/2014/main" id="{DA919C21-D160-4ED0-BABB-504FB470EF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9631" y="1868207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120</a:t>
                </a:r>
              </a:p>
            </p:txBody>
          </p:sp>
          <p:cxnSp>
            <p:nvCxnSpPr>
              <p:cNvPr id="53" name="Straight Connector 782">
                <a:extLst>
                  <a:ext uri="{FF2B5EF4-FFF2-40B4-BE49-F238E27FC236}">
                    <a16:creationId xmlns:a16="http://schemas.microsoft.com/office/drawing/2014/main" id="{E36FC37F-7C90-482D-A7D9-51B55727A1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79141" y="1964513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" name="Textfeld 16">
              <a:extLst>
                <a:ext uri="{FF2B5EF4-FFF2-40B4-BE49-F238E27FC236}">
                  <a16:creationId xmlns:a16="http://schemas.microsoft.com/office/drawing/2014/main" id="{5DDF3124-F6E5-4C33-A839-338C2BD9C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8527" y="5587199"/>
              <a:ext cx="395750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defRPr sz="3200">
                  <a:solidFill>
                    <a:srgbClr val="07061C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rgbClr val="07061C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7061C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7061C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alt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Thời gian sau khi tiêm idarucizumab</a:t>
              </a:r>
              <a:endParaRPr kumimoji="0" lang="de-DE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01" name="Text Placeholder 3">
            <a:extLst>
              <a:ext uri="{FF2B5EF4-FFF2-40B4-BE49-F238E27FC236}">
                <a16:creationId xmlns:a16="http://schemas.microsoft.com/office/drawing/2014/main" id="{E6B5F7B6-0056-46C8-B806-9038BCC8D961}"/>
              </a:ext>
            </a:extLst>
          </p:cNvPr>
          <p:cNvSpPr txBox="1">
            <a:spLocks/>
          </p:cNvSpPr>
          <p:nvPr/>
        </p:nvSpPr>
        <p:spPr>
          <a:xfrm>
            <a:off x="709355" y="6185370"/>
            <a:ext cx="10973489" cy="581025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defPPr>
              <a:defRPr lang="en-US"/>
            </a:defPPr>
            <a:lvl1pPr marL="0" algn="l" defTabSz="914400" rtl="0" eaLnBrk="1" latinLnBrk="0" hangingPunct="1">
              <a:defRPr sz="1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aPTT</a:t>
            </a:r>
            <a:r>
              <a:rPr kumimoji="0" lang="en-GB" sz="11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activated partial thromboplastin time; </a:t>
            </a:r>
            <a:r>
              <a:rPr kumimoji="0" lang="en-GB" sz="11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dTT</a:t>
            </a:r>
            <a:r>
              <a:rPr kumimoji="0" lang="en-GB" sz="11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diluted thrombin time</a:t>
            </a:r>
            <a:br>
              <a:rPr kumimoji="0" lang="en-GB" sz="11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1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Pollack et al. </a:t>
            </a:r>
            <a:r>
              <a:rPr kumimoji="0" lang="en-US" alt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Geneva"/>
                <a:cs typeface="+mn-cs"/>
              </a:rPr>
              <a:t>N </a:t>
            </a:r>
            <a:r>
              <a:rPr kumimoji="0" lang="en-US" altLang="en-US" sz="11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Geneva"/>
                <a:cs typeface="+mn-cs"/>
              </a:rPr>
              <a:t>Engl</a:t>
            </a:r>
            <a:r>
              <a:rPr kumimoji="0" lang="en-US" altLang="en-US" sz="11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Geneva"/>
                <a:cs typeface="+mn-cs"/>
              </a:rPr>
              <a:t> J Med 2017</a:t>
            </a:r>
          </a:p>
        </p:txBody>
      </p:sp>
      <p:pic>
        <p:nvPicPr>
          <p:cNvPr id="202" name="Picture 2">
            <a:extLst>
              <a:ext uri="{FF2B5EF4-FFF2-40B4-BE49-F238E27FC236}">
                <a16:creationId xmlns:a16="http://schemas.microsoft.com/office/drawing/2014/main" id="{13EF2924-0865-4509-8E96-5475849AE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278" y="6343882"/>
            <a:ext cx="1517400" cy="33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10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9C56750E-1FB4-432A-80C2-2CC5DAE1551B}"/>
              </a:ext>
            </a:extLst>
          </p:cNvPr>
          <p:cNvSpPr txBox="1">
            <a:spLocks/>
          </p:cNvSpPr>
          <p:nvPr/>
        </p:nvSpPr>
        <p:spPr bwMode="auto">
          <a:xfrm>
            <a:off x="0" y="138321"/>
            <a:ext cx="12192000" cy="979279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14" tIns="34295" rIns="108014" bIns="34295" rtlCol="0" anchor="ctr"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000" b="1" kern="1200">
                <a:solidFill>
                  <a:schemeClr val="lt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lt1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5pPr>
            <a:lvl6pPr marL="342946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lt1"/>
                </a:solidFill>
                <a:latin typeface="Century Gothic" pitchFamily="34" charset="0"/>
              </a:defRPr>
            </a:lvl6pPr>
            <a:lvl7pPr marL="685891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lt1"/>
                </a:solidFill>
                <a:latin typeface="Century Gothic" pitchFamily="34" charset="0"/>
              </a:defRPr>
            </a:lvl7pPr>
            <a:lvl8pPr marL="102883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lt1"/>
                </a:solidFill>
                <a:latin typeface="Century Gothic" pitchFamily="34" charset="0"/>
              </a:defRPr>
            </a:lvl8pPr>
            <a:lvl9pPr marL="13717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lt1"/>
                </a:solidFill>
                <a:latin typeface="Century Gothic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Ngoài ra, m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ức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độ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hoá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giải dabigatran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được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đánh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giá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bằng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chỉ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số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aPTT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trong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nghiên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cứu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REVERSE AD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Geneva" charset="-128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C47FF-3086-4212-AE49-C52304BAD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70" y="6329680"/>
            <a:ext cx="453569" cy="4775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0941357-C3FC-414C-9581-833B5643FA63}"/>
              </a:ext>
            </a:extLst>
          </p:cNvPr>
          <p:cNvGrpSpPr/>
          <p:nvPr/>
        </p:nvGrpSpPr>
        <p:grpSpPr>
          <a:xfrm>
            <a:off x="1944810" y="1368004"/>
            <a:ext cx="8234560" cy="4906207"/>
            <a:chOff x="1944810" y="1368004"/>
            <a:chExt cx="8234560" cy="4906207"/>
          </a:xfrm>
        </p:grpSpPr>
        <p:sp>
          <p:nvSpPr>
            <p:cNvPr id="7" name="Rechteck 15">
              <a:extLst>
                <a:ext uri="{FF2B5EF4-FFF2-40B4-BE49-F238E27FC236}">
                  <a16:creationId xmlns:a16="http://schemas.microsoft.com/office/drawing/2014/main" id="{FF350C44-38EF-4395-9C01-92887E0DE167}"/>
                </a:ext>
              </a:extLst>
            </p:cNvPr>
            <p:cNvSpPr/>
            <p:nvPr/>
          </p:nvSpPr>
          <p:spPr>
            <a:xfrm>
              <a:off x="2199472" y="1368004"/>
              <a:ext cx="3596658" cy="421809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1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Nhóm A và B kết hợp 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(N=485)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DFA67B-C745-4E78-AE4F-4B86BCD21135}"/>
                </a:ext>
              </a:extLst>
            </p:cNvPr>
            <p:cNvGrpSpPr/>
            <p:nvPr/>
          </p:nvGrpSpPr>
          <p:grpSpPr>
            <a:xfrm>
              <a:off x="1944810" y="1765509"/>
              <a:ext cx="3864406" cy="3866504"/>
              <a:chOff x="211880" y="1765508"/>
              <a:chExt cx="3864406" cy="3866505"/>
            </a:xfrm>
          </p:grpSpPr>
          <p:sp>
            <p:nvSpPr>
              <p:cNvPr id="139" name="Textfeld 16">
                <a:extLst>
                  <a:ext uri="{FF2B5EF4-FFF2-40B4-BE49-F238E27FC236}">
                    <a16:creationId xmlns:a16="http://schemas.microsoft.com/office/drawing/2014/main" id="{C1044AEE-90F2-40AC-8BAD-812F87DDD3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1377207" y="3436611"/>
                <a:ext cx="3470561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300" b="1" i="0" u="none" strike="noStrike" kern="0" cap="none" spc="0" normalizeH="0" baseline="0" noProof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dabigatran tự do </a:t>
                </a:r>
                <a:r>
                  <a:rPr kumimoji="0" lang="de-DE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(ng/mL)</a:t>
                </a:r>
              </a:p>
            </p:txBody>
          </p:sp>
          <p:sp>
            <p:nvSpPr>
              <p:cNvPr id="140" name="Textfeld 16">
                <a:extLst>
                  <a:ext uri="{FF2B5EF4-FFF2-40B4-BE49-F238E27FC236}">
                    <a16:creationId xmlns:a16="http://schemas.microsoft.com/office/drawing/2014/main" id="{BEC6341C-7BF9-4B3F-8DD2-568FB541F2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2590366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600</a:t>
                </a:r>
              </a:p>
            </p:txBody>
          </p:sp>
          <p:sp>
            <p:nvSpPr>
              <p:cNvPr id="141" name="Textfeld 16">
                <a:extLst>
                  <a:ext uri="{FF2B5EF4-FFF2-40B4-BE49-F238E27FC236}">
                    <a16:creationId xmlns:a16="http://schemas.microsoft.com/office/drawing/2014/main" id="{65B7DE03-3BD7-4D5F-B285-755BEEDDF8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3841164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300</a:t>
                </a:r>
              </a:p>
            </p:txBody>
          </p:sp>
          <p:sp>
            <p:nvSpPr>
              <p:cNvPr id="142" name="Textfeld 16">
                <a:extLst>
                  <a:ext uri="{FF2B5EF4-FFF2-40B4-BE49-F238E27FC236}">
                    <a16:creationId xmlns:a16="http://schemas.microsoft.com/office/drawing/2014/main" id="{F7CFD445-D49F-4A4F-8825-9EE46C1FBA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4259641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200</a:t>
                </a:r>
              </a:p>
            </p:txBody>
          </p:sp>
          <p:sp>
            <p:nvSpPr>
              <p:cNvPr id="143" name="Textfeld 16">
                <a:extLst>
                  <a:ext uri="{FF2B5EF4-FFF2-40B4-BE49-F238E27FC236}">
                    <a16:creationId xmlns:a16="http://schemas.microsoft.com/office/drawing/2014/main" id="{535E8436-582B-4EF0-B8B8-9A03C8335C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4670519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100</a:t>
                </a:r>
              </a:p>
            </p:txBody>
          </p:sp>
          <p:sp>
            <p:nvSpPr>
              <p:cNvPr id="144" name="Textfeld 16">
                <a:extLst>
                  <a:ext uri="{FF2B5EF4-FFF2-40B4-BE49-F238E27FC236}">
                    <a16:creationId xmlns:a16="http://schemas.microsoft.com/office/drawing/2014/main" id="{4630B5D8-447A-4C9A-9C92-78B1E6BDDD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3009970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500</a:t>
                </a:r>
              </a:p>
            </p:txBody>
          </p:sp>
          <p:cxnSp>
            <p:nvCxnSpPr>
              <p:cNvPr id="145" name="Straight Connector 773">
                <a:extLst>
                  <a:ext uri="{FF2B5EF4-FFF2-40B4-BE49-F238E27FC236}">
                    <a16:creationId xmlns:a16="http://schemas.microsoft.com/office/drawing/2014/main" id="{03CE8B65-C0DC-4C3C-9670-32FE61AF87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56163" y="1861814"/>
                <a:ext cx="0" cy="3343773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Straight Connector 774">
                <a:extLst>
                  <a:ext uri="{FF2B5EF4-FFF2-40B4-BE49-F238E27FC236}">
                    <a16:creationId xmlns:a16="http://schemas.microsoft.com/office/drawing/2014/main" id="{6EA13780-AD56-4A82-A3C4-2E9ADA1CB7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4762635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Straight Connector 777">
                <a:extLst>
                  <a:ext uri="{FF2B5EF4-FFF2-40B4-BE49-F238E27FC236}">
                    <a16:creationId xmlns:a16="http://schemas.microsoft.com/office/drawing/2014/main" id="{25D152F5-57A3-49BE-8751-A1AA9E7C886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3922378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Straight Connector 778">
                <a:extLst>
                  <a:ext uri="{FF2B5EF4-FFF2-40B4-BE49-F238E27FC236}">
                    <a16:creationId xmlns:a16="http://schemas.microsoft.com/office/drawing/2014/main" id="{B3551891-5918-4975-9B92-B31C176B6D1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4348124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9" name="Straight Connector 782">
                <a:extLst>
                  <a:ext uri="{FF2B5EF4-FFF2-40B4-BE49-F238E27FC236}">
                    <a16:creationId xmlns:a16="http://schemas.microsoft.com/office/drawing/2014/main" id="{0C479BF3-66D9-4636-8088-C536E432B4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2686672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0" name="Straight Connector 780">
                <a:extLst>
                  <a:ext uri="{FF2B5EF4-FFF2-40B4-BE49-F238E27FC236}">
                    <a16:creationId xmlns:a16="http://schemas.microsoft.com/office/drawing/2014/main" id="{38DBCC95-CB8A-47CD-8297-E437DF51757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3103547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" name="Straight Connector 780">
                <a:extLst>
                  <a:ext uri="{FF2B5EF4-FFF2-40B4-BE49-F238E27FC236}">
                    <a16:creationId xmlns:a16="http://schemas.microsoft.com/office/drawing/2014/main" id="{BF2E2461-4028-44DB-943A-5232EBA5829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3511205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2" name="Straight Connector 775">
                <a:extLst>
                  <a:ext uri="{FF2B5EF4-FFF2-40B4-BE49-F238E27FC236}">
                    <a16:creationId xmlns:a16="http://schemas.microsoft.com/office/drawing/2014/main" id="{15949DD0-15EE-4338-AD5D-B923E9DCA6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960563" y="5265625"/>
                <a:ext cx="3081870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" name="Straight Connector 776">
                <a:extLst>
                  <a:ext uri="{FF2B5EF4-FFF2-40B4-BE49-F238E27FC236}">
                    <a16:creationId xmlns:a16="http://schemas.microsoft.com/office/drawing/2014/main" id="{4FDCFD20-0844-4BAD-BD75-40D687E66E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1145948" y="5321443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" name="Straight Connector 776">
                <a:extLst>
                  <a:ext uri="{FF2B5EF4-FFF2-40B4-BE49-F238E27FC236}">
                    <a16:creationId xmlns:a16="http://schemas.microsoft.com/office/drawing/2014/main" id="{529CC69B-21FD-4C51-B143-8BB20899FB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1527010" y="5321443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" name="Straight Connector 776">
                <a:extLst>
                  <a:ext uri="{FF2B5EF4-FFF2-40B4-BE49-F238E27FC236}">
                    <a16:creationId xmlns:a16="http://schemas.microsoft.com/office/drawing/2014/main" id="{96B2FC7D-C34A-411E-848A-AC3141CED0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1915400" y="5321443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" name="Straight Connector 776">
                <a:extLst>
                  <a:ext uri="{FF2B5EF4-FFF2-40B4-BE49-F238E27FC236}">
                    <a16:creationId xmlns:a16="http://schemas.microsoft.com/office/drawing/2014/main" id="{E16B28C4-2074-46EE-86BD-C4041D9F75D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2300127" y="5321443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" name="Straight Connector 776">
                <a:extLst>
                  <a:ext uri="{FF2B5EF4-FFF2-40B4-BE49-F238E27FC236}">
                    <a16:creationId xmlns:a16="http://schemas.microsoft.com/office/drawing/2014/main" id="{C8366ABC-A51B-44FE-9F85-CE13C2906B2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2695845" y="5321443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" name="Straight Connector 776">
                <a:extLst>
                  <a:ext uri="{FF2B5EF4-FFF2-40B4-BE49-F238E27FC236}">
                    <a16:creationId xmlns:a16="http://schemas.microsoft.com/office/drawing/2014/main" id="{16E90E33-75E7-4451-AC1A-3A8139BF4E3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3080571" y="5321443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" name="Straight Connector 776">
                <a:extLst>
                  <a:ext uri="{FF2B5EF4-FFF2-40B4-BE49-F238E27FC236}">
                    <a16:creationId xmlns:a16="http://schemas.microsoft.com/office/drawing/2014/main" id="{19ED6B65-0016-4272-9664-D093B08B6CF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3465298" y="5321443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0" name="Straight Connector 776">
                <a:extLst>
                  <a:ext uri="{FF2B5EF4-FFF2-40B4-BE49-F238E27FC236}">
                    <a16:creationId xmlns:a16="http://schemas.microsoft.com/office/drawing/2014/main" id="{2F7B863A-90A0-4F3D-AE0B-E3E783F0923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3848397" y="5321443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1" name="Textfeld 16">
                <a:extLst>
                  <a:ext uri="{FF2B5EF4-FFF2-40B4-BE49-F238E27FC236}">
                    <a16:creationId xmlns:a16="http://schemas.microsoft.com/office/drawing/2014/main" id="{6C147185-3C7C-455B-9510-3B9DF9D331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3420898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400</a:t>
                </a:r>
              </a:p>
            </p:txBody>
          </p:sp>
          <p:sp>
            <p:nvSpPr>
              <p:cNvPr id="162" name="Textfeld 16">
                <a:extLst>
                  <a:ext uri="{FF2B5EF4-FFF2-40B4-BE49-F238E27FC236}">
                    <a16:creationId xmlns:a16="http://schemas.microsoft.com/office/drawing/2014/main" id="{B411BC8D-7086-4B01-9A73-49670E473B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3703" y="5385792"/>
                <a:ext cx="32957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 h</a:t>
                </a:r>
              </a:p>
            </p:txBody>
          </p:sp>
          <p:sp>
            <p:nvSpPr>
              <p:cNvPr id="163" name="Textfeld 16">
                <a:extLst>
                  <a:ext uri="{FF2B5EF4-FFF2-40B4-BE49-F238E27FC236}">
                    <a16:creationId xmlns:a16="http://schemas.microsoft.com/office/drawing/2014/main" id="{6A98748D-0F2C-4835-BFF6-02C5DC7783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3085" y="5385792"/>
                <a:ext cx="32957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2 h</a:t>
                </a:r>
              </a:p>
            </p:txBody>
          </p:sp>
          <p:sp>
            <p:nvSpPr>
              <p:cNvPr id="164" name="Textfeld 16">
                <a:extLst>
                  <a:ext uri="{FF2B5EF4-FFF2-40B4-BE49-F238E27FC236}">
                    <a16:creationId xmlns:a16="http://schemas.microsoft.com/office/drawing/2014/main" id="{672B349C-44B3-4260-8602-7C53DDCDF3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4147" y="5385792"/>
                <a:ext cx="32957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4 h</a:t>
                </a:r>
              </a:p>
            </p:txBody>
          </p:sp>
          <p:sp>
            <p:nvSpPr>
              <p:cNvPr id="165" name="Textfeld 16">
                <a:extLst>
                  <a:ext uri="{FF2B5EF4-FFF2-40B4-BE49-F238E27FC236}">
                    <a16:creationId xmlns:a16="http://schemas.microsoft.com/office/drawing/2014/main" id="{875B0F4D-D4E8-44A3-99E8-490BFAD3D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537" y="5385792"/>
                <a:ext cx="32957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12 h</a:t>
                </a:r>
              </a:p>
            </p:txBody>
          </p:sp>
          <p:sp>
            <p:nvSpPr>
              <p:cNvPr id="166" name="Textfeld 16">
                <a:extLst>
                  <a:ext uri="{FF2B5EF4-FFF2-40B4-BE49-F238E27FC236}">
                    <a16:creationId xmlns:a16="http://schemas.microsoft.com/office/drawing/2014/main" id="{6834E93B-E147-4A39-ADFA-31ADD4AF3D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6711" y="5392604"/>
                <a:ext cx="32957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24 h</a:t>
                </a:r>
              </a:p>
            </p:txBody>
          </p:sp>
          <p:sp>
            <p:nvSpPr>
              <p:cNvPr id="167" name="Textfeld 16">
                <a:extLst>
                  <a:ext uri="{FF2B5EF4-FFF2-40B4-BE49-F238E27FC236}">
                    <a16:creationId xmlns:a16="http://schemas.microsoft.com/office/drawing/2014/main" id="{9F0F2482-7F16-4087-89F0-DC710F716D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2131" y="5385792"/>
                <a:ext cx="62687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Baseline</a:t>
                </a:r>
              </a:p>
            </p:txBody>
          </p:sp>
          <p:sp>
            <p:nvSpPr>
              <p:cNvPr id="168" name="Textfeld 16">
                <a:extLst>
                  <a:ext uri="{FF2B5EF4-FFF2-40B4-BE49-F238E27FC236}">
                    <a16:creationId xmlns:a16="http://schemas.microsoft.com/office/drawing/2014/main" id="{4BE50E7D-1C3C-4810-8A82-A5A607224D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3161" y="5385792"/>
                <a:ext cx="62687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Between</a:t>
                </a:r>
                <a:b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</a:b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vials</a:t>
                </a:r>
              </a:p>
            </p:txBody>
          </p:sp>
          <p:sp>
            <p:nvSpPr>
              <p:cNvPr id="169" name="Textfeld 16">
                <a:extLst>
                  <a:ext uri="{FF2B5EF4-FFF2-40B4-BE49-F238E27FC236}">
                    <a16:creationId xmlns:a16="http://schemas.microsoft.com/office/drawing/2014/main" id="{4C84C978-E46E-4F6E-B2D1-7BA622C2D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02" y="5385792"/>
                <a:ext cx="62687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10–30</a:t>
                </a:r>
                <a:b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</a:b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min</a:t>
                </a:r>
              </a:p>
            </p:txBody>
          </p:sp>
          <p:cxnSp>
            <p:nvCxnSpPr>
              <p:cNvPr id="170" name="Straight Connector 775">
                <a:extLst>
                  <a:ext uri="{FF2B5EF4-FFF2-40B4-BE49-F238E27FC236}">
                    <a16:creationId xmlns:a16="http://schemas.microsoft.com/office/drawing/2014/main" id="{2D0F1351-FABD-47C1-9CF0-BEFB21DE10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3317" y="5179953"/>
                <a:ext cx="103604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1" name="Straight Connector 776">
                <a:extLst>
                  <a:ext uri="{FF2B5EF4-FFF2-40B4-BE49-F238E27FC236}">
                    <a16:creationId xmlns:a16="http://schemas.microsoft.com/office/drawing/2014/main" id="{69DB66BA-BD71-4B85-86A7-53FDB2727E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919007" y="5216819"/>
                <a:ext cx="74309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2" name="Textfeld 16">
                <a:extLst>
                  <a:ext uri="{FF2B5EF4-FFF2-40B4-BE49-F238E27FC236}">
                    <a16:creationId xmlns:a16="http://schemas.microsoft.com/office/drawing/2014/main" id="{D7E15D16-569F-463C-87A8-ABFC24D410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318" y="5107067"/>
                <a:ext cx="32874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0</a:t>
                </a:r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26A45EB8-90E3-46C0-B663-B82F40D9F6C2}"/>
                  </a:ext>
                </a:extLst>
              </p:cNvPr>
              <p:cNvGrpSpPr/>
              <p:nvPr/>
            </p:nvGrpSpPr>
            <p:grpSpPr>
              <a:xfrm>
                <a:off x="1051573" y="3462342"/>
                <a:ext cx="278467" cy="1638955"/>
                <a:chOff x="1051573" y="3167394"/>
                <a:chExt cx="278467" cy="1638955"/>
              </a:xfrm>
            </p:grpSpPr>
            <p:cxnSp>
              <p:nvCxnSpPr>
                <p:cNvPr id="203" name="Straight Connector 202">
                  <a:extLst>
                    <a:ext uri="{FF2B5EF4-FFF2-40B4-BE49-F238E27FC236}">
                      <a16:creationId xmlns:a16="http://schemas.microsoft.com/office/drawing/2014/main" id="{2E1330C0-1932-47A9-B0CD-19CF59832398}"/>
                    </a:ext>
                  </a:extLst>
                </p:cNvPr>
                <p:cNvCxnSpPr/>
                <p:nvPr/>
              </p:nvCxnSpPr>
              <p:spPr bwMode="auto">
                <a:xfrm>
                  <a:off x="1117525" y="3167394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" name="Straight Connector 203">
                  <a:extLst>
                    <a:ext uri="{FF2B5EF4-FFF2-40B4-BE49-F238E27FC236}">
                      <a16:creationId xmlns:a16="http://schemas.microsoft.com/office/drawing/2014/main" id="{CEC7A17F-1F63-479F-9224-865F6330F851}"/>
                    </a:ext>
                  </a:extLst>
                </p:cNvPr>
                <p:cNvCxnSpPr>
                  <a:endCxn id="205" idx="0"/>
                </p:cNvCxnSpPr>
                <p:nvPr/>
              </p:nvCxnSpPr>
              <p:spPr bwMode="auto">
                <a:xfrm>
                  <a:off x="1190807" y="3167394"/>
                  <a:ext cx="0" cy="910868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18D5A402-40C5-43FD-8F03-6C973E0D98E3}"/>
                    </a:ext>
                  </a:extLst>
                </p:cNvPr>
                <p:cNvSpPr/>
                <p:nvPr/>
              </p:nvSpPr>
              <p:spPr bwMode="auto">
                <a:xfrm>
                  <a:off x="1055237" y="4078262"/>
                  <a:ext cx="271140" cy="62711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2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A5C"/>
                    </a:solidFill>
                    <a:effectLst/>
                    <a:uLnTx/>
                    <a:uFillTx/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DA588D20-F859-44FA-BB08-2EA883709D5E}"/>
                    </a:ext>
                  </a:extLst>
                </p:cNvPr>
                <p:cNvCxnSpPr>
                  <a:stCxn id="205" idx="2"/>
                </p:cNvCxnSpPr>
                <p:nvPr/>
              </p:nvCxnSpPr>
              <p:spPr bwMode="auto">
                <a:xfrm>
                  <a:off x="1190807" y="4705378"/>
                  <a:ext cx="2" cy="100971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7" name="Straight Connector 206">
                  <a:extLst>
                    <a:ext uri="{FF2B5EF4-FFF2-40B4-BE49-F238E27FC236}">
                      <a16:creationId xmlns:a16="http://schemas.microsoft.com/office/drawing/2014/main" id="{8D2317D3-59A3-4047-A99C-85029D3FC5B0}"/>
                    </a:ext>
                  </a:extLst>
                </p:cNvPr>
                <p:cNvCxnSpPr/>
                <p:nvPr/>
              </p:nvCxnSpPr>
              <p:spPr bwMode="auto">
                <a:xfrm>
                  <a:off x="1117525" y="4806349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F8341AFC-8916-4B6C-9728-9BEA6CBA05EB}"/>
                    </a:ext>
                  </a:extLst>
                </p:cNvPr>
                <p:cNvCxnSpPr/>
                <p:nvPr/>
              </p:nvCxnSpPr>
              <p:spPr bwMode="auto">
                <a:xfrm>
                  <a:off x="1051573" y="4500842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74" name="Down Arrow 96">
                <a:extLst>
                  <a:ext uri="{FF2B5EF4-FFF2-40B4-BE49-F238E27FC236}">
                    <a16:creationId xmlns:a16="http://schemas.microsoft.com/office/drawing/2014/main" id="{095E8320-159D-4AED-A8DF-AE48ACDA92FB}"/>
                  </a:ext>
                </a:extLst>
              </p:cNvPr>
              <p:cNvSpPr/>
              <p:nvPr/>
            </p:nvSpPr>
            <p:spPr>
              <a:xfrm>
                <a:off x="1396800" y="4232604"/>
                <a:ext cx="191752" cy="558000"/>
              </a:xfrm>
              <a:prstGeom prst="downArrow">
                <a:avLst/>
              </a:prstGeom>
              <a:solidFill>
                <a:srgbClr val="319B4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5" name="Down Arrow 97">
                <a:extLst>
                  <a:ext uri="{FF2B5EF4-FFF2-40B4-BE49-F238E27FC236}">
                    <a16:creationId xmlns:a16="http://schemas.microsoft.com/office/drawing/2014/main" id="{05D3EC7F-F1FC-49D8-AEE2-CAAAF74E0EC6}"/>
                  </a:ext>
                </a:extLst>
              </p:cNvPr>
              <p:cNvSpPr/>
              <p:nvPr/>
            </p:nvSpPr>
            <p:spPr>
              <a:xfrm>
                <a:off x="1638000" y="4232604"/>
                <a:ext cx="191752" cy="558000"/>
              </a:xfrm>
              <a:prstGeom prst="downArrow">
                <a:avLst/>
              </a:prstGeom>
              <a:solidFill>
                <a:srgbClr val="319B4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B0109A4D-FFDA-46FD-9B0A-7D013ECBDAF7}"/>
                  </a:ext>
                </a:extLst>
              </p:cNvPr>
              <p:cNvSpPr txBox="1"/>
              <p:nvPr/>
            </p:nvSpPr>
            <p:spPr>
              <a:xfrm>
                <a:off x="1360800" y="3771804"/>
                <a:ext cx="990977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Idarucizumab </a:t>
                </a:r>
              </a:p>
              <a:p>
                <a:pPr marL="0" marR="0" lvl="0" indent="0" algn="l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2×2.5 g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E3287D64-395C-48BA-A081-D9A218C3DA72}"/>
                  </a:ext>
                </a:extLst>
              </p:cNvPr>
              <p:cNvCxnSpPr/>
              <p:nvPr/>
            </p:nvCxnSpPr>
            <p:spPr bwMode="auto">
              <a:xfrm>
                <a:off x="3511705" y="5090743"/>
                <a:ext cx="0" cy="85422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53E4DA54-FEA3-40AD-9542-6EA2EF40F2B9}"/>
                  </a:ext>
                </a:extLst>
              </p:cNvPr>
              <p:cNvCxnSpPr/>
              <p:nvPr/>
            </p:nvCxnSpPr>
            <p:spPr bwMode="auto">
              <a:xfrm>
                <a:off x="3438422" y="5090733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3D78F197-4102-4894-A288-4C2B71FEA226}"/>
                  </a:ext>
                </a:extLst>
              </p:cNvPr>
              <p:cNvCxnSpPr>
                <a:endCxn id="187" idx="0"/>
              </p:cNvCxnSpPr>
              <p:nvPr/>
            </p:nvCxnSpPr>
            <p:spPr bwMode="auto">
              <a:xfrm flipH="1">
                <a:off x="3893498" y="4904087"/>
                <a:ext cx="1" cy="213701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407ACF5B-1B75-44BD-B15E-34A88E793EE9}"/>
                  </a:ext>
                </a:extLst>
              </p:cNvPr>
              <p:cNvCxnSpPr/>
              <p:nvPr/>
            </p:nvCxnSpPr>
            <p:spPr bwMode="auto">
              <a:xfrm>
                <a:off x="3820216" y="4904087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3564F675-9A98-43C4-8FB8-B165A947C6E8}"/>
                  </a:ext>
                </a:extLst>
              </p:cNvPr>
              <p:cNvCxnSpPr/>
              <p:nvPr/>
            </p:nvCxnSpPr>
            <p:spPr bwMode="auto">
              <a:xfrm>
                <a:off x="1442960" y="5175217"/>
                <a:ext cx="278467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4E2C07A3-6277-447C-B7E9-E8C7A1B689F0}"/>
                  </a:ext>
                </a:extLst>
              </p:cNvPr>
              <p:cNvCxnSpPr/>
              <p:nvPr/>
            </p:nvCxnSpPr>
            <p:spPr bwMode="auto">
              <a:xfrm>
                <a:off x="1826465" y="5176165"/>
                <a:ext cx="278467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205CF15B-1C55-4487-8921-5119DC8613FF}"/>
                  </a:ext>
                </a:extLst>
              </p:cNvPr>
              <p:cNvCxnSpPr/>
              <p:nvPr/>
            </p:nvCxnSpPr>
            <p:spPr bwMode="auto">
              <a:xfrm>
                <a:off x="2218474" y="5175215"/>
                <a:ext cx="278467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662BCDFA-2CF3-4EE2-8EE2-2521E9CE0844}"/>
                  </a:ext>
                </a:extLst>
              </p:cNvPr>
              <p:cNvCxnSpPr/>
              <p:nvPr/>
            </p:nvCxnSpPr>
            <p:spPr bwMode="auto">
              <a:xfrm>
                <a:off x="2599468" y="5175215"/>
                <a:ext cx="278467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F46211DD-1314-4EDB-B174-B3D3A7E9483B}"/>
                  </a:ext>
                </a:extLst>
              </p:cNvPr>
              <p:cNvCxnSpPr/>
              <p:nvPr/>
            </p:nvCxnSpPr>
            <p:spPr bwMode="auto">
              <a:xfrm>
                <a:off x="3372469" y="5175215"/>
                <a:ext cx="278467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608C806F-E59A-4A33-A892-FBBF6B9095D2}"/>
                  </a:ext>
                </a:extLst>
              </p:cNvPr>
              <p:cNvCxnSpPr/>
              <p:nvPr/>
            </p:nvCxnSpPr>
            <p:spPr bwMode="auto">
              <a:xfrm>
                <a:off x="2982971" y="5175215"/>
                <a:ext cx="278467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46A46743-0860-4BC7-9F38-E8791C939585}"/>
                  </a:ext>
                </a:extLst>
              </p:cNvPr>
              <p:cNvSpPr/>
              <p:nvPr/>
            </p:nvSpPr>
            <p:spPr bwMode="auto">
              <a:xfrm>
                <a:off x="3757928" y="5117788"/>
                <a:ext cx="271140" cy="61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4" tIns="45708" rIns="91414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2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F2330339-39CB-4D1C-848A-5A39C56EB671}"/>
                  </a:ext>
                </a:extLst>
              </p:cNvPr>
              <p:cNvSpPr/>
              <p:nvPr/>
            </p:nvSpPr>
            <p:spPr>
              <a:xfrm>
                <a:off x="3875499" y="4619583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A0509A99-54DF-419C-AAB9-15058FD5495B}"/>
                  </a:ext>
                </a:extLst>
              </p:cNvPr>
              <p:cNvSpPr/>
              <p:nvPr/>
            </p:nvSpPr>
            <p:spPr>
              <a:xfrm>
                <a:off x="3492397" y="4605611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E964A46D-2425-4C93-BBE7-928619184D83}"/>
                  </a:ext>
                </a:extLst>
              </p:cNvPr>
              <p:cNvSpPr/>
              <p:nvPr/>
            </p:nvSpPr>
            <p:spPr>
              <a:xfrm>
                <a:off x="3494776" y="5155784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6F5B7C88-0828-422A-BF0B-44E408CC511B}"/>
                  </a:ext>
                </a:extLst>
              </p:cNvPr>
              <p:cNvSpPr/>
              <p:nvPr/>
            </p:nvSpPr>
            <p:spPr>
              <a:xfrm>
                <a:off x="3105144" y="5153403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2D967774-DB69-492F-A47B-42218A347783}"/>
                  </a:ext>
                </a:extLst>
              </p:cNvPr>
              <p:cNvSpPr/>
              <p:nvPr/>
            </p:nvSpPr>
            <p:spPr>
              <a:xfrm>
                <a:off x="2720701" y="5154706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86B9F7A7-D547-4374-90D8-78242534141F}"/>
                  </a:ext>
                </a:extLst>
              </p:cNvPr>
              <p:cNvSpPr/>
              <p:nvPr/>
            </p:nvSpPr>
            <p:spPr>
              <a:xfrm>
                <a:off x="2334846" y="5152389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52C90A9B-C2BC-46E7-9594-E9D5372E58ED}"/>
                  </a:ext>
                </a:extLst>
              </p:cNvPr>
              <p:cNvSpPr/>
              <p:nvPr/>
            </p:nvSpPr>
            <p:spPr>
              <a:xfrm>
                <a:off x="1950239" y="5156635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65DBB59C-F164-4ED6-A13A-5D9C08B564B5}"/>
                  </a:ext>
                </a:extLst>
              </p:cNvPr>
              <p:cNvSpPr/>
              <p:nvPr/>
            </p:nvSpPr>
            <p:spPr>
              <a:xfrm>
                <a:off x="1561197" y="5156838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BFECE458-121C-43E3-A35D-7A4A351A2AEC}"/>
                  </a:ext>
                </a:extLst>
              </p:cNvPr>
              <p:cNvSpPr/>
              <p:nvPr/>
            </p:nvSpPr>
            <p:spPr>
              <a:xfrm>
                <a:off x="1173047" y="5134034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AE3DD8CC-9699-49D9-9F27-8E77B0E7D575}"/>
                  </a:ext>
                </a:extLst>
              </p:cNvPr>
              <p:cNvSpPr/>
              <p:nvPr/>
            </p:nvSpPr>
            <p:spPr>
              <a:xfrm>
                <a:off x="1173047" y="2480102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8" name="Textfeld 16">
                <a:extLst>
                  <a:ext uri="{FF2B5EF4-FFF2-40B4-BE49-F238E27FC236}">
                    <a16:creationId xmlns:a16="http://schemas.microsoft.com/office/drawing/2014/main" id="{76AF0A85-971D-44AD-BFF3-B45E8BB990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2189049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700</a:t>
                </a:r>
              </a:p>
            </p:txBody>
          </p:sp>
          <p:cxnSp>
            <p:nvCxnSpPr>
              <p:cNvPr id="199" name="Straight Connector 782">
                <a:extLst>
                  <a:ext uri="{FF2B5EF4-FFF2-40B4-BE49-F238E27FC236}">
                    <a16:creationId xmlns:a16="http://schemas.microsoft.com/office/drawing/2014/main" id="{0B4B22F6-DE42-44CF-9B52-38BC7005011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2285355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0" name="Textfeld 16">
                <a:extLst>
                  <a:ext uri="{FF2B5EF4-FFF2-40B4-BE49-F238E27FC236}">
                    <a16:creationId xmlns:a16="http://schemas.microsoft.com/office/drawing/2014/main" id="{527462C2-1CDB-4E2B-89FA-DDB9D73EC8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2817" y="1765508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800</a:t>
                </a:r>
              </a:p>
            </p:txBody>
          </p:sp>
          <p:cxnSp>
            <p:nvCxnSpPr>
              <p:cNvPr id="201" name="Straight Connector 782">
                <a:extLst>
                  <a:ext uri="{FF2B5EF4-FFF2-40B4-BE49-F238E27FC236}">
                    <a16:creationId xmlns:a16="http://schemas.microsoft.com/office/drawing/2014/main" id="{BA655322-D239-4AF5-953D-EF6A041B575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842327" y="1861814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A2610B54-1477-4EBD-A21B-6FEC34551F35}"/>
                  </a:ext>
                </a:extLst>
              </p:cNvPr>
              <p:cNvCxnSpPr/>
              <p:nvPr/>
            </p:nvCxnSpPr>
            <p:spPr bwMode="auto">
              <a:xfrm>
                <a:off x="3755547" y="5170070"/>
                <a:ext cx="278467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030B639-607C-45E8-B72A-E3AD37078E60}"/>
                </a:ext>
              </a:extLst>
            </p:cNvPr>
            <p:cNvGrpSpPr/>
            <p:nvPr/>
          </p:nvGrpSpPr>
          <p:grpSpPr>
            <a:xfrm>
              <a:off x="6144290" y="1729187"/>
              <a:ext cx="3805898" cy="3880795"/>
              <a:chOff x="2225433" y="1729184"/>
              <a:chExt cx="3805897" cy="3880794"/>
            </a:xfrm>
          </p:grpSpPr>
          <p:sp>
            <p:nvSpPr>
              <p:cNvPr id="24" name="Line 3">
                <a:extLst>
                  <a:ext uri="{FF2B5EF4-FFF2-40B4-BE49-F238E27FC236}">
                    <a16:creationId xmlns:a16="http://schemas.microsoft.com/office/drawing/2014/main" id="{E35DF389-39EC-49ED-AA22-3DA3A7BD3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3014962" y="4557219"/>
                <a:ext cx="3016368" cy="0"/>
              </a:xfrm>
              <a:prstGeom prst="line">
                <a:avLst/>
              </a:prstGeom>
              <a:noFill/>
              <a:ln w="19050" cap="flat" cmpd="sng">
                <a:solidFill>
                  <a:srgbClr val="BA2D0B"/>
                </a:solidFill>
                <a:prstDash val="dash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5" name="Textfeld 16">
                <a:extLst>
                  <a:ext uri="{FF2B5EF4-FFF2-40B4-BE49-F238E27FC236}">
                    <a16:creationId xmlns:a16="http://schemas.microsoft.com/office/drawing/2014/main" id="{32F369E5-C7E4-4168-A5FC-A0AF985B4B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636346" y="3414577"/>
                <a:ext cx="3470561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aPTT (s)</a:t>
                </a:r>
              </a:p>
            </p:txBody>
          </p:sp>
          <p:sp>
            <p:nvSpPr>
              <p:cNvPr id="26" name="Textfeld 16">
                <a:extLst>
                  <a:ext uri="{FF2B5EF4-FFF2-40B4-BE49-F238E27FC236}">
                    <a16:creationId xmlns:a16="http://schemas.microsoft.com/office/drawing/2014/main" id="{61ED935E-19C3-49E4-930D-A57A925E09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820" y="2716733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110</a:t>
                </a:r>
              </a:p>
            </p:txBody>
          </p:sp>
          <p:sp>
            <p:nvSpPr>
              <p:cNvPr id="27" name="Textfeld 16">
                <a:extLst>
                  <a:ext uri="{FF2B5EF4-FFF2-40B4-BE49-F238E27FC236}">
                    <a16:creationId xmlns:a16="http://schemas.microsoft.com/office/drawing/2014/main" id="{389E94B8-6D25-42A2-9318-1720DC40FF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820" y="3725424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70</a:t>
                </a:r>
              </a:p>
            </p:txBody>
          </p:sp>
          <p:sp>
            <p:nvSpPr>
              <p:cNvPr id="28" name="Textfeld 16">
                <a:extLst>
                  <a:ext uri="{FF2B5EF4-FFF2-40B4-BE49-F238E27FC236}">
                    <a16:creationId xmlns:a16="http://schemas.microsoft.com/office/drawing/2014/main" id="{B48BAC11-2582-4873-B8E1-9DAF759C83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820" y="3980123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60</a:t>
                </a:r>
              </a:p>
            </p:txBody>
          </p:sp>
          <p:sp>
            <p:nvSpPr>
              <p:cNvPr id="29" name="Textfeld 16">
                <a:extLst>
                  <a:ext uri="{FF2B5EF4-FFF2-40B4-BE49-F238E27FC236}">
                    <a16:creationId xmlns:a16="http://schemas.microsoft.com/office/drawing/2014/main" id="{3688A4CA-EBCC-4B34-BCE9-B42FEEB46D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820" y="4212919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50</a:t>
                </a:r>
              </a:p>
            </p:txBody>
          </p:sp>
          <p:sp>
            <p:nvSpPr>
              <p:cNvPr id="30" name="Textfeld 16">
                <a:extLst>
                  <a:ext uri="{FF2B5EF4-FFF2-40B4-BE49-F238E27FC236}">
                    <a16:creationId xmlns:a16="http://schemas.microsoft.com/office/drawing/2014/main" id="{1936B4D1-7F3B-4D6B-9FD4-E0AA2251DC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820" y="4702318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30</a:t>
                </a:r>
              </a:p>
            </p:txBody>
          </p:sp>
          <p:sp>
            <p:nvSpPr>
              <p:cNvPr id="31" name="Textfeld 16">
                <a:extLst>
                  <a:ext uri="{FF2B5EF4-FFF2-40B4-BE49-F238E27FC236}">
                    <a16:creationId xmlns:a16="http://schemas.microsoft.com/office/drawing/2014/main" id="{0185CD2E-2118-4F1F-93AF-462C416E9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820" y="4952234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20</a:t>
                </a:r>
              </a:p>
            </p:txBody>
          </p:sp>
          <p:sp>
            <p:nvSpPr>
              <p:cNvPr id="32" name="Textfeld 16">
                <a:extLst>
                  <a:ext uri="{FF2B5EF4-FFF2-40B4-BE49-F238E27FC236}">
                    <a16:creationId xmlns:a16="http://schemas.microsoft.com/office/drawing/2014/main" id="{6A2AE022-DE53-4B77-AB5C-6FEB6EEA29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820" y="2970786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100</a:t>
                </a:r>
              </a:p>
            </p:txBody>
          </p:sp>
          <p:sp>
            <p:nvSpPr>
              <p:cNvPr id="33" name="Textfeld 16">
                <a:extLst>
                  <a:ext uri="{FF2B5EF4-FFF2-40B4-BE49-F238E27FC236}">
                    <a16:creationId xmlns:a16="http://schemas.microsoft.com/office/drawing/2014/main" id="{3E59E04A-0883-4394-96B9-D47ED5714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820" y="3215038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90</a:t>
                </a:r>
              </a:p>
            </p:txBody>
          </p:sp>
          <p:cxnSp>
            <p:nvCxnSpPr>
              <p:cNvPr id="34" name="Straight Connector 773">
                <a:extLst>
                  <a:ext uri="{FF2B5EF4-FFF2-40B4-BE49-F238E27FC236}">
                    <a16:creationId xmlns:a16="http://schemas.microsoft.com/office/drawing/2014/main" id="{A6F66BFA-F289-426A-A600-4A8420CCCD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17166" y="1825489"/>
                <a:ext cx="0" cy="3272243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Straight Connector 774">
                <a:extLst>
                  <a:ext uri="{FF2B5EF4-FFF2-40B4-BE49-F238E27FC236}">
                    <a16:creationId xmlns:a16="http://schemas.microsoft.com/office/drawing/2014/main" id="{17CFA299-BA30-4AB2-BAF8-5130D6E2063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03330" y="4794434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Straight Connector 777">
                <a:extLst>
                  <a:ext uri="{FF2B5EF4-FFF2-40B4-BE49-F238E27FC236}">
                    <a16:creationId xmlns:a16="http://schemas.microsoft.com/office/drawing/2014/main" id="{50CF8893-4F0F-488D-8EB4-46962F44E0B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03330" y="3806638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Straight Connector 778">
                <a:extLst>
                  <a:ext uri="{FF2B5EF4-FFF2-40B4-BE49-F238E27FC236}">
                    <a16:creationId xmlns:a16="http://schemas.microsoft.com/office/drawing/2014/main" id="{ED5E77F7-57A5-45E8-A54D-DC29D8554AF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03330" y="4301402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Straight Connector 779">
                <a:extLst>
                  <a:ext uri="{FF2B5EF4-FFF2-40B4-BE49-F238E27FC236}">
                    <a16:creationId xmlns:a16="http://schemas.microsoft.com/office/drawing/2014/main" id="{819BD9B3-E003-4174-A7D6-5CF47C1E881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03330" y="4064970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Straight Connector 782">
                <a:extLst>
                  <a:ext uri="{FF2B5EF4-FFF2-40B4-BE49-F238E27FC236}">
                    <a16:creationId xmlns:a16="http://schemas.microsoft.com/office/drawing/2014/main" id="{90D55B2D-F8B6-4A6C-9462-B7551BBBC78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03330" y="2813039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Straight Connector 775">
                <a:extLst>
                  <a:ext uri="{FF2B5EF4-FFF2-40B4-BE49-F238E27FC236}">
                    <a16:creationId xmlns:a16="http://schemas.microsoft.com/office/drawing/2014/main" id="{20C60C62-96C5-487E-9D02-EA0A261C388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03330" y="5042074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Straight Connector 780">
                <a:extLst>
                  <a:ext uri="{FF2B5EF4-FFF2-40B4-BE49-F238E27FC236}">
                    <a16:creationId xmlns:a16="http://schemas.microsoft.com/office/drawing/2014/main" id="{CBD306A1-AEB6-4054-984E-0E40AC37F9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03330" y="3064365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" name="Straight Connector 780">
                <a:extLst>
                  <a:ext uri="{FF2B5EF4-FFF2-40B4-BE49-F238E27FC236}">
                    <a16:creationId xmlns:a16="http://schemas.microsoft.com/office/drawing/2014/main" id="{D81B0882-ADFE-485E-87C8-CA5B6331B2A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03330" y="3306338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Straight Connector 780">
                <a:extLst>
                  <a:ext uri="{FF2B5EF4-FFF2-40B4-BE49-F238E27FC236}">
                    <a16:creationId xmlns:a16="http://schemas.microsoft.com/office/drawing/2014/main" id="{E762C733-BF60-4FE2-B2D6-4BCCE98DF2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03330" y="3561816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Straight Connector 775">
                <a:extLst>
                  <a:ext uri="{FF2B5EF4-FFF2-40B4-BE49-F238E27FC236}">
                    <a16:creationId xmlns:a16="http://schemas.microsoft.com/office/drawing/2014/main" id="{C79A234D-D79C-4BA8-8E35-B5369B806F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921566" y="5243591"/>
                <a:ext cx="3081870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Straight Connector 776">
                <a:extLst>
                  <a:ext uri="{FF2B5EF4-FFF2-40B4-BE49-F238E27FC236}">
                    <a16:creationId xmlns:a16="http://schemas.microsoft.com/office/drawing/2014/main" id="{8AD843FC-2BDD-4B0C-ADB3-7A21355E2C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3106951" y="5299409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Straight Connector 776">
                <a:extLst>
                  <a:ext uri="{FF2B5EF4-FFF2-40B4-BE49-F238E27FC236}">
                    <a16:creationId xmlns:a16="http://schemas.microsoft.com/office/drawing/2014/main" id="{7374D6D9-4DE4-4DDD-906B-A78F685D803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3488013" y="5299409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Straight Connector 776">
                <a:extLst>
                  <a:ext uri="{FF2B5EF4-FFF2-40B4-BE49-F238E27FC236}">
                    <a16:creationId xmlns:a16="http://schemas.microsoft.com/office/drawing/2014/main" id="{8E0902A2-8697-4BF8-BB7B-891B96827E1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3876403" y="5299409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776">
                <a:extLst>
                  <a:ext uri="{FF2B5EF4-FFF2-40B4-BE49-F238E27FC236}">
                    <a16:creationId xmlns:a16="http://schemas.microsoft.com/office/drawing/2014/main" id="{D38E4A8F-CC3E-440D-A532-D3B2674D9D9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4261130" y="5299409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Straight Connector 776">
                <a:extLst>
                  <a:ext uri="{FF2B5EF4-FFF2-40B4-BE49-F238E27FC236}">
                    <a16:creationId xmlns:a16="http://schemas.microsoft.com/office/drawing/2014/main" id="{97877E5B-54F6-40C4-B177-36684D47FB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4656848" y="5299409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Straight Connector 776">
                <a:extLst>
                  <a:ext uri="{FF2B5EF4-FFF2-40B4-BE49-F238E27FC236}">
                    <a16:creationId xmlns:a16="http://schemas.microsoft.com/office/drawing/2014/main" id="{21DBF4C3-A44D-4C1F-869E-9569F02220B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5041574" y="5299409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Straight Connector 776">
                <a:extLst>
                  <a:ext uri="{FF2B5EF4-FFF2-40B4-BE49-F238E27FC236}">
                    <a16:creationId xmlns:a16="http://schemas.microsoft.com/office/drawing/2014/main" id="{06EE1E6E-DC83-4549-A136-44357F177EF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5426301" y="5299409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Straight Connector 776">
                <a:extLst>
                  <a:ext uri="{FF2B5EF4-FFF2-40B4-BE49-F238E27FC236}">
                    <a16:creationId xmlns:a16="http://schemas.microsoft.com/office/drawing/2014/main" id="{D3AB1935-5843-4D78-A0ED-3978E5AB0A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5809400" y="5299409"/>
                <a:ext cx="90198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" name="Textfeld 16">
                <a:extLst>
                  <a:ext uri="{FF2B5EF4-FFF2-40B4-BE49-F238E27FC236}">
                    <a16:creationId xmlns:a16="http://schemas.microsoft.com/office/drawing/2014/main" id="{4628BC75-20A1-40AB-8BB6-8F79D82A23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820" y="3471508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80</a:t>
                </a:r>
              </a:p>
            </p:txBody>
          </p:sp>
          <p:sp>
            <p:nvSpPr>
              <p:cNvPr id="54" name="Textfeld 16">
                <a:extLst>
                  <a:ext uri="{FF2B5EF4-FFF2-40B4-BE49-F238E27FC236}">
                    <a16:creationId xmlns:a16="http://schemas.microsoft.com/office/drawing/2014/main" id="{F667C581-0435-48B8-94B7-EBC4064B7D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4706" y="5363757"/>
                <a:ext cx="32957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 h</a:t>
                </a:r>
              </a:p>
            </p:txBody>
          </p:sp>
          <p:sp>
            <p:nvSpPr>
              <p:cNvPr id="55" name="Textfeld 16">
                <a:extLst>
                  <a:ext uri="{FF2B5EF4-FFF2-40B4-BE49-F238E27FC236}">
                    <a16:creationId xmlns:a16="http://schemas.microsoft.com/office/drawing/2014/main" id="{251DC383-87A0-446F-850F-3DC0F5F007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4088" y="5363757"/>
                <a:ext cx="32957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2 h</a:t>
                </a:r>
              </a:p>
            </p:txBody>
          </p:sp>
          <p:sp>
            <p:nvSpPr>
              <p:cNvPr id="56" name="Textfeld 16">
                <a:extLst>
                  <a:ext uri="{FF2B5EF4-FFF2-40B4-BE49-F238E27FC236}">
                    <a16:creationId xmlns:a16="http://schemas.microsoft.com/office/drawing/2014/main" id="{2E7BEB7D-C0FE-4867-B309-1897183335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5150" y="5363757"/>
                <a:ext cx="32957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4 h</a:t>
                </a:r>
              </a:p>
            </p:txBody>
          </p:sp>
          <p:sp>
            <p:nvSpPr>
              <p:cNvPr id="57" name="Textfeld 16">
                <a:extLst>
                  <a:ext uri="{FF2B5EF4-FFF2-40B4-BE49-F238E27FC236}">
                    <a16:creationId xmlns:a16="http://schemas.microsoft.com/office/drawing/2014/main" id="{14386354-A15F-4133-9A78-67E8A3D31E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3540" y="5363757"/>
                <a:ext cx="32957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12 h</a:t>
                </a:r>
              </a:p>
            </p:txBody>
          </p:sp>
          <p:sp>
            <p:nvSpPr>
              <p:cNvPr id="58" name="Textfeld 16">
                <a:extLst>
                  <a:ext uri="{FF2B5EF4-FFF2-40B4-BE49-F238E27FC236}">
                    <a16:creationId xmlns:a16="http://schemas.microsoft.com/office/drawing/2014/main" id="{908A6F8F-34BF-439B-A855-DFFD67D87C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89712" y="5363757"/>
                <a:ext cx="32957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24 h</a:t>
                </a:r>
              </a:p>
            </p:txBody>
          </p:sp>
          <p:sp>
            <p:nvSpPr>
              <p:cNvPr id="59" name="Textfeld 16">
                <a:extLst>
                  <a:ext uri="{FF2B5EF4-FFF2-40B4-BE49-F238E27FC236}">
                    <a16:creationId xmlns:a16="http://schemas.microsoft.com/office/drawing/2014/main" id="{4B7A5369-4AE6-4BE9-BDD2-788E6FDDF0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3134" y="5363757"/>
                <a:ext cx="62687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Baseline</a:t>
                </a:r>
              </a:p>
            </p:txBody>
          </p:sp>
          <p:sp>
            <p:nvSpPr>
              <p:cNvPr id="60" name="Textfeld 16">
                <a:extLst>
                  <a:ext uri="{FF2B5EF4-FFF2-40B4-BE49-F238E27FC236}">
                    <a16:creationId xmlns:a16="http://schemas.microsoft.com/office/drawing/2014/main" id="{A7D96700-3F5F-4D43-BDB6-9FB38777B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4164" y="5363757"/>
                <a:ext cx="62687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Between</a:t>
                </a:r>
                <a:b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</a:b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vials</a:t>
                </a:r>
              </a:p>
            </p:txBody>
          </p:sp>
          <p:sp>
            <p:nvSpPr>
              <p:cNvPr id="61" name="Textfeld 16">
                <a:extLst>
                  <a:ext uri="{FF2B5EF4-FFF2-40B4-BE49-F238E27FC236}">
                    <a16:creationId xmlns:a16="http://schemas.microsoft.com/office/drawing/2014/main" id="{CF97BA51-3336-46A5-B8D1-4B5CC7CC2E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7905" y="5363757"/>
                <a:ext cx="62687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10–30</a:t>
                </a:r>
                <a:b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</a:br>
                <a:r>
                  <a:rPr kumimoji="0" lang="de-DE" alt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min</a:t>
                </a:r>
              </a:p>
            </p:txBody>
          </p:sp>
          <p:cxnSp>
            <p:nvCxnSpPr>
              <p:cNvPr id="62" name="Straight Connector 775">
                <a:extLst>
                  <a:ext uri="{FF2B5EF4-FFF2-40B4-BE49-F238E27FC236}">
                    <a16:creationId xmlns:a16="http://schemas.microsoft.com/office/drawing/2014/main" id="{1F88AEE5-4D17-4CA1-A44A-C0226ABE68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04320" y="5243690"/>
                <a:ext cx="103604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8BDFCD7-E373-4233-8A75-4A4FFA302429}"/>
                  </a:ext>
                </a:extLst>
              </p:cNvPr>
              <p:cNvGrpSpPr/>
              <p:nvPr/>
            </p:nvGrpSpPr>
            <p:grpSpPr>
              <a:xfrm>
                <a:off x="2891119" y="5083249"/>
                <a:ext cx="51801" cy="95542"/>
                <a:chOff x="6598777" y="5200973"/>
                <a:chExt cx="57397" cy="114404"/>
              </a:xfrm>
            </p:grpSpPr>
            <p:cxnSp>
              <p:nvCxnSpPr>
                <p:cNvPr id="137" name="Straight Connector 775">
                  <a:extLst>
                    <a:ext uri="{FF2B5EF4-FFF2-40B4-BE49-F238E27FC236}">
                      <a16:creationId xmlns:a16="http://schemas.microsoft.com/office/drawing/2014/main" id="{5BD4B385-5C3D-4332-8D93-F4DD74F3D73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6598777" y="5200973"/>
                  <a:ext cx="57397" cy="66478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8" name="Straight Connector 775">
                  <a:extLst>
                    <a:ext uri="{FF2B5EF4-FFF2-40B4-BE49-F238E27FC236}">
                      <a16:creationId xmlns:a16="http://schemas.microsoft.com/office/drawing/2014/main" id="{7BE85267-C2BA-4573-B54D-3C7CA044A5A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6598777" y="5248899"/>
                  <a:ext cx="57397" cy="66478"/>
                </a:xfrm>
                <a:prstGeom prst="line">
                  <a:avLst/>
                </a:prstGeom>
                <a:noFill/>
                <a:ln w="19050" cap="sq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64" name="Straight Connector 776">
                <a:extLst>
                  <a:ext uri="{FF2B5EF4-FFF2-40B4-BE49-F238E27FC236}">
                    <a16:creationId xmlns:a16="http://schemas.microsoft.com/office/drawing/2014/main" id="{99EC8D79-C842-4454-96CD-1A3FFCEE5FC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 flipH="1">
                <a:off x="2880010" y="5194785"/>
                <a:ext cx="74309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" name="Textfeld 16">
                <a:extLst>
                  <a:ext uri="{FF2B5EF4-FFF2-40B4-BE49-F238E27FC236}">
                    <a16:creationId xmlns:a16="http://schemas.microsoft.com/office/drawing/2014/main" id="{327BD089-F145-47A5-9EC0-5891B905BA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9321" y="5170805"/>
                <a:ext cx="32874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0</a:t>
                </a: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51F5BD17-1414-4FBA-A293-AE807CEF9E14}"/>
                  </a:ext>
                </a:extLst>
              </p:cNvPr>
              <p:cNvGrpSpPr/>
              <p:nvPr/>
            </p:nvGrpSpPr>
            <p:grpSpPr>
              <a:xfrm>
                <a:off x="3012576" y="2915286"/>
                <a:ext cx="278467" cy="1780618"/>
                <a:chOff x="1051573" y="2642372"/>
                <a:chExt cx="278467" cy="1780618"/>
              </a:xfrm>
            </p:grpSpPr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55FEF3CE-2904-46A7-9371-C598338FB6CE}"/>
                    </a:ext>
                  </a:extLst>
                </p:cNvPr>
                <p:cNvCxnSpPr/>
                <p:nvPr/>
              </p:nvCxnSpPr>
              <p:spPr bwMode="auto">
                <a:xfrm>
                  <a:off x="1117525" y="2642372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4A39FEF4-FDA1-4F99-8CAF-697F17E3B300}"/>
                    </a:ext>
                  </a:extLst>
                </p:cNvPr>
                <p:cNvCxnSpPr>
                  <a:endCxn id="133" idx="0"/>
                </p:cNvCxnSpPr>
                <p:nvPr/>
              </p:nvCxnSpPr>
              <p:spPr bwMode="auto">
                <a:xfrm>
                  <a:off x="1190807" y="2642372"/>
                  <a:ext cx="0" cy="82349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9DA42AF4-1F95-4F54-ABBD-848D224F2EC1}"/>
                    </a:ext>
                  </a:extLst>
                </p:cNvPr>
                <p:cNvSpPr/>
                <p:nvPr/>
              </p:nvSpPr>
              <p:spPr bwMode="auto">
                <a:xfrm>
                  <a:off x="1055237" y="3465862"/>
                  <a:ext cx="271140" cy="78120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14" tIns="45708" rIns="91414" bIns="4570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182" rtl="0" eaLnBrk="0" fontAlgn="base" latinLnBrk="0" hangingPunct="0">
                    <a:lnSpc>
                      <a:spcPct val="85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A5C"/>
                    </a:solidFill>
                    <a:effectLst/>
                    <a:uLnTx/>
                    <a:uFillTx/>
                    <a:latin typeface="Tahoma"/>
                    <a:ea typeface="ＭＳ Ｐゴシック" pitchFamily="34" charset="-128"/>
                    <a:cs typeface="Arial" charset="0"/>
                  </a:endParaRPr>
                </a:p>
              </p:txBody>
            </p: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CEA2698A-433A-47BB-9554-5254AC62D93B}"/>
                    </a:ext>
                  </a:extLst>
                </p:cNvPr>
                <p:cNvCxnSpPr>
                  <a:stCxn id="133" idx="2"/>
                </p:cNvCxnSpPr>
                <p:nvPr/>
              </p:nvCxnSpPr>
              <p:spPr bwMode="auto">
                <a:xfrm>
                  <a:off x="1190807" y="4247062"/>
                  <a:ext cx="0" cy="167181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0B22F-389A-424E-8550-FF6BE0412987}"/>
                    </a:ext>
                  </a:extLst>
                </p:cNvPr>
                <p:cNvCxnSpPr/>
                <p:nvPr/>
              </p:nvCxnSpPr>
              <p:spPr bwMode="auto">
                <a:xfrm>
                  <a:off x="1117525" y="4422990"/>
                  <a:ext cx="146562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FC47AA14-1028-46D1-8725-1BFFC7BB0FFE}"/>
                    </a:ext>
                  </a:extLst>
                </p:cNvPr>
                <p:cNvCxnSpPr/>
                <p:nvPr/>
              </p:nvCxnSpPr>
              <p:spPr bwMode="auto">
                <a:xfrm>
                  <a:off x="1051573" y="3982763"/>
                  <a:ext cx="278467" cy="0"/>
                </a:xfrm>
                <a:prstGeom prst="line">
                  <a:avLst/>
                </a:prstGeom>
                <a:solidFill>
                  <a:srgbClr val="00498B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7" name="Down Arrow 120">
                <a:extLst>
                  <a:ext uri="{FF2B5EF4-FFF2-40B4-BE49-F238E27FC236}">
                    <a16:creationId xmlns:a16="http://schemas.microsoft.com/office/drawing/2014/main" id="{98D10D23-A90F-41AF-9258-FC20F41E4716}"/>
                  </a:ext>
                </a:extLst>
              </p:cNvPr>
              <p:cNvSpPr/>
              <p:nvPr/>
            </p:nvSpPr>
            <p:spPr>
              <a:xfrm>
                <a:off x="3398001" y="3413846"/>
                <a:ext cx="191752" cy="613309"/>
              </a:xfrm>
              <a:prstGeom prst="downArrow">
                <a:avLst/>
              </a:prstGeom>
              <a:solidFill>
                <a:srgbClr val="319B4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8" name="Down Arrow 121">
                <a:extLst>
                  <a:ext uri="{FF2B5EF4-FFF2-40B4-BE49-F238E27FC236}">
                    <a16:creationId xmlns:a16="http://schemas.microsoft.com/office/drawing/2014/main" id="{7C9B159E-DA6B-400A-B284-EE8E3EC2F244}"/>
                  </a:ext>
                </a:extLst>
              </p:cNvPr>
              <p:cNvSpPr/>
              <p:nvPr/>
            </p:nvSpPr>
            <p:spPr>
              <a:xfrm>
                <a:off x="3637692" y="3415516"/>
                <a:ext cx="191752" cy="613309"/>
              </a:xfrm>
              <a:prstGeom prst="downArrow">
                <a:avLst/>
              </a:prstGeom>
              <a:solidFill>
                <a:srgbClr val="319B4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CEEB0B8-E35D-4855-A1E2-C8453BDC7D28}"/>
                  </a:ext>
                </a:extLst>
              </p:cNvPr>
              <p:cNvSpPr txBox="1"/>
              <p:nvPr/>
            </p:nvSpPr>
            <p:spPr>
              <a:xfrm>
                <a:off x="3353670" y="2953849"/>
                <a:ext cx="990977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Idarucizumab </a:t>
                </a:r>
              </a:p>
              <a:p>
                <a:pPr marL="0" marR="0" lvl="0" indent="0" algn="l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2×2.5 g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B05F7BE-EBED-48AD-8375-3CD11FFB4930}"/>
                  </a:ext>
                </a:extLst>
              </p:cNvPr>
              <p:cNvCxnSpPr/>
              <p:nvPr/>
            </p:nvCxnSpPr>
            <p:spPr bwMode="auto">
              <a:xfrm>
                <a:off x="3540200" y="4520162"/>
                <a:ext cx="0" cy="417123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DE0F512-ABA9-4EE3-BDE8-C75295AC12C8}"/>
                  </a:ext>
                </a:extLst>
              </p:cNvPr>
              <p:cNvCxnSpPr/>
              <p:nvPr/>
            </p:nvCxnSpPr>
            <p:spPr bwMode="auto">
              <a:xfrm>
                <a:off x="3466920" y="4936947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095F19C-9240-4555-92F1-C2D763533E1D}"/>
                  </a:ext>
                </a:extLst>
              </p:cNvPr>
              <p:cNvCxnSpPr/>
              <p:nvPr/>
            </p:nvCxnSpPr>
            <p:spPr bwMode="auto">
              <a:xfrm>
                <a:off x="3466920" y="4520162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81666E1C-D23A-4757-8E91-5199AA44170F}"/>
                  </a:ext>
                </a:extLst>
              </p:cNvPr>
              <p:cNvCxnSpPr/>
              <p:nvPr/>
            </p:nvCxnSpPr>
            <p:spPr bwMode="auto">
              <a:xfrm>
                <a:off x="3926702" y="4535520"/>
                <a:ext cx="0" cy="411027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7C2E233-4C6D-4167-8DC7-C87C84CE7BCB}"/>
                  </a:ext>
                </a:extLst>
              </p:cNvPr>
              <p:cNvCxnSpPr/>
              <p:nvPr/>
            </p:nvCxnSpPr>
            <p:spPr bwMode="auto">
              <a:xfrm>
                <a:off x="3853420" y="4945602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DA61F85D-5E9F-4A2A-87B1-79636D6DB5C2}"/>
                  </a:ext>
                </a:extLst>
              </p:cNvPr>
              <p:cNvCxnSpPr/>
              <p:nvPr/>
            </p:nvCxnSpPr>
            <p:spPr bwMode="auto">
              <a:xfrm>
                <a:off x="3853420" y="4535520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A81C0B27-C280-4639-BEB9-843E8D8C63C4}"/>
                  </a:ext>
                </a:extLst>
              </p:cNvPr>
              <p:cNvCxnSpPr/>
              <p:nvPr/>
            </p:nvCxnSpPr>
            <p:spPr bwMode="auto">
              <a:xfrm>
                <a:off x="4316200" y="4554818"/>
                <a:ext cx="0" cy="397416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2AD3F1BE-AD62-4A85-86D9-8E411CFEAE6C}"/>
                  </a:ext>
                </a:extLst>
              </p:cNvPr>
              <p:cNvCxnSpPr/>
              <p:nvPr/>
            </p:nvCxnSpPr>
            <p:spPr bwMode="auto">
              <a:xfrm>
                <a:off x="4242918" y="4952234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9A900D80-3AC6-409F-A740-2EA8C34701D9}"/>
                  </a:ext>
                </a:extLst>
              </p:cNvPr>
              <p:cNvCxnSpPr/>
              <p:nvPr/>
            </p:nvCxnSpPr>
            <p:spPr bwMode="auto">
              <a:xfrm>
                <a:off x="4242918" y="4554818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9B900CD-DF5F-4611-A3B6-58571527334C}"/>
                  </a:ext>
                </a:extLst>
              </p:cNvPr>
              <p:cNvCxnSpPr/>
              <p:nvPr/>
            </p:nvCxnSpPr>
            <p:spPr bwMode="auto">
              <a:xfrm>
                <a:off x="4699704" y="4588076"/>
                <a:ext cx="0" cy="372156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9EA7130-8F9B-428A-9A76-E6063E1996DB}"/>
                  </a:ext>
                </a:extLst>
              </p:cNvPr>
              <p:cNvCxnSpPr/>
              <p:nvPr/>
            </p:nvCxnSpPr>
            <p:spPr bwMode="auto">
              <a:xfrm>
                <a:off x="4626423" y="4959244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A23D119-B538-4EDC-8026-271A9215AB36}"/>
                  </a:ext>
                </a:extLst>
              </p:cNvPr>
              <p:cNvCxnSpPr/>
              <p:nvPr/>
            </p:nvCxnSpPr>
            <p:spPr bwMode="auto">
              <a:xfrm>
                <a:off x="4626423" y="4588464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38299E6-E44B-4A70-8902-C1696D567B7F}"/>
                  </a:ext>
                </a:extLst>
              </p:cNvPr>
              <p:cNvCxnSpPr/>
              <p:nvPr/>
            </p:nvCxnSpPr>
            <p:spPr bwMode="auto">
              <a:xfrm>
                <a:off x="5080212" y="4554818"/>
                <a:ext cx="0" cy="394537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B1E3CB85-D8EB-4518-B18D-26DE84FF9AE4}"/>
                  </a:ext>
                </a:extLst>
              </p:cNvPr>
              <p:cNvCxnSpPr/>
              <p:nvPr/>
            </p:nvCxnSpPr>
            <p:spPr bwMode="auto">
              <a:xfrm>
                <a:off x="5006931" y="4945602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830E981-7900-4D0D-9833-FCE9B7FDBF70}"/>
                  </a:ext>
                </a:extLst>
              </p:cNvPr>
              <p:cNvCxnSpPr/>
              <p:nvPr/>
            </p:nvCxnSpPr>
            <p:spPr bwMode="auto">
              <a:xfrm>
                <a:off x="5006931" y="4557964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7F632409-95D9-4618-865A-3CA00801EFFE}"/>
                  </a:ext>
                </a:extLst>
              </p:cNvPr>
              <p:cNvCxnSpPr/>
              <p:nvPr/>
            </p:nvCxnSpPr>
            <p:spPr bwMode="auto">
              <a:xfrm>
                <a:off x="5472708" y="4364447"/>
                <a:ext cx="0" cy="544585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9507FE1E-7C69-482A-B52B-31E0CE3C8E43}"/>
                  </a:ext>
                </a:extLst>
              </p:cNvPr>
              <p:cNvCxnSpPr/>
              <p:nvPr/>
            </p:nvCxnSpPr>
            <p:spPr bwMode="auto">
              <a:xfrm>
                <a:off x="5399425" y="4914540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203E8AD-8BE8-457B-B3A6-1F0287EB7672}"/>
                  </a:ext>
                </a:extLst>
              </p:cNvPr>
              <p:cNvCxnSpPr/>
              <p:nvPr/>
            </p:nvCxnSpPr>
            <p:spPr bwMode="auto">
              <a:xfrm>
                <a:off x="5399425" y="4364447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F2765B67-B264-47B2-9A7A-4E313657613D}"/>
                  </a:ext>
                </a:extLst>
              </p:cNvPr>
              <p:cNvCxnSpPr/>
              <p:nvPr/>
            </p:nvCxnSpPr>
            <p:spPr bwMode="auto">
              <a:xfrm>
                <a:off x="5854502" y="4149401"/>
                <a:ext cx="0" cy="741346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0BB1B43E-B4B0-4FD1-97D4-D509841E2210}"/>
                  </a:ext>
                </a:extLst>
              </p:cNvPr>
              <p:cNvCxnSpPr/>
              <p:nvPr/>
            </p:nvCxnSpPr>
            <p:spPr bwMode="auto">
              <a:xfrm>
                <a:off x="5781219" y="4890747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562E182-DEB9-40D9-8B97-96F9258CD00D}"/>
                  </a:ext>
                </a:extLst>
              </p:cNvPr>
              <p:cNvCxnSpPr/>
              <p:nvPr/>
            </p:nvCxnSpPr>
            <p:spPr bwMode="auto">
              <a:xfrm>
                <a:off x="5781219" y="4157840"/>
                <a:ext cx="146562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585B524-EB20-47E8-8844-366D0359E591}"/>
                  </a:ext>
                </a:extLst>
              </p:cNvPr>
              <p:cNvSpPr/>
              <p:nvPr/>
            </p:nvSpPr>
            <p:spPr bwMode="auto">
              <a:xfrm>
                <a:off x="3404631" y="4689537"/>
                <a:ext cx="271140" cy="18205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4" tIns="45708" rIns="91414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2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Arial" charset="0"/>
                </a:endParaRP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80D3F973-FAC4-4D65-AB8E-025FFD693E00}"/>
                  </a:ext>
                </a:extLst>
              </p:cNvPr>
              <p:cNvCxnSpPr/>
              <p:nvPr/>
            </p:nvCxnSpPr>
            <p:spPr bwMode="auto">
              <a:xfrm>
                <a:off x="3403963" y="4786187"/>
                <a:ext cx="278467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C7FE3C1-45E1-4920-9C28-DFEA6A2FF490}"/>
                  </a:ext>
                </a:extLst>
              </p:cNvPr>
              <p:cNvSpPr/>
              <p:nvPr/>
            </p:nvSpPr>
            <p:spPr bwMode="auto">
              <a:xfrm>
                <a:off x="3791132" y="4690321"/>
                <a:ext cx="271140" cy="1714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4" tIns="45708" rIns="91414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2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EBB72A5-EF3A-4C2F-83DF-3FEAF333495B}"/>
                  </a:ext>
                </a:extLst>
              </p:cNvPr>
              <p:cNvSpPr/>
              <p:nvPr/>
            </p:nvSpPr>
            <p:spPr bwMode="auto">
              <a:xfrm>
                <a:off x="4180629" y="4690322"/>
                <a:ext cx="271140" cy="18603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4" tIns="45708" rIns="91414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2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8E691B09-786F-423B-AEE2-821BA854FC5B}"/>
                  </a:ext>
                </a:extLst>
              </p:cNvPr>
              <p:cNvSpPr/>
              <p:nvPr/>
            </p:nvSpPr>
            <p:spPr bwMode="auto">
              <a:xfrm>
                <a:off x="4564134" y="4695861"/>
                <a:ext cx="271140" cy="17573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4" tIns="45708" rIns="91414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2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07143F70-41CC-4585-9ACA-AAD26F5E86B5}"/>
                  </a:ext>
                </a:extLst>
              </p:cNvPr>
              <p:cNvSpPr/>
              <p:nvPr/>
            </p:nvSpPr>
            <p:spPr bwMode="auto">
              <a:xfrm>
                <a:off x="4944643" y="4699937"/>
                <a:ext cx="271140" cy="16927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4" tIns="45708" rIns="91414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2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D132192-4E36-4076-8481-9C53C8AD703E}"/>
                  </a:ext>
                </a:extLst>
              </p:cNvPr>
              <p:cNvSpPr/>
              <p:nvPr/>
            </p:nvSpPr>
            <p:spPr bwMode="auto">
              <a:xfrm>
                <a:off x="5337137" y="4640394"/>
                <a:ext cx="271140" cy="20234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4" tIns="45708" rIns="91414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2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Arial" charset="0"/>
                </a:endParaRP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C62C912-2ACC-4FA5-B07F-308345CFACEE}"/>
                  </a:ext>
                </a:extLst>
              </p:cNvPr>
              <p:cNvCxnSpPr/>
              <p:nvPr/>
            </p:nvCxnSpPr>
            <p:spPr bwMode="auto">
              <a:xfrm>
                <a:off x="3787468" y="4791818"/>
                <a:ext cx="278467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975D0C60-FD45-4A22-8463-E2AE977117FF}"/>
                  </a:ext>
                </a:extLst>
              </p:cNvPr>
              <p:cNvCxnSpPr/>
              <p:nvPr/>
            </p:nvCxnSpPr>
            <p:spPr bwMode="auto">
              <a:xfrm>
                <a:off x="4179477" y="4792893"/>
                <a:ext cx="278467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D5BF91C-408C-4C58-A32E-DF731D99F7F3}"/>
                  </a:ext>
                </a:extLst>
              </p:cNvPr>
              <p:cNvCxnSpPr/>
              <p:nvPr/>
            </p:nvCxnSpPr>
            <p:spPr bwMode="auto">
              <a:xfrm>
                <a:off x="4560471" y="4799167"/>
                <a:ext cx="278467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05B29E8-DCED-4AA4-B399-5378ED256252}"/>
                  </a:ext>
                </a:extLst>
              </p:cNvPr>
              <p:cNvCxnSpPr/>
              <p:nvPr/>
            </p:nvCxnSpPr>
            <p:spPr bwMode="auto">
              <a:xfrm>
                <a:off x="5333472" y="4767179"/>
                <a:ext cx="278467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FF4E8EDA-3F84-4923-AAB2-7516761BCA55}"/>
                  </a:ext>
                </a:extLst>
              </p:cNvPr>
              <p:cNvCxnSpPr/>
              <p:nvPr/>
            </p:nvCxnSpPr>
            <p:spPr bwMode="auto">
              <a:xfrm>
                <a:off x="4943974" y="4790949"/>
                <a:ext cx="278467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A8B569D-B559-4F34-A863-68465DE36E1F}"/>
                  </a:ext>
                </a:extLst>
              </p:cNvPr>
              <p:cNvSpPr/>
              <p:nvPr/>
            </p:nvSpPr>
            <p:spPr bwMode="auto">
              <a:xfrm>
                <a:off x="5718931" y="4508302"/>
                <a:ext cx="271140" cy="29800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4" tIns="45708" rIns="91414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2" rtl="0" eaLnBrk="0" fontAlgn="base" latinLnBrk="0" hangingPunct="0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Arial" charset="0"/>
                </a:endParaRP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2140E9DC-04B8-409B-838F-2B128AE4FF56}"/>
                  </a:ext>
                </a:extLst>
              </p:cNvPr>
              <p:cNvCxnSpPr/>
              <p:nvPr/>
            </p:nvCxnSpPr>
            <p:spPr bwMode="auto">
              <a:xfrm>
                <a:off x="5715266" y="4717376"/>
                <a:ext cx="278467" cy="0"/>
              </a:xfrm>
              <a:prstGeom prst="line">
                <a:avLst/>
              </a:prstGeom>
              <a:solidFill>
                <a:srgbClr val="00498B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0CC1780-35C3-4DC9-8640-8C3AA56FE85D}"/>
                  </a:ext>
                </a:extLst>
              </p:cNvPr>
              <p:cNvSpPr/>
              <p:nvPr/>
            </p:nvSpPr>
            <p:spPr>
              <a:xfrm>
                <a:off x="5836502" y="3683141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04994124-8775-403B-BCDA-136E1825A3F3}"/>
                  </a:ext>
                </a:extLst>
              </p:cNvPr>
              <p:cNvSpPr/>
              <p:nvPr/>
            </p:nvSpPr>
            <p:spPr>
              <a:xfrm>
                <a:off x="5836502" y="4884777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D91D05C5-B309-40A1-A02F-D73DBD2EF585}"/>
                  </a:ext>
                </a:extLst>
              </p:cNvPr>
              <p:cNvSpPr/>
              <p:nvPr/>
            </p:nvSpPr>
            <p:spPr>
              <a:xfrm>
                <a:off x="5453400" y="4931123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B65E2396-7A81-4D62-B685-98101CADA81F}"/>
                  </a:ext>
                </a:extLst>
              </p:cNvPr>
              <p:cNvSpPr/>
              <p:nvPr/>
            </p:nvSpPr>
            <p:spPr>
              <a:xfrm>
                <a:off x="5453400" y="3823607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5CAA2816-51AC-4AFF-B99C-84E2F38A93F4}"/>
                  </a:ext>
                </a:extLst>
              </p:cNvPr>
              <p:cNvSpPr/>
              <p:nvPr/>
            </p:nvSpPr>
            <p:spPr>
              <a:xfrm>
                <a:off x="5063766" y="4958415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5DA0BF93-45C5-49A0-9FB1-13A71BBBF94E}"/>
                  </a:ext>
                </a:extLst>
              </p:cNvPr>
              <p:cNvSpPr/>
              <p:nvPr/>
            </p:nvSpPr>
            <p:spPr>
              <a:xfrm>
                <a:off x="5063766" y="4213122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A522433-5086-4368-99F7-D0F094DE93EF}"/>
                  </a:ext>
                </a:extLst>
              </p:cNvPr>
              <p:cNvSpPr/>
              <p:nvPr/>
            </p:nvSpPr>
            <p:spPr>
              <a:xfrm>
                <a:off x="4681704" y="4961554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82B18D5E-C916-486B-86DE-F883A2A15167}"/>
                  </a:ext>
                </a:extLst>
              </p:cNvPr>
              <p:cNvSpPr/>
              <p:nvPr/>
            </p:nvSpPr>
            <p:spPr>
              <a:xfrm>
                <a:off x="4681704" y="4152532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263EA1C3-8805-4FCB-90CC-22C3A4E15F2F}"/>
                  </a:ext>
                </a:extLst>
              </p:cNvPr>
              <p:cNvSpPr/>
              <p:nvPr/>
            </p:nvSpPr>
            <p:spPr>
              <a:xfrm>
                <a:off x="4298230" y="4954092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467342E6-1824-417B-B87F-BC922B8E9722}"/>
                  </a:ext>
                </a:extLst>
              </p:cNvPr>
              <p:cNvSpPr/>
              <p:nvPr/>
            </p:nvSpPr>
            <p:spPr>
              <a:xfrm>
                <a:off x="4298230" y="4258014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21A53E6-4F5E-4B00-8BB7-6E10FD238B6A}"/>
                  </a:ext>
                </a:extLst>
              </p:cNvPr>
              <p:cNvSpPr/>
              <p:nvPr/>
            </p:nvSpPr>
            <p:spPr>
              <a:xfrm>
                <a:off x="3906480" y="4942212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9E52B85-2947-48CC-B358-554CE67A3B09}"/>
                  </a:ext>
                </a:extLst>
              </p:cNvPr>
              <p:cNvSpPr/>
              <p:nvPr/>
            </p:nvSpPr>
            <p:spPr>
              <a:xfrm>
                <a:off x="3906480" y="4344369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2EC79B42-676C-4537-8D67-30711A04CE8C}"/>
                  </a:ext>
                </a:extLst>
              </p:cNvPr>
              <p:cNvSpPr/>
              <p:nvPr/>
            </p:nvSpPr>
            <p:spPr>
              <a:xfrm>
                <a:off x="3522200" y="4931657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6739C022-C8DD-4F4D-89B2-8B00F4F35E78}"/>
                  </a:ext>
                </a:extLst>
              </p:cNvPr>
              <p:cNvSpPr/>
              <p:nvPr/>
            </p:nvSpPr>
            <p:spPr>
              <a:xfrm>
                <a:off x="3522200" y="4245061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A2B9AC7-01D6-4559-BBD0-91DBB274E684}"/>
                  </a:ext>
                </a:extLst>
              </p:cNvPr>
              <p:cNvSpPr/>
              <p:nvPr/>
            </p:nvSpPr>
            <p:spPr>
              <a:xfrm>
                <a:off x="3134050" y="4740521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70E86CC2-C417-45B0-BA42-C98A7157BE51}"/>
                  </a:ext>
                </a:extLst>
              </p:cNvPr>
              <p:cNvSpPr/>
              <p:nvPr/>
            </p:nvSpPr>
            <p:spPr>
              <a:xfrm>
                <a:off x="3134050" y="1961656"/>
                <a:ext cx="36000" cy="36000"/>
              </a:xfrm>
              <a:prstGeom prst="ellipse">
                <a:avLst/>
              </a:prstGeom>
              <a:solidFill>
                <a:srgbClr val="C00000"/>
              </a:solidFill>
              <a:ln w="3175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Textfeld 16">
                <a:extLst>
                  <a:ext uri="{FF2B5EF4-FFF2-40B4-BE49-F238E27FC236}">
                    <a16:creationId xmlns:a16="http://schemas.microsoft.com/office/drawing/2014/main" id="{C40DA9F4-7BCD-4C5D-AD6A-4739D14887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820" y="4468734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40</a:t>
                </a:r>
              </a:p>
            </p:txBody>
          </p:sp>
          <p:cxnSp>
            <p:nvCxnSpPr>
              <p:cNvPr id="122" name="Straight Connector 778">
                <a:extLst>
                  <a:ext uri="{FF2B5EF4-FFF2-40B4-BE49-F238E27FC236}">
                    <a16:creationId xmlns:a16="http://schemas.microsoft.com/office/drawing/2014/main" id="{47AA36CF-0B09-41C8-9E8D-0D6B58BB5BE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03330" y="4557219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3" name="Textfeld 16">
                <a:extLst>
                  <a:ext uri="{FF2B5EF4-FFF2-40B4-BE49-F238E27FC236}">
                    <a16:creationId xmlns:a16="http://schemas.microsoft.com/office/drawing/2014/main" id="{11484582-8AA3-4BE9-9C86-551428C526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820" y="2477742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120</a:t>
                </a:r>
              </a:p>
            </p:txBody>
          </p:sp>
          <p:cxnSp>
            <p:nvCxnSpPr>
              <p:cNvPr id="124" name="Straight Connector 782">
                <a:extLst>
                  <a:ext uri="{FF2B5EF4-FFF2-40B4-BE49-F238E27FC236}">
                    <a16:creationId xmlns:a16="http://schemas.microsoft.com/office/drawing/2014/main" id="{27729058-A5FB-46FC-AC2F-C465F5EBE3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03330" y="2574048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5" name="Textfeld 16">
                <a:extLst>
                  <a:ext uri="{FF2B5EF4-FFF2-40B4-BE49-F238E27FC236}">
                    <a16:creationId xmlns:a16="http://schemas.microsoft.com/office/drawing/2014/main" id="{1EED9BE4-F371-4D9F-B7EC-8AE059279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820" y="2224205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130</a:t>
                </a:r>
              </a:p>
            </p:txBody>
          </p:sp>
          <p:cxnSp>
            <p:nvCxnSpPr>
              <p:cNvPr id="126" name="Straight Connector 782">
                <a:extLst>
                  <a:ext uri="{FF2B5EF4-FFF2-40B4-BE49-F238E27FC236}">
                    <a16:creationId xmlns:a16="http://schemas.microsoft.com/office/drawing/2014/main" id="{6B072C5E-E541-468F-BEFB-FF0C899C240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03330" y="2320511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7" name="Textfeld 16">
                <a:extLst>
                  <a:ext uri="{FF2B5EF4-FFF2-40B4-BE49-F238E27FC236}">
                    <a16:creationId xmlns:a16="http://schemas.microsoft.com/office/drawing/2014/main" id="{925AA4FF-063D-400C-9A3D-598CBE7ECD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820" y="1973883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140</a:t>
                </a:r>
              </a:p>
            </p:txBody>
          </p:sp>
          <p:cxnSp>
            <p:nvCxnSpPr>
              <p:cNvPr id="128" name="Straight Connector 782">
                <a:extLst>
                  <a:ext uri="{FF2B5EF4-FFF2-40B4-BE49-F238E27FC236}">
                    <a16:creationId xmlns:a16="http://schemas.microsoft.com/office/drawing/2014/main" id="{5C88C1C6-48F2-4F6D-BD79-268DADF6EED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03330" y="2070189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9" name="Textfeld 16">
                <a:extLst>
                  <a:ext uri="{FF2B5EF4-FFF2-40B4-BE49-F238E27FC236}">
                    <a16:creationId xmlns:a16="http://schemas.microsoft.com/office/drawing/2014/main" id="{950771C2-44D6-47F6-A581-A8FBD26ECF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3820" y="1729184"/>
                <a:ext cx="32957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defRPr sz="3200">
                    <a:solidFill>
                      <a:srgbClr val="07061C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rgbClr val="07061C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rgbClr val="07061C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7061C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de-DE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charset="0"/>
                  </a:rPr>
                  <a:t>150</a:t>
                </a:r>
              </a:p>
            </p:txBody>
          </p:sp>
          <p:cxnSp>
            <p:nvCxnSpPr>
              <p:cNvPr id="130" name="Straight Connector 782">
                <a:extLst>
                  <a:ext uri="{FF2B5EF4-FFF2-40B4-BE49-F238E27FC236}">
                    <a16:creationId xmlns:a16="http://schemas.microsoft.com/office/drawing/2014/main" id="{4DF72FD2-CE14-45AB-8F76-F45F3E2C560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03330" y="1825490"/>
                <a:ext cx="103866" cy="0"/>
              </a:xfrm>
              <a:prstGeom prst="line">
                <a:avLst/>
              </a:prstGeom>
              <a:noFill/>
              <a:ln w="19050" cap="sq" algn="ctr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0" name="Rechteck 15">
              <a:extLst>
                <a:ext uri="{FF2B5EF4-FFF2-40B4-BE49-F238E27FC236}">
                  <a16:creationId xmlns:a16="http://schemas.microsoft.com/office/drawing/2014/main" id="{23816502-4A0B-40FE-B0B8-831601226EA4}"/>
                </a:ext>
              </a:extLst>
            </p:cNvPr>
            <p:cNvSpPr/>
            <p:nvPr/>
          </p:nvSpPr>
          <p:spPr>
            <a:xfrm>
              <a:off x="6339172" y="1368004"/>
              <a:ext cx="3596658" cy="421809"/>
            </a:xfrm>
            <a:prstGeom prst="rect">
              <a:avLst/>
            </a:prstGeom>
            <a:noFill/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4571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Nhóm A và B kết hợp (N=486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1" name="Textfeld 16">
              <a:extLst>
                <a:ext uri="{FF2B5EF4-FFF2-40B4-BE49-F238E27FC236}">
                  <a16:creationId xmlns:a16="http://schemas.microsoft.com/office/drawing/2014/main" id="{EEB528FB-58F7-4D9F-BDD7-410BE6859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7025" y="5687882"/>
              <a:ext cx="395750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defRPr sz="3200">
                  <a:solidFill>
                    <a:srgbClr val="07061C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rgbClr val="07061C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7061C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7061C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alt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Thời gian sau khi tiêm idarucizumab</a:t>
              </a:r>
              <a:endParaRPr kumimoji="0" lang="de-DE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2" name="Textfeld 16">
              <a:extLst>
                <a:ext uri="{FF2B5EF4-FFF2-40B4-BE49-F238E27FC236}">
                  <a16:creationId xmlns:a16="http://schemas.microsoft.com/office/drawing/2014/main" id="{D6491AC9-441C-4E03-B7EF-F877A82BE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8750" y="5632015"/>
              <a:ext cx="395750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defRPr sz="3200">
                  <a:solidFill>
                    <a:srgbClr val="07061C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rgbClr val="07061C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rgbClr val="07061C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7061C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rgbClr val="07061C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de-DE" alt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charset="0"/>
                </a:rPr>
                <a:t>Thời gian sau khi tiêm idarucizumab</a:t>
              </a:r>
              <a:endParaRPr kumimoji="0" lang="de-DE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310F0C2-9325-4F3A-A9E9-0A6658329E00}"/>
                </a:ext>
              </a:extLst>
            </p:cNvPr>
            <p:cNvGrpSpPr/>
            <p:nvPr/>
          </p:nvGrpSpPr>
          <p:grpSpPr>
            <a:xfrm>
              <a:off x="5473060" y="6020290"/>
              <a:ext cx="1787437" cy="253916"/>
              <a:chOff x="3106091" y="6036767"/>
              <a:chExt cx="1787437" cy="25391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7B5470A-1652-4538-9672-706944AF7585}"/>
                  </a:ext>
                </a:extLst>
              </p:cNvPr>
              <p:cNvGrpSpPr/>
              <p:nvPr/>
            </p:nvGrpSpPr>
            <p:grpSpPr>
              <a:xfrm>
                <a:off x="3106091" y="6104961"/>
                <a:ext cx="130811" cy="79057"/>
                <a:chOff x="6968256" y="6041186"/>
                <a:chExt cx="120956" cy="79057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0302938-B38C-4143-B119-5CDC2D3C379E}"/>
                    </a:ext>
                  </a:extLst>
                </p:cNvPr>
                <p:cNvCxnSpPr/>
                <p:nvPr/>
              </p:nvCxnSpPr>
              <p:spPr bwMode="auto">
                <a:xfrm flipV="1">
                  <a:off x="7028734" y="6044043"/>
                  <a:ext cx="0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498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58B54E6-7E28-4E89-AE8B-8538208F1482}"/>
                    </a:ext>
                  </a:extLst>
                </p:cNvPr>
                <p:cNvCxnSpPr/>
                <p:nvPr/>
              </p:nvCxnSpPr>
              <p:spPr bwMode="auto">
                <a:xfrm>
                  <a:off x="6968256" y="6041186"/>
                  <a:ext cx="12095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498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9DE58EF-E1D8-4E24-BBD6-59F37FD8FEF0}"/>
                  </a:ext>
                </a:extLst>
              </p:cNvPr>
              <p:cNvSpPr txBox="1"/>
              <p:nvPr/>
            </p:nvSpPr>
            <p:spPr bwMode="auto">
              <a:xfrm>
                <a:off x="3296923" y="6036767"/>
                <a:ext cx="1596605" cy="2539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rtlCol="0">
                <a:spAutoFit/>
              </a:bodyPr>
              <a:lstStyle/>
              <a:p>
                <a:pPr marL="0" marR="0" lvl="0" indent="0" algn="l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Bách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10th/90th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3B14B7A-FDB9-47E8-B9D7-67BB0506685D}"/>
                </a:ext>
              </a:extLst>
            </p:cNvPr>
            <p:cNvGrpSpPr/>
            <p:nvPr/>
          </p:nvGrpSpPr>
          <p:grpSpPr>
            <a:xfrm>
              <a:off x="2146830" y="6020295"/>
              <a:ext cx="2846223" cy="253916"/>
              <a:chOff x="622829" y="6036767"/>
              <a:chExt cx="2846223" cy="25391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A149778-675A-4CDC-96C7-8A66231CD958}"/>
                  </a:ext>
                </a:extLst>
              </p:cNvPr>
              <p:cNvSpPr/>
              <p:nvPr/>
            </p:nvSpPr>
            <p:spPr bwMode="auto">
              <a:xfrm>
                <a:off x="622829" y="6121630"/>
                <a:ext cx="263800" cy="45719"/>
              </a:xfrm>
              <a:prstGeom prst="rect">
                <a:avLst/>
              </a:prstGeom>
              <a:noFill/>
              <a:ln w="9525" cap="flat" cmpd="sng" algn="ctr">
                <a:solidFill>
                  <a:srgbClr val="00498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14" tIns="45708" rIns="91414" bIns="4570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2" rtl="0" eaLnBrk="0" fontAlgn="auto" latinLnBrk="0" hangingPunct="0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ＭＳ Ｐゴシック" pitchFamily="34" charset="-128"/>
                  <a:cs typeface="Arial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6CC7B4-34AF-4BAB-9788-F212567AAAD8}"/>
                  </a:ext>
                </a:extLst>
              </p:cNvPr>
              <p:cNvSpPr txBox="1"/>
              <p:nvPr/>
            </p:nvSpPr>
            <p:spPr bwMode="auto">
              <a:xfrm>
                <a:off x="932913" y="6036767"/>
                <a:ext cx="2536139" cy="2539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rtlCol="0">
                <a:spAutoFit/>
              </a:bodyPr>
              <a:lstStyle/>
              <a:p>
                <a:pPr marL="0" marR="0" lvl="0" indent="0" algn="l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Trung 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bách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vị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98B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25th/75th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402E4B-2060-42B7-9C97-EBEA2E7DACC4}"/>
                </a:ext>
              </a:extLst>
            </p:cNvPr>
            <p:cNvGrpSpPr/>
            <p:nvPr/>
          </p:nvGrpSpPr>
          <p:grpSpPr>
            <a:xfrm>
              <a:off x="7740500" y="6020295"/>
              <a:ext cx="2438870" cy="253916"/>
              <a:chOff x="6216500" y="6036767"/>
              <a:chExt cx="2438870" cy="253916"/>
            </a:xfrm>
          </p:grpSpPr>
          <p:sp>
            <p:nvSpPr>
              <p:cNvPr id="16" name="Line 3">
                <a:extLst>
                  <a:ext uri="{FF2B5EF4-FFF2-40B4-BE49-F238E27FC236}">
                    <a16:creationId xmlns:a16="http://schemas.microsoft.com/office/drawing/2014/main" id="{EDCBB570-413D-4199-AC7A-169E7BB0E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6216500" y="6144489"/>
                <a:ext cx="567645" cy="0"/>
              </a:xfrm>
              <a:prstGeom prst="line">
                <a:avLst/>
              </a:prstGeom>
              <a:noFill/>
              <a:ln w="19050" cap="flat" cmpd="sng">
                <a:solidFill>
                  <a:schemeClr val="tx1"/>
                </a:solidFill>
                <a:prstDash val="dash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marL="0" marR="0" lvl="0" indent="0" algn="l" defTabSz="45718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A5C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C3EB7C9-F186-4F91-9A77-0631212E4F2A}"/>
                  </a:ext>
                </a:extLst>
              </p:cNvPr>
              <p:cNvSpPr txBox="1"/>
              <p:nvPr/>
            </p:nvSpPr>
            <p:spPr bwMode="auto">
              <a:xfrm>
                <a:off x="6838104" y="6036767"/>
                <a:ext cx="1817266" cy="2539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rtlCol="0">
                <a:spAutoFit/>
              </a:bodyPr>
              <a:lstStyle/>
              <a:p>
                <a:pPr marL="0" marR="0" lvl="0" indent="0" algn="ctr" defTabSz="45718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Giới</a:t>
                </a: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hạn</a:t>
                </a: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trên</a:t>
                </a: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bình</a:t>
                </a: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05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1E4784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thường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0FF115D-40A7-4599-8577-028E6BF71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53" y="6390466"/>
            <a:ext cx="11107875" cy="329213"/>
          </a:xfrm>
          <a:prstGeom prst="rect">
            <a:avLst/>
          </a:prstGeom>
        </p:spPr>
      </p:pic>
      <p:pic>
        <p:nvPicPr>
          <p:cNvPr id="210" name="Picture 2">
            <a:extLst>
              <a:ext uri="{FF2B5EF4-FFF2-40B4-BE49-F238E27FC236}">
                <a16:creationId xmlns:a16="http://schemas.microsoft.com/office/drawing/2014/main" id="{221AC10D-52F3-40C6-8F34-4D00D21FD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398" y="6387290"/>
            <a:ext cx="1517400" cy="33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175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(n=301):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E74E0-724D-4858-94C6-7C24C843D77C}"/>
              </a:ext>
            </a:extLst>
          </p:cNvPr>
          <p:cNvSpPr/>
          <p:nvPr/>
        </p:nvSpPr>
        <p:spPr>
          <a:xfrm>
            <a:off x="2316562" y="1855605"/>
            <a:ext cx="6629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301 BN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chảy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phân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loại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435999" y="2933036"/>
            <a:ext cx="4063475" cy="287383"/>
          </a:xfrm>
          <a:prstGeom prst="rect">
            <a:avLst/>
          </a:prstGeom>
          <a:solidFill>
            <a:srgbClr val="064B7E"/>
          </a:solidFill>
          <a:ln>
            <a:solidFill>
              <a:srgbClr val="064B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5998" y="3874266"/>
            <a:ext cx="1283642" cy="287383"/>
          </a:xfrm>
          <a:prstGeom prst="rect">
            <a:avLst/>
          </a:prstGeom>
          <a:solidFill>
            <a:srgbClr val="2F7A70"/>
          </a:solidFill>
          <a:ln>
            <a:solidFill>
              <a:srgbClr val="0073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5524" y="4736537"/>
            <a:ext cx="122085" cy="287383"/>
          </a:xfrm>
          <a:prstGeom prst="rect">
            <a:avLst/>
          </a:prstGeom>
          <a:solidFill>
            <a:srgbClr val="8996A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CCF30-9E2D-4A30-BC99-0BB5ABE3CF0D}"/>
              </a:ext>
            </a:extLst>
          </p:cNvPr>
          <p:cNvSpPr txBox="1"/>
          <p:nvPr/>
        </p:nvSpPr>
        <p:spPr>
          <a:xfrm>
            <a:off x="2329906" y="2550690"/>
            <a:ext cx="3632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349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Assessable non-ICH (n=198)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6FBD10-5D6B-4226-92D7-ED54DCC510CC}"/>
              </a:ext>
            </a:extLst>
          </p:cNvPr>
          <p:cNvSpPr txBox="1"/>
          <p:nvPr/>
        </p:nvSpPr>
        <p:spPr>
          <a:xfrm>
            <a:off x="2318715" y="3515055"/>
            <a:ext cx="3638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F7A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 (non-assessable)</a:t>
            </a:r>
            <a:r>
              <a: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2F7A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2F7A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(n=98)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D32D50-444A-4975-A394-E7DD554FDF9E}"/>
              </a:ext>
            </a:extLst>
          </p:cNvPr>
          <p:cNvSpPr txBox="1"/>
          <p:nvPr/>
        </p:nvSpPr>
        <p:spPr>
          <a:xfrm>
            <a:off x="2320382" y="4401067"/>
            <a:ext cx="3632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8996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Non-assessable non-ICH (n=5)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652A0D-D9B3-4312-B2DA-27B89B440DED}"/>
              </a:ext>
            </a:extLst>
          </p:cNvPr>
          <p:cNvSpPr/>
          <p:nvPr/>
        </p:nvSpPr>
        <p:spPr>
          <a:xfrm>
            <a:off x="7412381" y="4229301"/>
            <a:ext cx="29215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Thời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gian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ngưng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chảy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máu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2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vị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1E47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2A19F0-A887-4B5A-AAA3-4415FFB132CB}"/>
              </a:ext>
            </a:extLst>
          </p:cNvPr>
          <p:cNvSpPr/>
          <p:nvPr/>
        </p:nvSpPr>
        <p:spPr>
          <a:xfrm>
            <a:off x="8224119" y="3860712"/>
            <a:ext cx="1420261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2.5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giờ</a:t>
            </a:r>
            <a:endParaRPr kumimoji="0" lang="en-GB" sz="2000" b="1" i="1" u="none" strike="noStrike" kern="0" cap="none" spc="0" normalizeH="0" baseline="0" noProof="0" dirty="0">
              <a:ln>
                <a:noFill/>
              </a:ln>
              <a:solidFill>
                <a:srgbClr val="1E478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9271CD-380F-4683-8CAF-006070D70A09}"/>
              </a:ext>
            </a:extLst>
          </p:cNvPr>
          <p:cNvGrpSpPr/>
          <p:nvPr/>
        </p:nvGrpSpPr>
        <p:grpSpPr>
          <a:xfrm>
            <a:off x="8224119" y="2427963"/>
            <a:ext cx="1425409" cy="1389118"/>
            <a:chOff x="6294800" y="2270920"/>
            <a:chExt cx="1425409" cy="1389118"/>
          </a:xfrm>
        </p:grpSpPr>
        <p:sp>
          <p:nvSpPr>
            <p:cNvPr id="15" name="Freeform: Shape 119">
              <a:extLst>
                <a:ext uri="{FF2B5EF4-FFF2-40B4-BE49-F238E27FC236}">
                  <a16:creationId xmlns:a16="http://schemas.microsoft.com/office/drawing/2014/main" id="{329AE383-6366-412B-A044-43E168FA3C62}"/>
                </a:ext>
              </a:extLst>
            </p:cNvPr>
            <p:cNvSpPr/>
            <p:nvPr/>
          </p:nvSpPr>
          <p:spPr>
            <a:xfrm rot="19885915">
              <a:off x="6644943" y="2374562"/>
              <a:ext cx="92556" cy="133041"/>
            </a:xfrm>
            <a:custGeom>
              <a:avLst/>
              <a:gdLst>
                <a:gd name="connsiteX0" fmla="*/ 92556 w 92556"/>
                <a:gd name="connsiteY0" fmla="*/ 0 h 133041"/>
                <a:gd name="connsiteX1" fmla="*/ 92556 w 92556"/>
                <a:gd name="connsiteY1" fmla="*/ 48451 h 133041"/>
                <a:gd name="connsiteX2" fmla="*/ 83804 w 92556"/>
                <a:gd name="connsiteY2" fmla="*/ 48451 h 133041"/>
                <a:gd name="connsiteX3" fmla="*/ 83804 w 92556"/>
                <a:gd name="connsiteY3" fmla="*/ 133041 h 133041"/>
                <a:gd name="connsiteX4" fmla="*/ 8751 w 92556"/>
                <a:gd name="connsiteY4" fmla="*/ 133041 h 133041"/>
                <a:gd name="connsiteX5" fmla="*/ 8751 w 92556"/>
                <a:gd name="connsiteY5" fmla="*/ 48451 h 133041"/>
                <a:gd name="connsiteX6" fmla="*/ 0 w 92556"/>
                <a:gd name="connsiteY6" fmla="*/ 48451 h 133041"/>
                <a:gd name="connsiteX7" fmla="*/ 0 w 92556"/>
                <a:gd name="connsiteY7" fmla="*/ 0 h 13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56" h="133041">
                  <a:moveTo>
                    <a:pt x="92556" y="0"/>
                  </a:moveTo>
                  <a:lnTo>
                    <a:pt x="92556" y="48451"/>
                  </a:lnTo>
                  <a:lnTo>
                    <a:pt x="83804" y="48451"/>
                  </a:lnTo>
                  <a:lnTo>
                    <a:pt x="83804" y="133041"/>
                  </a:lnTo>
                  <a:lnTo>
                    <a:pt x="8751" y="133041"/>
                  </a:lnTo>
                  <a:lnTo>
                    <a:pt x="8751" y="48451"/>
                  </a:lnTo>
                  <a:lnTo>
                    <a:pt x="0" y="48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03497C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Freeform: Shape 120">
              <a:extLst>
                <a:ext uri="{FF2B5EF4-FFF2-40B4-BE49-F238E27FC236}">
                  <a16:creationId xmlns:a16="http://schemas.microsoft.com/office/drawing/2014/main" id="{EA741DF5-47B3-4519-881A-0BF70AF233C6}"/>
                </a:ext>
              </a:extLst>
            </p:cNvPr>
            <p:cNvSpPr/>
            <p:nvPr/>
          </p:nvSpPr>
          <p:spPr>
            <a:xfrm rot="1714085" flipH="1">
              <a:off x="7289548" y="2376146"/>
              <a:ext cx="92556" cy="133041"/>
            </a:xfrm>
            <a:custGeom>
              <a:avLst/>
              <a:gdLst>
                <a:gd name="connsiteX0" fmla="*/ 92556 w 92556"/>
                <a:gd name="connsiteY0" fmla="*/ 0 h 133041"/>
                <a:gd name="connsiteX1" fmla="*/ 0 w 92556"/>
                <a:gd name="connsiteY1" fmla="*/ 0 h 133041"/>
                <a:gd name="connsiteX2" fmla="*/ 0 w 92556"/>
                <a:gd name="connsiteY2" fmla="*/ 48451 h 133041"/>
                <a:gd name="connsiteX3" fmla="*/ 8751 w 92556"/>
                <a:gd name="connsiteY3" fmla="*/ 48451 h 133041"/>
                <a:gd name="connsiteX4" fmla="*/ 8751 w 92556"/>
                <a:gd name="connsiteY4" fmla="*/ 133041 h 133041"/>
                <a:gd name="connsiteX5" fmla="*/ 83804 w 92556"/>
                <a:gd name="connsiteY5" fmla="*/ 133041 h 133041"/>
                <a:gd name="connsiteX6" fmla="*/ 83804 w 92556"/>
                <a:gd name="connsiteY6" fmla="*/ 48451 h 133041"/>
                <a:gd name="connsiteX7" fmla="*/ 92556 w 92556"/>
                <a:gd name="connsiteY7" fmla="*/ 48451 h 13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56" h="133041">
                  <a:moveTo>
                    <a:pt x="92556" y="0"/>
                  </a:moveTo>
                  <a:lnTo>
                    <a:pt x="0" y="0"/>
                  </a:lnTo>
                  <a:lnTo>
                    <a:pt x="0" y="48451"/>
                  </a:lnTo>
                  <a:lnTo>
                    <a:pt x="8751" y="48451"/>
                  </a:lnTo>
                  <a:lnTo>
                    <a:pt x="8751" y="133041"/>
                  </a:lnTo>
                  <a:lnTo>
                    <a:pt x="83804" y="133041"/>
                  </a:lnTo>
                  <a:lnTo>
                    <a:pt x="83804" y="48451"/>
                  </a:lnTo>
                  <a:lnTo>
                    <a:pt x="92556" y="484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03497C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: Shape 121">
              <a:extLst>
                <a:ext uri="{FF2B5EF4-FFF2-40B4-BE49-F238E27FC236}">
                  <a16:creationId xmlns:a16="http://schemas.microsoft.com/office/drawing/2014/main" id="{1A7E0BA4-351F-474F-9B14-3B781BE058A7}"/>
                </a:ext>
              </a:extLst>
            </p:cNvPr>
            <p:cNvSpPr/>
            <p:nvPr/>
          </p:nvSpPr>
          <p:spPr>
            <a:xfrm>
              <a:off x="6943813" y="2270920"/>
              <a:ext cx="133820" cy="108514"/>
            </a:xfrm>
            <a:custGeom>
              <a:avLst/>
              <a:gdLst>
                <a:gd name="connsiteX0" fmla="*/ 0 w 133820"/>
                <a:gd name="connsiteY0" fmla="*/ 0 h 108514"/>
                <a:gd name="connsiteX1" fmla="*/ 133820 w 133820"/>
                <a:gd name="connsiteY1" fmla="*/ 0 h 108514"/>
                <a:gd name="connsiteX2" fmla="*/ 133820 w 133820"/>
                <a:gd name="connsiteY2" fmla="*/ 41974 h 108514"/>
                <a:gd name="connsiteX3" fmla="*/ 121551 w 133820"/>
                <a:gd name="connsiteY3" fmla="*/ 41974 h 108514"/>
                <a:gd name="connsiteX4" fmla="*/ 121551 w 133820"/>
                <a:gd name="connsiteY4" fmla="*/ 108514 h 108514"/>
                <a:gd name="connsiteX5" fmla="*/ 13037 w 133820"/>
                <a:gd name="connsiteY5" fmla="*/ 108514 h 108514"/>
                <a:gd name="connsiteX6" fmla="*/ 13037 w 133820"/>
                <a:gd name="connsiteY6" fmla="*/ 41974 h 108514"/>
                <a:gd name="connsiteX7" fmla="*/ 0 w 133820"/>
                <a:gd name="connsiteY7" fmla="*/ 41974 h 10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820" h="108514">
                  <a:moveTo>
                    <a:pt x="0" y="0"/>
                  </a:moveTo>
                  <a:lnTo>
                    <a:pt x="133820" y="0"/>
                  </a:lnTo>
                  <a:lnTo>
                    <a:pt x="133820" y="41974"/>
                  </a:lnTo>
                  <a:lnTo>
                    <a:pt x="121551" y="41974"/>
                  </a:lnTo>
                  <a:lnTo>
                    <a:pt x="121551" y="108514"/>
                  </a:lnTo>
                  <a:lnTo>
                    <a:pt x="13037" y="108514"/>
                  </a:lnTo>
                  <a:lnTo>
                    <a:pt x="13037" y="41974"/>
                  </a:lnTo>
                  <a:lnTo>
                    <a:pt x="0" y="419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 cap="flat" cmpd="sng" algn="ctr">
              <a:solidFill>
                <a:srgbClr val="03497C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7245CEA-D841-4C66-9978-9387CD568402}"/>
                </a:ext>
              </a:extLst>
            </p:cNvPr>
            <p:cNvSpPr/>
            <p:nvPr/>
          </p:nvSpPr>
          <p:spPr>
            <a:xfrm>
              <a:off x="6416960" y="2373806"/>
              <a:ext cx="1189914" cy="118991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rgbClr val="03497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F3955E1-29CE-493D-912E-6AFD88860FCC}"/>
                </a:ext>
              </a:extLst>
            </p:cNvPr>
            <p:cNvSpPr/>
            <p:nvPr/>
          </p:nvSpPr>
          <p:spPr>
            <a:xfrm>
              <a:off x="6475275" y="2431409"/>
              <a:ext cx="1070896" cy="1070897"/>
            </a:xfrm>
            <a:prstGeom prst="ellipse">
              <a:avLst/>
            </a:prstGeom>
            <a:solidFill>
              <a:schemeClr val="bg2"/>
            </a:solidFill>
            <a:ln w="6350" cap="flat" cmpd="sng" algn="ctr">
              <a:solidFill>
                <a:srgbClr val="03497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77CA9E79-AC3A-4BBA-B303-72A54204ABDD}"/>
                </a:ext>
              </a:extLst>
            </p:cNvPr>
            <p:cNvGraphicFramePr/>
            <p:nvPr/>
          </p:nvGraphicFramePr>
          <p:xfrm>
            <a:off x="6294800" y="2285949"/>
            <a:ext cx="1425409" cy="13740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Freeform: Shape 122">
              <a:extLst>
                <a:ext uri="{FF2B5EF4-FFF2-40B4-BE49-F238E27FC236}">
                  <a16:creationId xmlns:a16="http://schemas.microsoft.com/office/drawing/2014/main" id="{139DA773-116A-4CFA-A837-7BD19DAE8C86}"/>
                </a:ext>
              </a:extLst>
            </p:cNvPr>
            <p:cNvSpPr/>
            <p:nvPr/>
          </p:nvSpPr>
          <p:spPr>
            <a:xfrm rot="6651468">
              <a:off x="7060362" y="2702001"/>
              <a:ext cx="333468" cy="405811"/>
            </a:xfrm>
            <a:custGeom>
              <a:avLst/>
              <a:gdLst>
                <a:gd name="connsiteX0" fmla="*/ 0 w 333468"/>
                <a:gd name="connsiteY0" fmla="*/ 0 h 405811"/>
                <a:gd name="connsiteX1" fmla="*/ 322664 w 333468"/>
                <a:gd name="connsiteY1" fmla="*/ 347311 h 405811"/>
                <a:gd name="connsiteX2" fmla="*/ 323490 w 333468"/>
                <a:gd name="connsiteY2" fmla="*/ 347653 h 405811"/>
                <a:gd name="connsiteX3" fmla="*/ 323898 w 333468"/>
                <a:gd name="connsiteY3" fmla="*/ 348640 h 405811"/>
                <a:gd name="connsiteX4" fmla="*/ 327742 w 333468"/>
                <a:gd name="connsiteY4" fmla="*/ 352777 h 405811"/>
                <a:gd name="connsiteX5" fmla="*/ 326145 w 333468"/>
                <a:gd name="connsiteY5" fmla="*/ 354064 h 405811"/>
                <a:gd name="connsiteX6" fmla="*/ 333468 w 333468"/>
                <a:gd name="connsiteY6" fmla="*/ 371743 h 405811"/>
                <a:gd name="connsiteX7" fmla="*/ 299400 w 333468"/>
                <a:gd name="connsiteY7" fmla="*/ 405811 h 405811"/>
                <a:gd name="connsiteX8" fmla="*/ 275310 w 333468"/>
                <a:gd name="connsiteY8" fmla="*/ 395833 h 405811"/>
                <a:gd name="connsiteX9" fmla="*/ 275058 w 333468"/>
                <a:gd name="connsiteY9" fmla="*/ 395224 h 405811"/>
                <a:gd name="connsiteX10" fmla="*/ 274968 w 333468"/>
                <a:gd name="connsiteY10" fmla="*/ 395296 h 40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468" h="405811">
                  <a:moveTo>
                    <a:pt x="0" y="0"/>
                  </a:moveTo>
                  <a:lnTo>
                    <a:pt x="322664" y="347311"/>
                  </a:lnTo>
                  <a:lnTo>
                    <a:pt x="323490" y="347653"/>
                  </a:lnTo>
                  <a:lnTo>
                    <a:pt x="323898" y="348640"/>
                  </a:lnTo>
                  <a:lnTo>
                    <a:pt x="327742" y="352777"/>
                  </a:lnTo>
                  <a:lnTo>
                    <a:pt x="326145" y="354064"/>
                  </a:lnTo>
                  <a:lnTo>
                    <a:pt x="333468" y="371743"/>
                  </a:lnTo>
                  <a:cubicBezTo>
                    <a:pt x="333468" y="390558"/>
                    <a:pt x="318215" y="405811"/>
                    <a:pt x="299400" y="405811"/>
                  </a:cubicBezTo>
                  <a:cubicBezTo>
                    <a:pt x="289992" y="405811"/>
                    <a:pt x="281476" y="401998"/>
                    <a:pt x="275310" y="395833"/>
                  </a:cubicBezTo>
                  <a:lnTo>
                    <a:pt x="275058" y="395224"/>
                  </a:lnTo>
                  <a:lnTo>
                    <a:pt x="274968" y="395296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6534785" y="3100498"/>
            <a:ext cx="1318260" cy="0"/>
          </a:xfrm>
          <a:prstGeom prst="straightConnector1">
            <a:avLst/>
          </a:prstGeom>
          <a:ln w="12700" cap="rnd">
            <a:solidFill>
              <a:schemeClr val="tx1"/>
            </a:solidFill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800" dirty="0"/>
              <a:t>*Serial CT scans were not mandated by the protocol; </a:t>
            </a:r>
            <a:r>
              <a:rPr lang="da-DK" sz="800" baseline="30000" dirty="0"/>
              <a:t>†</a:t>
            </a:r>
            <a:r>
              <a:rPr lang="da-DK" sz="800" dirty="0"/>
              <a:t>Cessation confirmed within 24 hours in 134/198 – </a:t>
            </a:r>
            <a:r>
              <a:rPr lang="en-GB" sz="800" dirty="0"/>
              <a:t>bleeding stopped before treatment in two patients and could not be determined in 67 patients; </a:t>
            </a:r>
            <a:r>
              <a:rPr lang="da-DK" sz="800" baseline="30000" dirty="0"/>
              <a:t>‡</a:t>
            </a:r>
            <a:r>
              <a:rPr lang="da-DK" sz="800" dirty="0"/>
              <a:t>Local investigator-determined time to bleeding cessation; Pollack et al. </a:t>
            </a:r>
            <a:r>
              <a:rPr lang="en-GB" sz="800" dirty="0"/>
              <a:t>N </a:t>
            </a:r>
            <a:r>
              <a:rPr lang="en-GB" sz="800" dirty="0" err="1"/>
              <a:t>Engl</a:t>
            </a:r>
            <a:r>
              <a:rPr lang="en-GB" sz="800" dirty="0"/>
              <a:t> J Med 2017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6165304"/>
            <a:ext cx="2160000" cy="54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5235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Chart 33"/>
          <p:cNvGraphicFramePr/>
          <p:nvPr/>
        </p:nvGraphicFramePr>
        <p:xfrm>
          <a:off x="1788536" y="2419863"/>
          <a:ext cx="3197597" cy="308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/>
              <a:t>Nhóm </a:t>
            </a:r>
            <a:r>
              <a:rPr lang="en-GB" sz="2000" dirty="0"/>
              <a:t>B</a:t>
            </a:r>
            <a:r>
              <a:rPr lang="en-GB" sz="2000"/>
              <a:t>: hầu hết bệnh nhân cầm máu trong quá trình phẫu thuật</a:t>
            </a:r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884363" y="6444477"/>
            <a:ext cx="8326437" cy="276999"/>
          </a:xfrm>
        </p:spPr>
        <p:txBody>
          <a:bodyPr/>
          <a:lstStyle/>
          <a:p>
            <a:r>
              <a:rPr lang="en-US" altLang="en-US" dirty="0">
                <a:ea typeface="Geneva"/>
              </a:rPr>
              <a:t>Pollack et al. N Engl J Med 2017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922520" y="3961594"/>
            <a:ext cx="3548380" cy="0"/>
          </a:xfrm>
          <a:prstGeom prst="line">
            <a:avLst/>
          </a:prstGeom>
          <a:ln w="190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886015" y="1553426"/>
            <a:ext cx="38728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197/202 (97.5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%) bệnh nhân trãi qua phẫu thuật/thủ thuật khẩn cho thấy khả năng cầm máu ngoại biên được phân loại như sau: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1E478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850170" y="1558041"/>
            <a:ext cx="2495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Thời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trung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vị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cần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đê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̉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cầm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máu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tư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̀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liều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tiêm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đầu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tiên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đến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lúc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̉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thuật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</p:txBody>
      </p:sp>
      <p:sp>
        <p:nvSpPr>
          <p:cNvPr id="77" name="Arc 76"/>
          <p:cNvSpPr/>
          <p:nvPr/>
        </p:nvSpPr>
        <p:spPr>
          <a:xfrm rot="2700000">
            <a:off x="1851796" y="2432649"/>
            <a:ext cx="3060610" cy="3060610"/>
          </a:xfrm>
          <a:prstGeom prst="arc">
            <a:avLst/>
          </a:prstGeom>
          <a:ln w="19050">
            <a:gradFill>
              <a:gsLst>
                <a:gs pos="35000">
                  <a:schemeClr val="tx2"/>
                </a:gs>
                <a:gs pos="100000">
                  <a:schemeClr val="accent2"/>
                </a:gs>
              </a:gsLst>
              <a:lin ang="5400000" scaled="1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478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A400AF0C-7770-4BAA-9F7A-FAEFD6FF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400800"/>
            <a:ext cx="457200" cy="320400"/>
          </a:xfr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1E4784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477159" y="4712910"/>
            <a:ext cx="141399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1.6 hrs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1E478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294957" y="3096735"/>
            <a:ext cx="1741523" cy="1712457"/>
            <a:chOff x="6551881" y="2868134"/>
            <a:chExt cx="1741523" cy="1712457"/>
          </a:xfrm>
        </p:grpSpPr>
        <p:grpSp>
          <p:nvGrpSpPr>
            <p:cNvPr id="33" name="Group 32"/>
            <p:cNvGrpSpPr/>
            <p:nvPr/>
          </p:nvGrpSpPr>
          <p:grpSpPr>
            <a:xfrm rot="19885915">
              <a:off x="6987042" y="3006398"/>
              <a:ext cx="113082" cy="162545"/>
              <a:chOff x="6925923" y="2091805"/>
              <a:chExt cx="126273" cy="125538"/>
            </a:xfrm>
            <a:solidFill>
              <a:schemeClr val="accent6"/>
            </a:solidFill>
          </p:grpSpPr>
          <p:sp>
            <p:nvSpPr>
              <p:cNvPr id="64" name="Rectangle 63"/>
              <p:cNvSpPr/>
              <p:nvPr/>
            </p:nvSpPr>
            <p:spPr>
              <a:xfrm>
                <a:off x="6937862" y="2114949"/>
                <a:ext cx="102394" cy="10239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925923" y="2091805"/>
                <a:ext cx="126273" cy="457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1714085" flipH="1">
              <a:off x="7774603" y="3008333"/>
              <a:ext cx="113082" cy="162545"/>
              <a:chOff x="6925923" y="2091805"/>
              <a:chExt cx="126273" cy="125538"/>
            </a:xfrm>
            <a:solidFill>
              <a:schemeClr val="accent6"/>
            </a:solidFill>
          </p:grpSpPr>
          <p:sp>
            <p:nvSpPr>
              <p:cNvPr id="62" name="Rectangle 61"/>
              <p:cNvSpPr/>
              <p:nvPr/>
            </p:nvSpPr>
            <p:spPr>
              <a:xfrm>
                <a:off x="6937862" y="2114949"/>
                <a:ext cx="102394" cy="102394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925923" y="2091805"/>
                <a:ext cx="126273" cy="4571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7368120" y="2868135"/>
              <a:ext cx="132579" cy="13257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52192" y="2868134"/>
              <a:ext cx="163497" cy="5128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08498" y="3005474"/>
              <a:ext cx="1453802" cy="1453802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aphicFrame>
          <p:nvGraphicFramePr>
            <p:cNvPr id="43" name="Chart 42"/>
            <p:cNvGraphicFramePr/>
            <p:nvPr/>
          </p:nvGraphicFramePr>
          <p:xfrm>
            <a:off x="6551881" y="2901770"/>
            <a:ext cx="1741523" cy="1678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9" name="Oval 58"/>
            <p:cNvSpPr/>
            <p:nvPr/>
          </p:nvSpPr>
          <p:spPr>
            <a:xfrm>
              <a:off x="6779746" y="3075852"/>
              <a:ext cx="1308390" cy="130839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Isosceles Triangle 59"/>
            <p:cNvSpPr/>
            <p:nvPr/>
          </p:nvSpPr>
          <p:spPr>
            <a:xfrm rot="2779580">
              <a:off x="7621121" y="3234277"/>
              <a:ext cx="82800" cy="586856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 rot="6651468">
              <a:off x="7406200" y="3690751"/>
              <a:ext cx="83247" cy="8324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952690" y="5419095"/>
            <a:ext cx="2314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73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Bình thường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37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(93%)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952687" y="5873195"/>
            <a:ext cx="3145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8D9DB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Bất thường mức trung bình(1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8D9DB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52689" y="5646145"/>
            <a:ext cx="3145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Bất thường nhẹ(5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84C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952687" y="6100246"/>
            <a:ext cx="2199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Bất thường nặng(0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20556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4800" y="303975"/>
            <a:ext cx="8798613" cy="774233"/>
          </a:xfrm>
        </p:spPr>
        <p:txBody>
          <a:bodyPr anchor="ctr">
            <a:normAutofit/>
          </a:bodyPr>
          <a:lstStyle/>
          <a:p>
            <a:pPr algn="l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Idarucizumab: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dabigatran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02828" y="2644820"/>
            <a:ext cx="2362559" cy="2366811"/>
            <a:chOff x="3432663" y="2644819"/>
            <a:chExt cx="2362559" cy="2366811"/>
          </a:xfrm>
        </p:grpSpPr>
        <p:sp>
          <p:nvSpPr>
            <p:cNvPr id="5" name="Oval 30"/>
            <p:cNvSpPr>
              <a:spLocks noChangeAspect="1"/>
            </p:cNvSpPr>
            <p:nvPr/>
          </p:nvSpPr>
          <p:spPr>
            <a:xfrm>
              <a:off x="3432663" y="2644819"/>
              <a:ext cx="2362559" cy="2366811"/>
            </a:xfrm>
            <a:custGeom>
              <a:avLst/>
              <a:gdLst/>
              <a:ahLst/>
              <a:cxnLst/>
              <a:rect l="l" t="t" r="r" b="b"/>
              <a:pathLst>
                <a:path w="2362559" h="2366811">
                  <a:moveTo>
                    <a:pt x="1177350" y="0"/>
                  </a:moveTo>
                  <a:cubicBezTo>
                    <a:pt x="1214818" y="0"/>
                    <a:pt x="1251880" y="1739"/>
                    <a:pt x="1288442" y="5327"/>
                  </a:cubicBezTo>
                  <a:cubicBezTo>
                    <a:pt x="1209963" y="45313"/>
                    <a:pt x="1156801" y="127082"/>
                    <a:pt x="1156801" y="221268"/>
                  </a:cubicBezTo>
                  <a:cubicBezTo>
                    <a:pt x="1156801" y="356541"/>
                    <a:pt x="1266462" y="466202"/>
                    <a:pt x="1401735" y="466202"/>
                  </a:cubicBezTo>
                  <a:cubicBezTo>
                    <a:pt x="1537008" y="466202"/>
                    <a:pt x="1646669" y="356541"/>
                    <a:pt x="1646669" y="221268"/>
                  </a:cubicBezTo>
                  <a:cubicBezTo>
                    <a:pt x="1646669" y="167614"/>
                    <a:pt x="1629418" y="117990"/>
                    <a:pt x="1599637" y="78018"/>
                  </a:cubicBezTo>
                  <a:cubicBezTo>
                    <a:pt x="1715032" y="121542"/>
                    <a:pt x="1821626" y="182975"/>
                    <a:pt x="1915308" y="259966"/>
                  </a:cubicBezTo>
                  <a:cubicBezTo>
                    <a:pt x="2015015" y="338122"/>
                    <a:pt x="2101206" y="432525"/>
                    <a:pt x="2170478" y="538987"/>
                  </a:cubicBezTo>
                  <a:cubicBezTo>
                    <a:pt x="2144747" y="528671"/>
                    <a:pt x="2116641" y="523524"/>
                    <a:pt x="2087333" y="523523"/>
                  </a:cubicBezTo>
                  <a:cubicBezTo>
                    <a:pt x="1952061" y="523524"/>
                    <a:pt x="1842399" y="633185"/>
                    <a:pt x="1842400" y="768458"/>
                  </a:cubicBezTo>
                  <a:cubicBezTo>
                    <a:pt x="1842399" y="903731"/>
                    <a:pt x="1952061" y="1013392"/>
                    <a:pt x="2087334" y="1013392"/>
                  </a:cubicBezTo>
                  <a:cubicBezTo>
                    <a:pt x="2190998" y="1013391"/>
                    <a:pt x="2279621" y="948992"/>
                    <a:pt x="2314875" y="857819"/>
                  </a:cubicBezTo>
                  <a:cubicBezTo>
                    <a:pt x="2329815" y="906573"/>
                    <a:pt x="2341277" y="956749"/>
                    <a:pt x="2348538" y="1008174"/>
                  </a:cubicBezTo>
                  <a:lnTo>
                    <a:pt x="2351049" y="1022863"/>
                  </a:lnTo>
                  <a:lnTo>
                    <a:pt x="2362559" y="1183732"/>
                  </a:lnTo>
                  <a:lnTo>
                    <a:pt x="2356442" y="1301069"/>
                  </a:lnTo>
                  <a:lnTo>
                    <a:pt x="2354879" y="1313633"/>
                  </a:lnTo>
                  <a:lnTo>
                    <a:pt x="2339557" y="1413007"/>
                  </a:lnTo>
                  <a:lnTo>
                    <a:pt x="2335303" y="1433179"/>
                  </a:lnTo>
                  <a:lnTo>
                    <a:pt x="2314180" y="1514847"/>
                  </a:lnTo>
                  <a:lnTo>
                    <a:pt x="2303830" y="1549166"/>
                  </a:lnTo>
                  <a:lnTo>
                    <a:pt x="2299503" y="1560939"/>
                  </a:lnTo>
                  <a:cubicBezTo>
                    <a:pt x="2269880" y="1460688"/>
                    <a:pt x="2176803" y="1388151"/>
                    <a:pt x="2066785" y="1388151"/>
                  </a:cubicBezTo>
                  <a:cubicBezTo>
                    <a:pt x="1931512" y="1388151"/>
                    <a:pt x="1821851" y="1497812"/>
                    <a:pt x="1821851" y="1633085"/>
                  </a:cubicBezTo>
                  <a:cubicBezTo>
                    <a:pt x="1821851" y="1768358"/>
                    <a:pt x="1931512" y="1878019"/>
                    <a:pt x="2066785" y="1878019"/>
                  </a:cubicBezTo>
                  <a:cubicBezTo>
                    <a:pt x="2094491" y="1878019"/>
                    <a:pt x="2121123" y="1873419"/>
                    <a:pt x="2145571" y="1863857"/>
                  </a:cubicBezTo>
                  <a:lnTo>
                    <a:pt x="2127745" y="1887646"/>
                  </a:lnTo>
                  <a:lnTo>
                    <a:pt x="2062842" y="1967553"/>
                  </a:lnTo>
                  <a:cubicBezTo>
                    <a:pt x="2043474" y="1991261"/>
                    <a:pt x="2022290" y="2013337"/>
                    <a:pt x="1999734" y="2033999"/>
                  </a:cubicBezTo>
                  <a:lnTo>
                    <a:pt x="1923657" y="2101915"/>
                  </a:lnTo>
                  <a:cubicBezTo>
                    <a:pt x="1815956" y="2189616"/>
                    <a:pt x="1692506" y="2258670"/>
                    <a:pt x="1557961" y="2303527"/>
                  </a:cubicBezTo>
                  <a:cubicBezTo>
                    <a:pt x="1589715" y="2263905"/>
                    <a:pt x="1607635" y="2213407"/>
                    <a:pt x="1607636" y="2158723"/>
                  </a:cubicBezTo>
                  <a:cubicBezTo>
                    <a:pt x="1607636" y="2023450"/>
                    <a:pt x="1497975" y="1913789"/>
                    <a:pt x="1362701" y="1913789"/>
                  </a:cubicBezTo>
                  <a:cubicBezTo>
                    <a:pt x="1227429" y="1913789"/>
                    <a:pt x="1117767" y="2023450"/>
                    <a:pt x="1117768" y="2158723"/>
                  </a:cubicBezTo>
                  <a:cubicBezTo>
                    <a:pt x="1117767" y="2245829"/>
                    <a:pt x="1163238" y="2322316"/>
                    <a:pt x="1232552" y="2364400"/>
                  </a:cubicBezTo>
                  <a:cubicBezTo>
                    <a:pt x="1214292" y="2366386"/>
                    <a:pt x="1195870" y="2366811"/>
                    <a:pt x="1177349" y="2366811"/>
                  </a:cubicBezTo>
                  <a:cubicBezTo>
                    <a:pt x="1058526" y="2366811"/>
                    <a:pt x="943786" y="2349327"/>
                    <a:pt x="835708" y="2316308"/>
                  </a:cubicBezTo>
                  <a:lnTo>
                    <a:pt x="795520" y="2302779"/>
                  </a:lnTo>
                  <a:cubicBezTo>
                    <a:pt x="744030" y="2286440"/>
                    <a:pt x="694473" y="2265640"/>
                    <a:pt x="647318" y="2240592"/>
                  </a:cubicBezTo>
                  <a:lnTo>
                    <a:pt x="591888" y="2211316"/>
                  </a:lnTo>
                  <a:lnTo>
                    <a:pt x="557144" y="2190208"/>
                  </a:lnTo>
                  <a:cubicBezTo>
                    <a:pt x="689127" y="2187083"/>
                    <a:pt x="794947" y="2078915"/>
                    <a:pt x="794947" y="1946031"/>
                  </a:cubicBezTo>
                  <a:cubicBezTo>
                    <a:pt x="794948" y="1810758"/>
                    <a:pt x="685286" y="1701097"/>
                    <a:pt x="550013" y="1701097"/>
                  </a:cubicBezTo>
                  <a:cubicBezTo>
                    <a:pt x="414740" y="1701096"/>
                    <a:pt x="305079" y="1810758"/>
                    <a:pt x="305079" y="1946030"/>
                  </a:cubicBezTo>
                  <a:cubicBezTo>
                    <a:pt x="305079" y="1959897"/>
                    <a:pt x="306232" y="1973494"/>
                    <a:pt x="309168" y="1986596"/>
                  </a:cubicBezTo>
                  <a:lnTo>
                    <a:pt x="284018" y="1958924"/>
                  </a:lnTo>
                  <a:lnTo>
                    <a:pt x="220049" y="1878432"/>
                  </a:lnTo>
                  <a:cubicBezTo>
                    <a:pt x="202801" y="1856953"/>
                    <a:pt x="187341" y="1834134"/>
                    <a:pt x="173736" y="1810101"/>
                  </a:cubicBezTo>
                  <a:lnTo>
                    <a:pt x="113953" y="1702611"/>
                  </a:lnTo>
                  <a:lnTo>
                    <a:pt x="83081" y="1630865"/>
                  </a:lnTo>
                  <a:lnTo>
                    <a:pt x="51327" y="1546399"/>
                  </a:lnTo>
                  <a:lnTo>
                    <a:pt x="24218" y="1455702"/>
                  </a:lnTo>
                  <a:lnTo>
                    <a:pt x="23181" y="1451384"/>
                  </a:lnTo>
                  <a:cubicBezTo>
                    <a:pt x="12922" y="1408234"/>
                    <a:pt x="5181" y="1364129"/>
                    <a:pt x="0" y="1319248"/>
                  </a:cubicBezTo>
                  <a:cubicBezTo>
                    <a:pt x="44214" y="1365395"/>
                    <a:pt x="106516" y="1393891"/>
                    <a:pt x="175473" y="1393891"/>
                  </a:cubicBezTo>
                  <a:cubicBezTo>
                    <a:pt x="310745" y="1393891"/>
                    <a:pt x="420406" y="1284230"/>
                    <a:pt x="420406" y="1148958"/>
                  </a:cubicBezTo>
                  <a:cubicBezTo>
                    <a:pt x="420406" y="1013684"/>
                    <a:pt x="310746" y="904023"/>
                    <a:pt x="175472" y="904023"/>
                  </a:cubicBezTo>
                  <a:cubicBezTo>
                    <a:pt x="113482" y="904023"/>
                    <a:pt x="56871" y="927052"/>
                    <a:pt x="14387" y="965772"/>
                  </a:cubicBezTo>
                  <a:cubicBezTo>
                    <a:pt x="32772" y="857920"/>
                    <a:pt x="67738" y="755628"/>
                    <a:pt x="115700" y="660859"/>
                  </a:cubicBezTo>
                  <a:cubicBezTo>
                    <a:pt x="167769" y="554402"/>
                    <a:pt x="235527" y="457073"/>
                    <a:pt x="317136" y="372910"/>
                  </a:cubicBezTo>
                  <a:lnTo>
                    <a:pt x="315353" y="390593"/>
                  </a:lnTo>
                  <a:cubicBezTo>
                    <a:pt x="315353" y="525866"/>
                    <a:pt x="425014" y="635527"/>
                    <a:pt x="560287" y="635527"/>
                  </a:cubicBezTo>
                  <a:cubicBezTo>
                    <a:pt x="695560" y="635527"/>
                    <a:pt x="805221" y="525866"/>
                    <a:pt x="805221" y="390593"/>
                  </a:cubicBezTo>
                  <a:cubicBezTo>
                    <a:pt x="805221" y="270098"/>
                    <a:pt x="718211" y="169925"/>
                    <a:pt x="603498" y="150015"/>
                  </a:cubicBezTo>
                  <a:cubicBezTo>
                    <a:pt x="703599" y="92369"/>
                    <a:pt x="813626" y="50564"/>
                    <a:pt x="930111" y="26475"/>
                  </a:cubicBezTo>
                  <a:cubicBezTo>
                    <a:pt x="1009762" y="8912"/>
                    <a:pt x="1092514" y="0"/>
                    <a:pt x="117735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95963" y="3615186"/>
              <a:ext cx="1903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Idarucizumab…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78760" y="2708752"/>
            <a:ext cx="1703073" cy="1840291"/>
            <a:chOff x="2008595" y="2708751"/>
            <a:chExt cx="1703073" cy="1840291"/>
          </a:xfrm>
        </p:grpSpPr>
        <p:sp>
          <p:nvSpPr>
            <p:cNvPr id="8" name="Pie 63"/>
            <p:cNvSpPr/>
            <p:nvPr/>
          </p:nvSpPr>
          <p:spPr>
            <a:xfrm rot="9287513">
              <a:off x="2008595" y="2708751"/>
              <a:ext cx="1703073" cy="1840291"/>
            </a:xfrm>
            <a:custGeom>
              <a:avLst/>
              <a:gdLst/>
              <a:ahLst/>
              <a:cxnLst/>
              <a:rect l="l" t="t" r="r" b="b"/>
              <a:pathLst>
                <a:path w="1703073" h="1840291">
                  <a:moveTo>
                    <a:pt x="798367" y="1840291"/>
                  </a:moveTo>
                  <a:lnTo>
                    <a:pt x="89405" y="921067"/>
                  </a:lnTo>
                  <a:cubicBezTo>
                    <a:pt x="173813" y="855309"/>
                    <a:pt x="249677" y="777160"/>
                    <a:pt x="312716" y="686735"/>
                  </a:cubicBezTo>
                  <a:cubicBezTo>
                    <a:pt x="257787" y="703673"/>
                    <a:pt x="196759" y="700398"/>
                    <a:pt x="140672" y="673996"/>
                  </a:cubicBezTo>
                  <a:cubicBezTo>
                    <a:pt x="18281" y="616382"/>
                    <a:pt x="-34231" y="470459"/>
                    <a:pt x="23383" y="348068"/>
                  </a:cubicBezTo>
                  <a:cubicBezTo>
                    <a:pt x="80997" y="225678"/>
                    <a:pt x="226920" y="173166"/>
                    <a:pt x="349310" y="230779"/>
                  </a:cubicBezTo>
                  <a:cubicBezTo>
                    <a:pt x="411873" y="260230"/>
                    <a:pt x="456177" y="312756"/>
                    <a:pt x="476499" y="373537"/>
                  </a:cubicBezTo>
                  <a:cubicBezTo>
                    <a:pt x="518387" y="250693"/>
                    <a:pt x="538596" y="124662"/>
                    <a:pt x="538321" y="0"/>
                  </a:cubicBezTo>
                  <a:lnTo>
                    <a:pt x="1703073" y="0"/>
                  </a:lnTo>
                  <a:cubicBezTo>
                    <a:pt x="1703073" y="720505"/>
                    <a:pt x="1368897" y="1400264"/>
                    <a:pt x="798367" y="1840291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213854" y="3547253"/>
              <a:ext cx="13244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Dể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sử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dụng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349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22812" y="4217882"/>
            <a:ext cx="1828991" cy="1686000"/>
            <a:chOff x="2452647" y="4217882"/>
            <a:chExt cx="1828991" cy="1686000"/>
          </a:xfrm>
        </p:grpSpPr>
        <p:sp>
          <p:nvSpPr>
            <p:cNvPr id="11" name="Pie 62"/>
            <p:cNvSpPr/>
            <p:nvPr/>
          </p:nvSpPr>
          <p:spPr>
            <a:xfrm rot="6184085">
              <a:off x="2519826" y="4150703"/>
              <a:ext cx="1686000" cy="1820357"/>
            </a:xfrm>
            <a:custGeom>
              <a:avLst/>
              <a:gdLst/>
              <a:ahLst/>
              <a:cxnLst/>
              <a:rect l="l" t="t" r="r" b="b"/>
              <a:pathLst>
                <a:path w="1686000" h="1820357">
                  <a:moveTo>
                    <a:pt x="85422" y="911516"/>
                  </a:moveTo>
                  <a:cubicBezTo>
                    <a:pt x="186446" y="834048"/>
                    <a:pt x="273534" y="741103"/>
                    <a:pt x="343289" y="636619"/>
                  </a:cubicBezTo>
                  <a:cubicBezTo>
                    <a:pt x="329798" y="642953"/>
                    <a:pt x="315408" y="647760"/>
                    <a:pt x="300369" y="651251"/>
                  </a:cubicBezTo>
                  <a:cubicBezTo>
                    <a:pt x="168600" y="681837"/>
                    <a:pt x="36983" y="599811"/>
                    <a:pt x="6397" y="468042"/>
                  </a:cubicBezTo>
                  <a:cubicBezTo>
                    <a:pt x="-24189" y="336272"/>
                    <a:pt x="57836" y="204655"/>
                    <a:pt x="189606" y="174069"/>
                  </a:cubicBezTo>
                  <a:cubicBezTo>
                    <a:pt x="320462" y="143695"/>
                    <a:pt x="451166" y="224375"/>
                    <a:pt x="482668" y="354606"/>
                  </a:cubicBezTo>
                  <a:cubicBezTo>
                    <a:pt x="522433" y="242123"/>
                    <a:pt x="543836" y="122527"/>
                    <a:pt x="545987" y="0"/>
                  </a:cubicBezTo>
                  <a:lnTo>
                    <a:pt x="1686000" y="0"/>
                  </a:lnTo>
                  <a:cubicBezTo>
                    <a:pt x="1686000" y="709148"/>
                    <a:pt x="1362227" y="1379492"/>
                    <a:pt x="806772" y="18203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50079" y="4718038"/>
              <a:ext cx="1531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hoạt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tăng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3497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đông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3497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52323" y="4724986"/>
            <a:ext cx="1820357" cy="1665149"/>
            <a:chOff x="3882158" y="4724985"/>
            <a:chExt cx="1820357" cy="1665149"/>
          </a:xfrm>
        </p:grpSpPr>
        <p:sp>
          <p:nvSpPr>
            <p:cNvPr id="14" name="Pie 61"/>
            <p:cNvSpPr/>
            <p:nvPr/>
          </p:nvSpPr>
          <p:spPr>
            <a:xfrm rot="3085745">
              <a:off x="3959762" y="4647381"/>
              <a:ext cx="1665149" cy="1820357"/>
            </a:xfrm>
            <a:custGeom>
              <a:avLst/>
              <a:gdLst/>
              <a:ahLst/>
              <a:cxnLst/>
              <a:rect l="l" t="t" r="r" b="b"/>
              <a:pathLst>
                <a:path w="1665149" h="1820357">
                  <a:moveTo>
                    <a:pt x="53444" y="284982"/>
                  </a:moveTo>
                  <a:cubicBezTo>
                    <a:pt x="137785" y="179220"/>
                    <a:pt x="291894" y="161855"/>
                    <a:pt x="397655" y="246195"/>
                  </a:cubicBezTo>
                  <a:cubicBezTo>
                    <a:pt x="442050" y="281599"/>
                    <a:pt x="470869" y="329295"/>
                    <a:pt x="482122" y="380789"/>
                  </a:cubicBezTo>
                  <a:cubicBezTo>
                    <a:pt x="527199" y="257451"/>
                    <a:pt x="550300" y="128673"/>
                    <a:pt x="552186" y="0"/>
                  </a:cubicBezTo>
                  <a:lnTo>
                    <a:pt x="1665149" y="0"/>
                  </a:lnTo>
                  <a:cubicBezTo>
                    <a:pt x="1665150" y="709148"/>
                    <a:pt x="1341375" y="1379492"/>
                    <a:pt x="785921" y="1820357"/>
                  </a:cubicBezTo>
                  <a:lnTo>
                    <a:pt x="75628" y="925446"/>
                  </a:lnTo>
                  <a:cubicBezTo>
                    <a:pt x="156385" y="867025"/>
                    <a:pt x="230015" y="796317"/>
                    <a:pt x="295068" y="714741"/>
                  </a:cubicBezTo>
                  <a:lnTo>
                    <a:pt x="330536" y="666238"/>
                  </a:lnTo>
                  <a:cubicBezTo>
                    <a:pt x="252895" y="696219"/>
                    <a:pt x="162033" y="684857"/>
                    <a:pt x="92231" y="629192"/>
                  </a:cubicBezTo>
                  <a:cubicBezTo>
                    <a:pt x="-13531" y="544852"/>
                    <a:pt x="-30896" y="390743"/>
                    <a:pt x="53444" y="28498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42796" y="5324844"/>
              <a:ext cx="14111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Hiệu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quả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thể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tiên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đoán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24679" y="3823988"/>
            <a:ext cx="1700567" cy="1820357"/>
            <a:chOff x="5254514" y="3823987"/>
            <a:chExt cx="1700567" cy="1820357"/>
          </a:xfrm>
        </p:grpSpPr>
        <p:sp>
          <p:nvSpPr>
            <p:cNvPr id="17" name="Pie 7"/>
            <p:cNvSpPr/>
            <p:nvPr/>
          </p:nvSpPr>
          <p:spPr>
            <a:xfrm>
              <a:off x="5254514" y="3823987"/>
              <a:ext cx="1648727" cy="1820357"/>
            </a:xfrm>
            <a:custGeom>
              <a:avLst/>
              <a:gdLst/>
              <a:ahLst/>
              <a:cxnLst/>
              <a:rect l="l" t="t" r="r" b="b"/>
              <a:pathLst>
                <a:path w="1648727" h="1820357">
                  <a:moveTo>
                    <a:pt x="540510" y="0"/>
                  </a:moveTo>
                  <a:lnTo>
                    <a:pt x="1648727" y="0"/>
                  </a:lnTo>
                  <a:cubicBezTo>
                    <a:pt x="1648727" y="709148"/>
                    <a:pt x="1324953" y="1379492"/>
                    <a:pt x="769499" y="1820357"/>
                  </a:cubicBezTo>
                  <a:lnTo>
                    <a:pt x="75618" y="946125"/>
                  </a:lnTo>
                  <a:cubicBezTo>
                    <a:pt x="172209" y="872563"/>
                    <a:pt x="257035" y="784425"/>
                    <a:pt x="325662" y="684139"/>
                  </a:cubicBezTo>
                  <a:cubicBezTo>
                    <a:pt x="300631" y="694013"/>
                    <a:pt x="273347" y="698851"/>
                    <a:pt x="244934" y="698851"/>
                  </a:cubicBezTo>
                  <a:cubicBezTo>
                    <a:pt x="109661" y="698851"/>
                    <a:pt x="0" y="589190"/>
                    <a:pt x="0" y="453917"/>
                  </a:cubicBezTo>
                  <a:cubicBezTo>
                    <a:pt x="0" y="318644"/>
                    <a:pt x="109661" y="208983"/>
                    <a:pt x="244934" y="208983"/>
                  </a:cubicBezTo>
                  <a:cubicBezTo>
                    <a:pt x="355334" y="208983"/>
                    <a:pt x="448675" y="282024"/>
                    <a:pt x="478128" y="382765"/>
                  </a:cubicBezTo>
                  <a:cubicBezTo>
                    <a:pt x="519296" y="264814"/>
                    <a:pt x="540821" y="137998"/>
                    <a:pt x="540821" y="6155"/>
                  </a:cubicBezTo>
                  <a:cubicBezTo>
                    <a:pt x="540821" y="4102"/>
                    <a:pt x="540816" y="2050"/>
                    <a:pt x="540510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99049" y="4142679"/>
              <a:ext cx="12560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Hiệu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quả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kéo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dài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92151" y="2419999"/>
            <a:ext cx="1820357" cy="1650938"/>
            <a:chOff x="5321986" y="2419999"/>
            <a:chExt cx="1820357" cy="1650938"/>
          </a:xfrm>
        </p:grpSpPr>
        <p:sp>
          <p:nvSpPr>
            <p:cNvPr id="20" name="Pie 66"/>
            <p:cNvSpPr/>
            <p:nvPr/>
          </p:nvSpPr>
          <p:spPr>
            <a:xfrm rot="18554878">
              <a:off x="5406696" y="2335289"/>
              <a:ext cx="1650938" cy="1820357"/>
            </a:xfrm>
            <a:custGeom>
              <a:avLst/>
              <a:gdLst/>
              <a:ahLst/>
              <a:cxnLst/>
              <a:rect l="l" t="t" r="r" b="b"/>
              <a:pathLst>
                <a:path w="1650938" h="1820357">
                  <a:moveTo>
                    <a:pt x="1650938" y="0"/>
                  </a:moveTo>
                  <a:cubicBezTo>
                    <a:pt x="1650938" y="709148"/>
                    <a:pt x="1327164" y="1379492"/>
                    <a:pt x="771710" y="1820357"/>
                  </a:cubicBezTo>
                  <a:lnTo>
                    <a:pt x="82481" y="951985"/>
                  </a:lnTo>
                  <a:lnTo>
                    <a:pt x="96315" y="941801"/>
                  </a:lnTo>
                  <a:cubicBezTo>
                    <a:pt x="184449" y="869798"/>
                    <a:pt x="259534" y="787745"/>
                    <a:pt x="319699" y="697581"/>
                  </a:cubicBezTo>
                  <a:cubicBezTo>
                    <a:pt x="226789" y="727963"/>
                    <a:pt x="120847" y="700076"/>
                    <a:pt x="55261" y="619797"/>
                  </a:cubicBezTo>
                  <a:cubicBezTo>
                    <a:pt x="-30324" y="515040"/>
                    <a:pt x="-14781" y="360736"/>
                    <a:pt x="89977" y="275152"/>
                  </a:cubicBezTo>
                  <a:cubicBezTo>
                    <a:pt x="194734" y="189568"/>
                    <a:pt x="349038" y="205111"/>
                    <a:pt x="434622" y="309868"/>
                  </a:cubicBezTo>
                  <a:cubicBezTo>
                    <a:pt x="453164" y="332565"/>
                    <a:pt x="466960" y="357587"/>
                    <a:pt x="475251" y="384040"/>
                  </a:cubicBezTo>
                  <a:cubicBezTo>
                    <a:pt x="514874" y="259889"/>
                    <a:pt x="533399" y="129977"/>
                    <a:pt x="530483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53926" y="2738360"/>
              <a:ext cx="1285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Hóa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toàn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33940" y="1360295"/>
            <a:ext cx="1841437" cy="1670042"/>
            <a:chOff x="4263775" y="1360295"/>
            <a:chExt cx="1841437" cy="1670042"/>
          </a:xfrm>
        </p:grpSpPr>
        <p:sp>
          <p:nvSpPr>
            <p:cNvPr id="23" name="Pie 65"/>
            <p:cNvSpPr/>
            <p:nvPr/>
          </p:nvSpPr>
          <p:spPr>
            <a:xfrm rot="15542915">
              <a:off x="4360013" y="1285137"/>
              <a:ext cx="1670042" cy="1820357"/>
            </a:xfrm>
            <a:custGeom>
              <a:avLst/>
              <a:gdLst/>
              <a:ahLst/>
              <a:cxnLst/>
              <a:rect l="l" t="t" r="r" b="b"/>
              <a:pathLst>
                <a:path w="1670042" h="1820357">
                  <a:moveTo>
                    <a:pt x="1610773" y="521606"/>
                  </a:moveTo>
                  <a:cubicBezTo>
                    <a:pt x="1493675" y="1029978"/>
                    <a:pt x="1207404" y="1489709"/>
                    <a:pt x="790814" y="1820357"/>
                  </a:cubicBezTo>
                  <a:lnTo>
                    <a:pt x="93106" y="941303"/>
                  </a:lnTo>
                  <a:cubicBezTo>
                    <a:pt x="192714" y="859725"/>
                    <a:pt x="279346" y="761752"/>
                    <a:pt x="348023" y="650190"/>
                  </a:cubicBezTo>
                  <a:cubicBezTo>
                    <a:pt x="303122" y="671835"/>
                    <a:pt x="251124" y="679345"/>
                    <a:pt x="198447" y="669152"/>
                  </a:cubicBezTo>
                  <a:cubicBezTo>
                    <a:pt x="65638" y="643453"/>
                    <a:pt x="-21193" y="514956"/>
                    <a:pt x="4505" y="382147"/>
                  </a:cubicBezTo>
                  <a:cubicBezTo>
                    <a:pt x="30204" y="249337"/>
                    <a:pt x="158701" y="162506"/>
                    <a:pt x="291511" y="188205"/>
                  </a:cubicBezTo>
                  <a:cubicBezTo>
                    <a:pt x="383981" y="206098"/>
                    <a:pt x="454162" y="273826"/>
                    <a:pt x="478510" y="358472"/>
                  </a:cubicBezTo>
                  <a:cubicBezTo>
                    <a:pt x="488979" y="323258"/>
                    <a:pt x="497727" y="287201"/>
                    <a:pt x="504845" y="250415"/>
                  </a:cubicBezTo>
                  <a:cubicBezTo>
                    <a:pt x="521136" y="166224"/>
                    <a:pt x="528083" y="82392"/>
                    <a:pt x="525899" y="0"/>
                  </a:cubicBezTo>
                  <a:lnTo>
                    <a:pt x="1670042" y="0"/>
                  </a:lnTo>
                  <a:cubicBezTo>
                    <a:pt x="1670042" y="177287"/>
                    <a:pt x="1649806" y="352149"/>
                    <a:pt x="1610773" y="52160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63775" y="1834416"/>
              <a:ext cx="15315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Tác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dụng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tức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thời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82974" y="1548259"/>
            <a:ext cx="1858003" cy="1758708"/>
            <a:chOff x="2512809" y="1548259"/>
            <a:chExt cx="1858003" cy="1758708"/>
          </a:xfrm>
        </p:grpSpPr>
        <p:sp>
          <p:nvSpPr>
            <p:cNvPr id="26" name="Oval 32"/>
            <p:cNvSpPr/>
            <p:nvPr/>
          </p:nvSpPr>
          <p:spPr>
            <a:xfrm>
              <a:off x="2512809" y="1548259"/>
              <a:ext cx="1858003" cy="1758708"/>
            </a:xfrm>
            <a:custGeom>
              <a:avLst/>
              <a:gdLst/>
              <a:ahLst/>
              <a:cxnLst/>
              <a:rect l="l" t="t" r="r" b="b"/>
              <a:pathLst>
                <a:path w="1858003" h="1758708">
                  <a:moveTo>
                    <a:pt x="1652665" y="0"/>
                  </a:moveTo>
                  <a:lnTo>
                    <a:pt x="1858003" y="1120720"/>
                  </a:lnTo>
                  <a:cubicBezTo>
                    <a:pt x="1738627" y="1145177"/>
                    <a:pt x="1625791" y="1187581"/>
                    <a:pt x="1523351" y="1246574"/>
                  </a:cubicBezTo>
                  <a:cubicBezTo>
                    <a:pt x="1638064" y="1266484"/>
                    <a:pt x="1725074" y="1366657"/>
                    <a:pt x="1725074" y="1487152"/>
                  </a:cubicBezTo>
                  <a:cubicBezTo>
                    <a:pt x="1725074" y="1622425"/>
                    <a:pt x="1615413" y="1732086"/>
                    <a:pt x="1480140" y="1732086"/>
                  </a:cubicBezTo>
                  <a:cubicBezTo>
                    <a:pt x="1344867" y="1732086"/>
                    <a:pt x="1235206" y="1622425"/>
                    <a:pt x="1235206" y="1487152"/>
                  </a:cubicBezTo>
                  <a:lnTo>
                    <a:pt x="1236989" y="1469469"/>
                  </a:lnTo>
                  <a:cubicBezTo>
                    <a:pt x="1155037" y="1553985"/>
                    <a:pt x="1087053" y="1651778"/>
                    <a:pt x="1034794" y="1758708"/>
                  </a:cubicBezTo>
                  <a:lnTo>
                    <a:pt x="0" y="1232391"/>
                  </a:lnTo>
                  <a:cubicBezTo>
                    <a:pt x="328582" y="586365"/>
                    <a:pt x="939746" y="130620"/>
                    <a:pt x="1652665" y="0"/>
                  </a:cubicBez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93388" y="2043845"/>
              <a:ext cx="15315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Chuyên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biệt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cho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 NOAC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duy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nhất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ular Callout 27"/>
          <p:cNvSpPr/>
          <p:nvPr/>
        </p:nvSpPr>
        <p:spPr>
          <a:xfrm>
            <a:off x="9066845" y="4824091"/>
            <a:ext cx="2617792" cy="1154554"/>
          </a:xfrm>
          <a:prstGeom prst="wedgeRectCallout">
            <a:avLst>
              <a:gd name="adj1" fmla="val -72646"/>
              <a:gd name="adj2" fmla="val -49072"/>
            </a:avLst>
          </a:prstGeom>
          <a:solidFill>
            <a:srgbClr val="1E478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Tái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khởi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trị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Dabigatran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sau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24g 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624419" y="1320100"/>
            <a:ext cx="2617792" cy="1913318"/>
          </a:xfrm>
          <a:prstGeom prst="wedgeRectCallout">
            <a:avLst>
              <a:gd name="adj1" fmla="val 74689"/>
              <a:gd name="adj2" fmla="val -6030"/>
            </a:avLst>
          </a:prstGeom>
          <a:solidFill>
            <a:srgbClr val="1E478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Khởi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trị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bằng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thuốc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chống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huyết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khối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heparin)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bất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cứ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lúc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B5CBD9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9066845" y="1429035"/>
            <a:ext cx="2617792" cy="1502924"/>
          </a:xfrm>
          <a:prstGeom prst="wedgeRectCallout">
            <a:avLst>
              <a:gd name="adj1" fmla="val -70390"/>
              <a:gd name="adj2" fmla="val 42718"/>
            </a:avLst>
          </a:prstGeom>
          <a:solidFill>
            <a:srgbClr val="1E478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Sử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các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chế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phẩm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máu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khác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 PCC, FFP)</a:t>
            </a:r>
          </a:p>
        </p:txBody>
      </p:sp>
      <p:grpSp>
        <p:nvGrpSpPr>
          <p:cNvPr id="39" name="Group 1"/>
          <p:cNvGrpSpPr>
            <a:grpSpLocks/>
          </p:cNvGrpSpPr>
          <p:nvPr/>
        </p:nvGrpSpPr>
        <p:grpSpPr bwMode="auto">
          <a:xfrm>
            <a:off x="248194" y="3323135"/>
            <a:ext cx="3554478" cy="3338922"/>
            <a:chOff x="320016" y="1029513"/>
            <a:chExt cx="4426833" cy="4790702"/>
          </a:xfrm>
        </p:grpSpPr>
        <p:pic>
          <p:nvPicPr>
            <p:cNvPr id="40" name="Picture 2" descr="T:\BI Pradaxa\2015 jobs\786205911-002 - NewsHub\40 Content\EMA FDA Canada Submission\Accompanying images\Idarucizumab and dabigatran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12" y="1029513"/>
              <a:ext cx="4376737" cy="464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22"/>
            <p:cNvSpPr txBox="1">
              <a:spLocks noChangeArrowheads="1"/>
            </p:cNvSpPr>
            <p:nvPr/>
          </p:nvSpPr>
          <p:spPr bwMode="auto">
            <a:xfrm>
              <a:off x="320016" y="3159389"/>
              <a:ext cx="1553767" cy="410952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Dabigatran</a:t>
              </a:r>
              <a:endParaRPr kumimoji="0" lang="en-GB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" name="TextBox 23"/>
            <p:cNvSpPr txBox="1">
              <a:spLocks noChangeArrowheads="1"/>
            </p:cNvSpPr>
            <p:nvPr/>
          </p:nvSpPr>
          <p:spPr bwMode="auto">
            <a:xfrm>
              <a:off x="2300286" y="5409263"/>
              <a:ext cx="1816828" cy="410952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Idarucizumab</a:t>
              </a:r>
              <a:endParaRPr kumimoji="0" lang="en-GB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55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1143000"/>
            <a:ext cx="701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SỐ THÔNG TIN KÊ TOA DABIGATRAN TẠI VIỆT NAM</a:t>
            </a:r>
          </a:p>
        </p:txBody>
      </p:sp>
    </p:spTree>
    <p:extLst>
      <p:ext uri="{BB962C8B-B14F-4D97-AF65-F5344CB8AC3E}">
        <p14:creationId xmlns:p14="http://schemas.microsoft.com/office/powerpoint/2010/main" val="27252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408850" cy="492443"/>
          </a:xfrm>
        </p:spPr>
        <p:txBody>
          <a:bodyPr>
            <a:noAutofit/>
          </a:bodyPr>
          <a:lstStyle/>
          <a:p>
            <a:r>
              <a:rPr lang="vi-VN" sz="2400" dirty="0">
                <a:solidFill>
                  <a:srgbClr val="003366"/>
                </a:solidFill>
                <a:latin typeface="Arial" charset="0"/>
                <a:cs typeface="Arial" charset="0"/>
              </a:rPr>
              <a:t>Chỉ định</a:t>
            </a:r>
            <a:endParaRPr lang="en-US" sz="2400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553209"/>
            <a:ext cx="11201400" cy="4953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</a:pP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</a:t>
            </a:r>
            <a:r>
              <a:rPr lang="en-GB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ngừa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GB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thuyên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r>
              <a:rPr lang="en-GB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pVTE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phẫu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háng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</a:pP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</a:t>
            </a:r>
            <a:r>
              <a:rPr lang="en-GB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ngừa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quỵ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thuyên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GB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rung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nhĩ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(NVAF)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ã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quỵ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thoáng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(TIA),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≥ 75,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tim (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NYHA ≥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II);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tháo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</a:pP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thuyên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ngừa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SzPct val="100000"/>
              <a:buFontTx/>
              <a:buChar char="•"/>
            </a:pPr>
            <a:r>
              <a:rPr lang="en-GB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Giảm</a:t>
            </a: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tái</a:t>
            </a: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phát</a:t>
            </a:r>
            <a:r>
              <a:rPr lang="en-GB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thuyên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ở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bệnh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điều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trị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trước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đó.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924800" y="6511652"/>
            <a:ext cx="2819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Thông tin kê toa Dabigatran 2020</a:t>
            </a:r>
          </a:p>
        </p:txBody>
      </p:sp>
    </p:spTree>
    <p:extLst>
      <p:ext uri="{BB962C8B-B14F-4D97-AF65-F5344CB8AC3E}">
        <p14:creationId xmlns:p14="http://schemas.microsoft.com/office/powerpoint/2010/main" val="156215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9526" y="328923"/>
            <a:ext cx="8408850" cy="492443"/>
          </a:xfrm>
        </p:spPr>
        <p:txBody>
          <a:bodyPr>
            <a:noAutofit/>
          </a:bodyPr>
          <a:lstStyle/>
          <a:p>
            <a:r>
              <a:rPr lang="vi-VN" sz="2400" dirty="0">
                <a:solidFill>
                  <a:srgbClr val="003366"/>
                </a:solidFill>
                <a:latin typeface="Arial" charset="0"/>
                <a:cs typeface="Arial" charset="0"/>
              </a:rPr>
              <a:t>Liều dùng và cách dùng</a:t>
            </a:r>
            <a:endParaRPr lang="en-US" sz="2400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1"/>
            <a:ext cx="11734800" cy="1090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ngừa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thuyên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pVTE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phẫu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háng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393197" y="2310139"/>
            <a:ext cx="7392988" cy="1690871"/>
            <a:chOff x="438190" y="4495800"/>
            <a:chExt cx="7392988" cy="1690871"/>
          </a:xfrm>
        </p:grpSpPr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438190" y="4495800"/>
              <a:ext cx="7392988" cy="1690871"/>
              <a:chOff x="920749" y="1423851"/>
              <a:chExt cx="7021513" cy="2063932"/>
            </a:xfrm>
          </p:grpSpPr>
          <p:sp>
            <p:nvSpPr>
              <p:cNvPr id="11" name="Rectangle 36"/>
              <p:cNvSpPr>
                <a:spLocks noChangeArrowheads="1"/>
              </p:cNvSpPr>
              <p:nvPr/>
            </p:nvSpPr>
            <p:spPr bwMode="auto">
              <a:xfrm>
                <a:off x="920749" y="1423851"/>
                <a:ext cx="2340410" cy="2063932"/>
              </a:xfrm>
              <a:prstGeom prst="rect">
                <a:avLst/>
              </a:prstGeom>
              <a:noFill/>
              <a:ln w="9525" algn="ctr">
                <a:solidFill>
                  <a:srgbClr val="0084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Helvetica-Normal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2" name="Rectangle 37"/>
              <p:cNvSpPr>
                <a:spLocks noChangeArrowheads="1"/>
              </p:cNvSpPr>
              <p:nvPr/>
            </p:nvSpPr>
            <p:spPr bwMode="auto">
              <a:xfrm>
                <a:off x="5601852" y="1423851"/>
                <a:ext cx="2340410" cy="2063932"/>
              </a:xfrm>
              <a:prstGeom prst="rect">
                <a:avLst/>
              </a:prstGeom>
              <a:noFill/>
              <a:ln w="9525" algn="ctr">
                <a:solidFill>
                  <a:srgbClr val="0084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Helvetica-Normal" pitchFamily="2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3" name="Rectangle 38"/>
              <p:cNvSpPr>
                <a:spLocks noChangeArrowheads="1"/>
              </p:cNvSpPr>
              <p:nvPr/>
            </p:nvSpPr>
            <p:spPr bwMode="auto">
              <a:xfrm>
                <a:off x="3261113" y="1423851"/>
                <a:ext cx="2340410" cy="2063932"/>
              </a:xfrm>
              <a:prstGeom prst="rect">
                <a:avLst/>
              </a:prstGeom>
              <a:noFill/>
              <a:ln w="9525" algn="ctr">
                <a:solidFill>
                  <a:srgbClr val="0084C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1E4784"/>
                  </a:solidFill>
                  <a:effectLst/>
                  <a:uLnTx/>
                  <a:uFillTx/>
                  <a:latin typeface="Helvetica-Normal" pitchFamily="2" charset="0"/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681624" y="4710112"/>
              <a:ext cx="2179636" cy="1433514"/>
              <a:chOff x="428" y="780"/>
              <a:chExt cx="1373" cy="903"/>
            </a:xfrm>
          </p:grpSpPr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428" y="780"/>
                <a:ext cx="1373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Ngày</a:t>
                </a:r>
                <a:r>
                  <a:rPr kumimoji="0" lang="en-GB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:r>
                  <a:rPr kumimoji="0" lang="en-GB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phẫu</a:t>
                </a:r>
                <a:r>
                  <a:rPr kumimoji="0" lang="en-GB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:r>
                  <a:rPr kumimoji="0" lang="en-GB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thuật</a:t>
                </a:r>
                <a:r>
                  <a:rPr kumimoji="0" lang="en-GB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(1–4 </a:t>
                </a:r>
                <a:r>
                  <a:rPr kumimoji="0" lang="en-GB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sau</a:t>
                </a:r>
                <a:r>
                  <a:rPr kumimoji="0" lang="en-GB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:r>
                  <a:rPr kumimoji="0" lang="en-GB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phẫu</a:t>
                </a:r>
                <a:r>
                  <a:rPr kumimoji="0" lang="en-GB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 </a:t>
                </a:r>
                <a:r>
                  <a:rPr kumimoji="0" lang="en-GB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thuật</a:t>
                </a:r>
                <a:r>
                  <a:rPr kumimoji="0" lang="en-GB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)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837" y="1470"/>
                <a:ext cx="55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110 mg</a:t>
                </a:r>
              </a:p>
            </p:txBody>
          </p:sp>
        </p:grpSp>
        <p:grpSp>
          <p:nvGrpSpPr>
            <p:cNvPr id="17" name="Group 25"/>
            <p:cNvGrpSpPr>
              <a:grpSpLocks/>
            </p:cNvGrpSpPr>
            <p:nvPr/>
          </p:nvGrpSpPr>
          <p:grpSpPr bwMode="auto">
            <a:xfrm>
              <a:off x="3224801" y="4495800"/>
              <a:ext cx="2009776" cy="1647824"/>
              <a:chOff x="2030" y="645"/>
              <a:chExt cx="1266" cy="1038"/>
            </a:xfrm>
          </p:grpSpPr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2472" y="645"/>
                <a:ext cx="38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THR</a:t>
                </a:r>
              </a:p>
            </p:txBody>
          </p:sp>
          <p:sp>
            <p:nvSpPr>
              <p:cNvPr id="19" name="Text Box 12"/>
              <p:cNvSpPr txBox="1">
                <a:spLocks noChangeArrowheads="1"/>
              </p:cNvSpPr>
              <p:nvPr/>
            </p:nvSpPr>
            <p:spPr bwMode="auto">
              <a:xfrm>
                <a:off x="2030" y="1470"/>
                <a:ext cx="126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220 mg 1 lần/ ngày</a:t>
                </a: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2272" y="838"/>
                <a:ext cx="784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28-35 </a:t>
                </a:r>
                <a:r>
                  <a:rPr kumimoji="0" lang="en-GB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ngày</a:t>
                </a:r>
                <a:endParaRPr kumimoji="0" lang="en-GB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grpSp>
          <p:nvGrpSpPr>
            <p:cNvPr id="21" name="Group 26"/>
            <p:cNvGrpSpPr>
              <a:grpSpLocks/>
            </p:cNvGrpSpPr>
            <p:nvPr/>
          </p:nvGrpSpPr>
          <p:grpSpPr bwMode="auto">
            <a:xfrm>
              <a:off x="5583280" y="4495800"/>
              <a:ext cx="2009776" cy="1647824"/>
              <a:chOff x="3579" y="645"/>
              <a:chExt cx="1266" cy="1038"/>
            </a:xfrm>
          </p:grpSpPr>
          <p:sp>
            <p:nvSpPr>
              <p:cNvPr id="22" name="Text Box 12"/>
              <p:cNvSpPr txBox="1">
                <a:spLocks noChangeArrowheads="1"/>
              </p:cNvSpPr>
              <p:nvPr/>
            </p:nvSpPr>
            <p:spPr bwMode="auto">
              <a:xfrm>
                <a:off x="4022" y="645"/>
                <a:ext cx="38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TKR</a:t>
                </a:r>
              </a:p>
            </p:txBody>
          </p:sp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>
                <a:off x="3579" y="1470"/>
                <a:ext cx="126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220 mg 1 </a:t>
                </a:r>
                <a:r>
                  <a:rPr kumimoji="0" lang="en-GB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lần</a:t>
                </a:r>
                <a:r>
                  <a:rPr kumimoji="0" lang="en-GB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/ </a:t>
                </a:r>
                <a:r>
                  <a:rPr kumimoji="0" lang="en-GB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ngày</a:t>
                </a:r>
                <a:endParaRPr kumimoji="0" lang="en-GB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3917" y="838"/>
                <a:ext cx="59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Helvetica-Normal" pitchFamily="2" charset="0"/>
                    <a:ea typeface="ＭＳ Ｐゴシック" pitchFamily="34" charset="-128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10 </a:t>
                </a:r>
                <a:r>
                  <a:rPr kumimoji="0" lang="en-GB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4CB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ngày</a:t>
                </a:r>
                <a:endParaRPr kumimoji="0" lang="en-GB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4CB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423" y="5283891"/>
              <a:ext cx="838199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973" y="5474492"/>
              <a:ext cx="838199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974" y="5104504"/>
              <a:ext cx="838199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037" y="5475629"/>
              <a:ext cx="838199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963" y="5128419"/>
              <a:ext cx="838199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274483" y="6488667"/>
            <a:ext cx="6225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khớp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TKR: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khớp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gối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478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7924800" y="6642556"/>
            <a:ext cx="2819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Thông tin kê toa Dabigatran 2020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943428-EBC0-4EE1-AE9A-3EE38FF81606}"/>
              </a:ext>
            </a:extLst>
          </p:cNvPr>
          <p:cNvSpPr/>
          <p:nvPr/>
        </p:nvSpPr>
        <p:spPr>
          <a:xfrm>
            <a:off x="228600" y="4131793"/>
            <a:ext cx="11734800" cy="23138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150mg/1lần/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≥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trung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CrCl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30-50 ml/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amiodarone, quinidine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hoặc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verapamil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Nếu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việc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cầm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máu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chưa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được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bảo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đảm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nên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trì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hoãn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khởi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đầu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điều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trị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Nếu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không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bắt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đầu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dùng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thuốc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ngay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trong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ngày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tiến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hành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phẫu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thuật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đó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cần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bắt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đầu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điều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trị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với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2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viên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nang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một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lần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mỗi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ngày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46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0BCD85-0EE2-4F77-9937-3142DB7B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4" y="0"/>
            <a:ext cx="12192000" cy="787183"/>
          </a:xfrm>
        </p:spPr>
        <p:txBody>
          <a:bodyPr>
            <a:noAutofit/>
          </a:bodyPr>
          <a:lstStyle/>
          <a:p>
            <a:pPr algn="ctr"/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Tối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ưu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hóa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bảo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vệ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nhiều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đối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tượng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bệnh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nhân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khỏi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căn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bệnh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về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huyết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</a:schemeClr>
                </a:solidFill>
              </a:rPr>
              <a:t>khối</a:t>
            </a:r>
            <a:endParaRPr lang="en-GB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12AC35A-4FEB-4004-A7EE-6A98E2706F5B}"/>
              </a:ext>
            </a:extLst>
          </p:cNvPr>
          <p:cNvSpPr txBox="1">
            <a:spLocks/>
          </p:cNvSpPr>
          <p:nvPr/>
        </p:nvSpPr>
        <p:spPr>
          <a:xfrm>
            <a:off x="11582400" y="6356352"/>
            <a:ext cx="60960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66355A-084C-D24E-9AD2-7E4FC41EA627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1E4784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4784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0F13C6-9C1D-44C7-ABCB-768689E324C0}"/>
              </a:ext>
            </a:extLst>
          </p:cNvPr>
          <p:cNvGrpSpPr/>
          <p:nvPr/>
        </p:nvGrpSpPr>
        <p:grpSpPr>
          <a:xfrm>
            <a:off x="342785" y="3392423"/>
            <a:ext cx="3608350" cy="1081000"/>
            <a:chOff x="-54079" y="3424306"/>
            <a:chExt cx="3608350" cy="67404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2260C5-028C-4081-8651-3AA10FB99758}"/>
                </a:ext>
              </a:extLst>
            </p:cNvPr>
            <p:cNvSpPr/>
            <p:nvPr/>
          </p:nvSpPr>
          <p:spPr>
            <a:xfrm>
              <a:off x="-54079" y="3424306"/>
              <a:ext cx="3608350" cy="4030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Bệnh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nhân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đột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quỵ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không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rõ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nguyên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nhân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B3CAF4-40B9-4FAB-8BE5-1EE2035A046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9511" y="3845181"/>
              <a:ext cx="2394846" cy="253174"/>
              <a:chOff x="1778122" y="6433541"/>
              <a:chExt cx="3575052" cy="37794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7890B19-2FA8-415E-A100-4BDFED0D7A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5416" t="16577" r="3837" b="24618"/>
              <a:stretch/>
            </p:blipFill>
            <p:spPr>
              <a:xfrm>
                <a:off x="1778122" y="6433541"/>
                <a:ext cx="3575052" cy="37794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EEF248F-42CE-4227-A26D-D779CF3794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6804" t="31149" b="55428"/>
              <a:stretch/>
            </p:blipFill>
            <p:spPr>
              <a:xfrm>
                <a:off x="4443747" y="6494676"/>
                <a:ext cx="72010" cy="73511"/>
              </a:xfrm>
              <a:prstGeom prst="rect">
                <a:avLst/>
              </a:prstGeom>
            </p:spPr>
          </p:pic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5FF75E-C364-4AD5-80D0-D96922343B96}"/>
              </a:ext>
            </a:extLst>
          </p:cNvPr>
          <p:cNvGrpSpPr/>
          <p:nvPr/>
        </p:nvGrpSpPr>
        <p:grpSpPr>
          <a:xfrm>
            <a:off x="4639870" y="5793726"/>
            <a:ext cx="3110228" cy="883688"/>
            <a:chOff x="2944055" y="5939010"/>
            <a:chExt cx="3110228" cy="88368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AC4539-F192-4E51-A08A-590520B6D64C}"/>
                </a:ext>
              </a:extLst>
            </p:cNvPr>
            <p:cNvSpPr/>
            <p:nvPr/>
          </p:nvSpPr>
          <p:spPr>
            <a:xfrm>
              <a:off x="2944055" y="5939010"/>
              <a:ext cx="311022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Chất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hóa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giải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đặc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hiệu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EE15DAB-99CF-4C71-9005-1D72D1AECC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38697" y="6349482"/>
              <a:ext cx="2720944" cy="473216"/>
              <a:chOff x="-2240654" y="4109129"/>
              <a:chExt cx="8217055" cy="142906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9B4992E-CDF4-4537-A764-7E214D625D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7260" t="-3945" r="3671" b="41206"/>
              <a:stretch/>
            </p:blipFill>
            <p:spPr>
              <a:xfrm>
                <a:off x="-2240654" y="4109129"/>
                <a:ext cx="8217055" cy="142906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A0424C0-52F5-4767-8D0D-BD6B80252E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6804" t="31149" b="55428"/>
              <a:stretch/>
            </p:blipFill>
            <p:spPr>
              <a:xfrm>
                <a:off x="3911480" y="4364326"/>
                <a:ext cx="152401" cy="155574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630A61-B1B3-4266-8755-9A76E947446A}"/>
              </a:ext>
            </a:extLst>
          </p:cNvPr>
          <p:cNvGrpSpPr/>
          <p:nvPr/>
        </p:nvGrpSpPr>
        <p:grpSpPr>
          <a:xfrm>
            <a:off x="766915" y="4816282"/>
            <a:ext cx="4568448" cy="813893"/>
            <a:chOff x="-209424" y="4503621"/>
            <a:chExt cx="3307939" cy="57769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6503BC-5DF5-428B-8D69-9D17896D3D02}"/>
                </a:ext>
              </a:extLst>
            </p:cNvPr>
            <p:cNvSpPr/>
            <p:nvPr/>
          </p:nvSpPr>
          <p:spPr>
            <a:xfrm>
              <a:off x="-209424" y="4503621"/>
              <a:ext cx="3307939" cy="2621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Bệnh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nhân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thuyên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tắc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tĩnh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mạch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não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20" name="Picture 2" descr="Image result for re-spect cvt">
              <a:extLst>
                <a:ext uri="{FF2B5EF4-FFF2-40B4-BE49-F238E27FC236}">
                  <a16:creationId xmlns:a16="http://schemas.microsoft.com/office/drawing/2014/main" id="{CC51C6FD-20CE-4D71-A8E8-6C5F828B46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26" t="16123" r="4518" b="29366"/>
            <a:stretch/>
          </p:blipFill>
          <p:spPr bwMode="auto">
            <a:xfrm>
              <a:off x="612695" y="4786100"/>
              <a:ext cx="1734455" cy="295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73CAED-11D5-464C-A8F2-E51648502951}"/>
              </a:ext>
            </a:extLst>
          </p:cNvPr>
          <p:cNvGrpSpPr/>
          <p:nvPr/>
        </p:nvGrpSpPr>
        <p:grpSpPr>
          <a:xfrm>
            <a:off x="1068360" y="1336049"/>
            <a:ext cx="10155731" cy="1551516"/>
            <a:chOff x="1256458" y="1305027"/>
            <a:chExt cx="10155731" cy="155151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16EAFE-CDDC-4BB0-8C3E-4A62AAA71643}"/>
                </a:ext>
              </a:extLst>
            </p:cNvPr>
            <p:cNvSpPr/>
            <p:nvPr/>
          </p:nvSpPr>
          <p:spPr>
            <a:xfrm>
              <a:off x="2090405" y="1305027"/>
              <a:ext cx="786663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Bệnh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nhân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rung </a:t>
              </a: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nhĩ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không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do van </a:t>
              </a:r>
              <a:r>
                <a:rPr kumimoji="0" lang="en-GB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tim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89AB26-08A4-4985-99FF-2BBF91CC831B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6"/>
            <a:srcRect l="29108" t="-1" r="11703" b="32630"/>
            <a:stretch/>
          </p:blipFill>
          <p:spPr>
            <a:xfrm>
              <a:off x="4975264" y="1730238"/>
              <a:ext cx="1558709" cy="63414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2485AFB-1F29-4039-8F11-A64B00F80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9825" t="23661" b="28301"/>
            <a:stretch/>
          </p:blipFill>
          <p:spPr>
            <a:xfrm>
              <a:off x="6836098" y="1799843"/>
              <a:ext cx="1114138" cy="21949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409A390-BBFA-4478-B5AA-57F19E01B151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/>
            <a:srcRect l="16543" t="19662" b="18217"/>
            <a:stretch/>
          </p:blipFill>
          <p:spPr>
            <a:xfrm>
              <a:off x="1256458" y="2466255"/>
              <a:ext cx="2157199" cy="390288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7EDB150-CD76-40AA-B784-48B47E26B4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98636" y="1730238"/>
              <a:ext cx="5813553" cy="749343"/>
              <a:chOff x="3602205" y="2210684"/>
              <a:chExt cx="18027308" cy="2323645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01FD63B-DF52-48EC-AEA1-DF7E385200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21946" t="19302" r="8757" b="36365"/>
              <a:stretch/>
            </p:blipFill>
            <p:spPr>
              <a:xfrm>
                <a:off x="14493344" y="3088434"/>
                <a:ext cx="7136169" cy="144589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7B972D2-E474-4E50-8840-8724E86E6E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96804" t="31149" b="55428"/>
              <a:stretch/>
            </p:blipFill>
            <p:spPr>
              <a:xfrm>
                <a:off x="3602205" y="2210684"/>
                <a:ext cx="152400" cy="155575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6074C5-325D-41C4-80F6-C5D7CB5E0833}"/>
              </a:ext>
            </a:extLst>
          </p:cNvPr>
          <p:cNvGrpSpPr/>
          <p:nvPr/>
        </p:nvGrpSpPr>
        <p:grpSpPr>
          <a:xfrm>
            <a:off x="6501070" y="2678716"/>
            <a:ext cx="4799371" cy="959630"/>
            <a:chOff x="4478116" y="2077746"/>
            <a:chExt cx="4799371" cy="9596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A2639BA-4967-4D6C-A41A-5529E1DEBC47}"/>
                </a:ext>
              </a:extLst>
            </p:cNvPr>
            <p:cNvSpPr/>
            <p:nvPr/>
          </p:nvSpPr>
          <p:spPr>
            <a:xfrm>
              <a:off x="4478116" y="2077746"/>
              <a:ext cx="47993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Bệnh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nhân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phẫu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thuật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thay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khớp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háng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/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gối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2FB3E5-3B2E-4719-9190-8875E08991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35630" y="2487134"/>
              <a:ext cx="1065466" cy="209182"/>
              <a:chOff x="3621659" y="2111914"/>
              <a:chExt cx="1183851" cy="232424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A4FDFF2-3205-48C9-AE0C-BF1093B03E93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9"/>
              <a:srcRect t="19297" r="6605"/>
              <a:stretch/>
            </p:blipFill>
            <p:spPr>
              <a:xfrm>
                <a:off x="3621659" y="2111914"/>
                <a:ext cx="1143158" cy="232424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830B596-A314-4C35-8772-F0662571665F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/>
              <a:srcRect l="83420" t="8847" r="11703" b="74219"/>
              <a:stretch/>
            </p:blipFill>
            <p:spPr>
              <a:xfrm>
                <a:off x="4751611" y="2125336"/>
                <a:ext cx="53899" cy="66886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33FE8A7-D06E-4459-B5A7-4D70847E68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55074" y="2515152"/>
              <a:ext cx="1277303" cy="192328"/>
              <a:chOff x="7347265" y="1313268"/>
              <a:chExt cx="1774032" cy="26712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515A5B6-6CAC-4318-90ED-D84A7FAEF61B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0"/>
              <a:srcRect l="24065" t="27814" r="12209" b="45450"/>
              <a:stretch/>
            </p:blipFill>
            <p:spPr>
              <a:xfrm>
                <a:off x="7347265" y="1313268"/>
                <a:ext cx="1704132" cy="267123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3F0335E-9F05-4CEE-BB78-73231538C3BC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/>
              <a:srcRect l="83420" t="8847" r="11703" b="74219"/>
              <a:stretch/>
            </p:blipFill>
            <p:spPr>
              <a:xfrm>
                <a:off x="9053923" y="1316818"/>
                <a:ext cx="67374" cy="83608"/>
              </a:xfrm>
              <a:prstGeom prst="rect">
                <a:avLst/>
              </a:prstGeom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921FB3C-3DA7-44D8-BC66-45C1000A9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55073" y="2804910"/>
              <a:ext cx="1325359" cy="23246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45E6A3B-C7A4-4BFB-841A-B8FDD4F1F8C8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135631" y="2783625"/>
              <a:ext cx="1172261" cy="251622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0964393-FA23-4A58-A97D-ABA27138EA92}"/>
              </a:ext>
            </a:extLst>
          </p:cNvPr>
          <p:cNvGrpSpPr/>
          <p:nvPr/>
        </p:nvGrpSpPr>
        <p:grpSpPr>
          <a:xfrm>
            <a:off x="7728732" y="5364101"/>
            <a:ext cx="2284147" cy="276105"/>
            <a:chOff x="6384879" y="5006645"/>
            <a:chExt cx="2284147" cy="27610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3301B8F-C281-4E40-BCE5-465FF2C189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51858" y="5006645"/>
              <a:ext cx="1117168" cy="276105"/>
              <a:chOff x="7527097" y="1937138"/>
              <a:chExt cx="1551622" cy="383479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6D1023D9-9EAF-44CA-A5B6-DBD7AACFB139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3"/>
              <a:srcRect r="5516"/>
              <a:stretch/>
            </p:blipFill>
            <p:spPr>
              <a:xfrm>
                <a:off x="7527097" y="1937138"/>
                <a:ext cx="1494580" cy="383479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1B628D1-3905-4F3D-AD8D-B3E4717BF260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/>
              <a:srcRect l="83420" t="8847" r="11703" b="74219"/>
              <a:stretch/>
            </p:blipFill>
            <p:spPr>
              <a:xfrm>
                <a:off x="9011345" y="2058619"/>
                <a:ext cx="67374" cy="83608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0DCE4B8-44B0-4C8A-B2B9-316356B8E6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84879" y="5039437"/>
              <a:ext cx="905288" cy="233280"/>
              <a:chOff x="7739641" y="2671255"/>
              <a:chExt cx="1257345" cy="32400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E47C7F4-E462-45DD-9BB8-6379773E5712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14"/>
              <a:srcRect r="7806"/>
              <a:stretch/>
            </p:blipFill>
            <p:spPr>
              <a:xfrm>
                <a:off x="7739641" y="2671255"/>
                <a:ext cx="1187778" cy="32400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8D969A4-C9E3-44E2-9A72-8A595EB88EB3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6"/>
              <a:srcRect l="83420" t="8847" r="11703" b="74219"/>
              <a:stretch/>
            </p:blipFill>
            <p:spPr>
              <a:xfrm>
                <a:off x="8929612" y="2759923"/>
                <a:ext cx="67374" cy="83608"/>
              </a:xfrm>
              <a:prstGeom prst="rect">
                <a:avLst/>
              </a:prstGeom>
            </p:spPr>
          </p:pic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0B143AE-E534-47FC-9C94-484FA3BB93A4}"/>
              </a:ext>
            </a:extLst>
          </p:cNvPr>
          <p:cNvGrpSpPr/>
          <p:nvPr/>
        </p:nvGrpSpPr>
        <p:grpSpPr>
          <a:xfrm>
            <a:off x="6501070" y="4360202"/>
            <a:ext cx="3982065" cy="965218"/>
            <a:chOff x="5161935" y="3440297"/>
            <a:chExt cx="3982065" cy="96521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6077CF-5712-4328-B09B-5E4C42A69206}"/>
                </a:ext>
              </a:extLst>
            </p:cNvPr>
            <p:cNvSpPr/>
            <p:nvPr/>
          </p:nvSpPr>
          <p:spPr>
            <a:xfrm>
              <a:off x="5161935" y="3440297"/>
              <a:ext cx="39820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Bệnh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nhân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thuyên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tắc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tĩnh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mạch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sâu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/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thuyên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tắc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GB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AB571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phổi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5A917EE-674D-4E13-9E12-1F323E3C949E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531671" y="4161975"/>
              <a:ext cx="1168642" cy="20781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76012C6-062C-4CD5-9618-B879C14AF6E5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16"/>
            <a:srcRect l="-1" r="7213"/>
            <a:stretch/>
          </p:blipFill>
          <p:spPr>
            <a:xfrm>
              <a:off x="6260390" y="4176950"/>
              <a:ext cx="982633" cy="228565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316EAFE-CDDC-4BB0-8C3E-4A62AAA71643}"/>
              </a:ext>
            </a:extLst>
          </p:cNvPr>
          <p:cNvSpPr/>
          <p:nvPr/>
        </p:nvSpPr>
        <p:spPr>
          <a:xfrm>
            <a:off x="4872" y="2127196"/>
            <a:ext cx="4928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Bệnh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nhân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rung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nhĩ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cần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can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thiệp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vành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AB571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316EAFE-CDDC-4BB0-8C3E-4A62AAA71643}"/>
              </a:ext>
            </a:extLst>
          </p:cNvPr>
          <p:cNvSpPr/>
          <p:nvPr/>
        </p:nvSpPr>
        <p:spPr>
          <a:xfrm>
            <a:off x="7599525" y="1681030"/>
            <a:ext cx="463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Bệnh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nhân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rung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nhĩ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cần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cắt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AB571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đốt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AB571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058948" y="3100184"/>
            <a:ext cx="2442122" cy="1231954"/>
          </a:xfrm>
          <a:prstGeom prst="round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9BA371B-0070-4BD8-A7D2-EE70FBF9541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4683"/>
          <a:stretch/>
        </p:blipFill>
        <p:spPr>
          <a:xfrm>
            <a:off x="4201560" y="3217097"/>
            <a:ext cx="2144315" cy="1076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36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1"/>
            <a:ext cx="11353799" cy="32003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ngừa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quỵ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thuyên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rung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nhĩ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(NVAF)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Dabigatran 150mg x 2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GB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Dabigatran 110mg x 2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 ≥ 80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BN &gt; 75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298756"/>
            <a:ext cx="11353799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TB,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chế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mạnh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chống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tiểu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hoặc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chảy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ruột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BN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TB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hoặc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verapamil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7924800" y="6511652"/>
            <a:ext cx="2819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Thông tin kê toa Dabigatran 2020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95FAEEA-7238-4519-80E9-EA178F000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9526" y="328923"/>
            <a:ext cx="8408850" cy="492443"/>
          </a:xfrm>
        </p:spPr>
        <p:txBody>
          <a:bodyPr>
            <a:noAutofit/>
          </a:bodyPr>
          <a:lstStyle/>
          <a:p>
            <a:r>
              <a:rPr lang="vi-VN" sz="2400" dirty="0">
                <a:solidFill>
                  <a:srgbClr val="003366"/>
                </a:solidFill>
                <a:latin typeface="Arial" charset="0"/>
                <a:cs typeface="Arial" charset="0"/>
              </a:rPr>
              <a:t>Liều dùng và cách dùng</a:t>
            </a:r>
            <a:endParaRPr lang="en-US" sz="2400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52646"/>
            <a:ext cx="11430000" cy="2596909"/>
          </a:xfrm>
        </p:spPr>
        <p:txBody>
          <a:bodyPr>
            <a:noAutofit/>
          </a:bodyPr>
          <a:lstStyle/>
          <a:p>
            <a:pPr marL="0" indent="0">
              <a:lnSpc>
                <a:spcPct val="140000"/>
              </a:lnSpc>
              <a:buFont typeface="Symbol" pitchFamily="18" charset="2"/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(DVT)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thuyên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(PE) 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vong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Font typeface="Symbol" pitchFamily="18" charset="2"/>
              <a:buNone/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Dabigatran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150mg x 2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tiêm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370881"/>
            <a:ext cx="11658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CrCl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&gt; 30 mL/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4C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110mg x 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≥ 80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4C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Bệnh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có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chảy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máu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4C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6511652"/>
            <a:ext cx="2819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Thông tin kê toa Dabigatran 2020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12F2DE4-5EE1-4DEC-8DB9-186BF19AC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58671"/>
            <a:ext cx="8408850" cy="492443"/>
          </a:xfrm>
        </p:spPr>
        <p:txBody>
          <a:bodyPr>
            <a:noAutofit/>
          </a:bodyPr>
          <a:lstStyle/>
          <a:p>
            <a:r>
              <a:rPr lang="vi-VN" sz="2400" dirty="0">
                <a:solidFill>
                  <a:srgbClr val="003366"/>
                </a:solidFill>
                <a:latin typeface="Arial" charset="0"/>
                <a:cs typeface="Arial" charset="0"/>
              </a:rPr>
              <a:t>Liều dùng và cách dùng</a:t>
            </a:r>
            <a:endParaRPr lang="en-US" sz="2400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11429999" cy="23622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Font typeface="Symbol" pitchFamily="18" charset="2"/>
              <a:buNone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 </a:t>
            </a:r>
            <a:r>
              <a:rPr lang="en-GB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Giảm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tái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phát</a:t>
            </a:r>
            <a:r>
              <a:rPr lang="en-GB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(DVT)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thuyên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phổi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(PE) 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ở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những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bệnh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được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điều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trị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trước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Dabigatran 150mg x 2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Symbol" pitchFamily="18" charset="2"/>
              <a:buNone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tuỳ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" y="3971975"/>
            <a:ext cx="112775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CrCl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&gt; 30 mL/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phút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4C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110mg x 2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Bệnh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≥ 80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4C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Bệnh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có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chảy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máu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84CB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4CB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6511652"/>
            <a:ext cx="2819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Thông tin kê toa Dabigatran 2020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6E6B2A7-24E8-47FB-89FB-EAFD5E95D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9526" y="328923"/>
            <a:ext cx="8408850" cy="492443"/>
          </a:xfrm>
        </p:spPr>
        <p:txBody>
          <a:bodyPr>
            <a:noAutofit/>
          </a:bodyPr>
          <a:lstStyle/>
          <a:p>
            <a:r>
              <a:rPr lang="vi-VN" sz="2400" dirty="0">
                <a:solidFill>
                  <a:srgbClr val="003366"/>
                </a:solidFill>
                <a:latin typeface="Arial" charset="0"/>
                <a:cs typeface="Arial" charset="0"/>
              </a:rPr>
              <a:t>Liều dùng và cách dùng</a:t>
            </a:r>
            <a:endParaRPr lang="en-US" sz="2400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7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1941395" y="6325467"/>
            <a:ext cx="8478000" cy="504825"/>
          </a:xfrm>
          <a:prstGeom prst="rect">
            <a:avLst/>
          </a:prstGeom>
        </p:spPr>
        <p:txBody>
          <a:bodyPr/>
          <a:lstStyle>
            <a:lvl1pPr marL="129779" indent="-129779" algn="l" defTabSz="3429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6954" indent="-214313" algn="l" defTabSz="3429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6731" indent="-130969" algn="l" defTabSz="3429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9372" indent="-171450" algn="l" defTabSz="3429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9144" indent="-84535" algn="l" defTabSz="3429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784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*Cockcroft-Gault method 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189795" y="150382"/>
            <a:ext cx="8229600" cy="94860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err="1">
                <a:solidFill>
                  <a:srgbClr val="003366"/>
                </a:solidFill>
              </a:rPr>
              <a:t>Chức</a:t>
            </a:r>
            <a:r>
              <a:rPr lang="en-GB" sz="2400" dirty="0">
                <a:solidFill>
                  <a:srgbClr val="003366"/>
                </a:solidFill>
              </a:rPr>
              <a:t> </a:t>
            </a:r>
            <a:r>
              <a:rPr lang="en-GB" sz="2400" dirty="0" err="1">
                <a:solidFill>
                  <a:srgbClr val="003366"/>
                </a:solidFill>
              </a:rPr>
              <a:t>năng</a:t>
            </a:r>
            <a:r>
              <a:rPr lang="en-GB" sz="2400" dirty="0">
                <a:solidFill>
                  <a:srgbClr val="003366"/>
                </a:solidFill>
              </a:rPr>
              <a:t> </a:t>
            </a:r>
            <a:r>
              <a:rPr lang="en-GB" sz="2400" dirty="0" err="1">
                <a:solidFill>
                  <a:srgbClr val="003366"/>
                </a:solidFill>
              </a:rPr>
              <a:t>thận</a:t>
            </a:r>
            <a:r>
              <a:rPr lang="en-GB" sz="2400" dirty="0">
                <a:solidFill>
                  <a:srgbClr val="003366"/>
                </a:solidFill>
              </a:rPr>
              <a:t> </a:t>
            </a:r>
            <a:r>
              <a:rPr lang="en-GB" sz="2400" dirty="0" err="1">
                <a:solidFill>
                  <a:srgbClr val="003366"/>
                </a:solidFill>
              </a:rPr>
              <a:t>của</a:t>
            </a:r>
            <a:r>
              <a:rPr lang="en-GB" sz="2400" dirty="0">
                <a:solidFill>
                  <a:srgbClr val="003366"/>
                </a:solidFill>
              </a:rPr>
              <a:t> </a:t>
            </a:r>
            <a:r>
              <a:rPr lang="en-GB" sz="2400" dirty="0" err="1">
                <a:solidFill>
                  <a:srgbClr val="003366"/>
                </a:solidFill>
              </a:rPr>
              <a:t>bệnh</a:t>
            </a:r>
            <a:r>
              <a:rPr lang="en-GB" sz="2400" dirty="0">
                <a:solidFill>
                  <a:srgbClr val="003366"/>
                </a:solidFill>
              </a:rPr>
              <a:t> </a:t>
            </a:r>
            <a:r>
              <a:rPr lang="en-GB" sz="2400" dirty="0" err="1">
                <a:solidFill>
                  <a:srgbClr val="003366"/>
                </a:solidFill>
              </a:rPr>
              <a:t>nhân</a:t>
            </a:r>
            <a:r>
              <a:rPr lang="en-GB" sz="2400" dirty="0">
                <a:solidFill>
                  <a:srgbClr val="003366"/>
                </a:solidFill>
              </a:rPr>
              <a:t> </a:t>
            </a:r>
            <a:br>
              <a:rPr lang="en-GB" sz="2400" dirty="0">
                <a:solidFill>
                  <a:srgbClr val="003366"/>
                </a:solidFill>
              </a:rPr>
            </a:br>
            <a:r>
              <a:rPr lang="en-GB" sz="2400" dirty="0" err="1">
                <a:solidFill>
                  <a:srgbClr val="003366"/>
                </a:solidFill>
              </a:rPr>
              <a:t>nên</a:t>
            </a:r>
            <a:r>
              <a:rPr lang="en-GB" sz="2400" dirty="0">
                <a:solidFill>
                  <a:srgbClr val="003366"/>
                </a:solidFill>
              </a:rPr>
              <a:t> </a:t>
            </a:r>
            <a:r>
              <a:rPr lang="en-GB" sz="2400" dirty="0" err="1">
                <a:solidFill>
                  <a:srgbClr val="003366"/>
                </a:solidFill>
              </a:rPr>
              <a:t>được</a:t>
            </a:r>
            <a:r>
              <a:rPr lang="en-GB" sz="2400" dirty="0">
                <a:solidFill>
                  <a:srgbClr val="003366"/>
                </a:solidFill>
              </a:rPr>
              <a:t> </a:t>
            </a:r>
            <a:r>
              <a:rPr lang="en-GB" sz="2400" dirty="0" err="1">
                <a:solidFill>
                  <a:srgbClr val="003366"/>
                </a:solidFill>
              </a:rPr>
              <a:t>đánh</a:t>
            </a:r>
            <a:r>
              <a:rPr lang="en-GB" sz="2400" dirty="0">
                <a:solidFill>
                  <a:srgbClr val="003366"/>
                </a:solidFill>
              </a:rPr>
              <a:t> </a:t>
            </a:r>
            <a:r>
              <a:rPr lang="en-GB" sz="2400" dirty="0" err="1">
                <a:solidFill>
                  <a:srgbClr val="003366"/>
                </a:solidFill>
              </a:rPr>
              <a:t>giá</a:t>
            </a:r>
            <a:r>
              <a:rPr lang="en-GB" sz="2400" dirty="0">
                <a:solidFill>
                  <a:srgbClr val="003366"/>
                </a:solidFill>
              </a:rPr>
              <a:t> </a:t>
            </a:r>
            <a:r>
              <a:rPr lang="en-GB" sz="2400" dirty="0" err="1">
                <a:solidFill>
                  <a:srgbClr val="003366"/>
                </a:solidFill>
              </a:rPr>
              <a:t>trước</a:t>
            </a:r>
            <a:r>
              <a:rPr lang="en-GB" sz="2400" dirty="0">
                <a:solidFill>
                  <a:srgbClr val="003366"/>
                </a:solidFill>
              </a:rPr>
              <a:t> </a:t>
            </a:r>
            <a:r>
              <a:rPr lang="en-GB" sz="2400" dirty="0" err="1">
                <a:solidFill>
                  <a:srgbClr val="003366"/>
                </a:solidFill>
              </a:rPr>
              <a:t>khi</a:t>
            </a:r>
            <a:r>
              <a:rPr lang="en-GB" sz="2400" dirty="0">
                <a:solidFill>
                  <a:srgbClr val="003366"/>
                </a:solidFill>
              </a:rPr>
              <a:t> </a:t>
            </a:r>
            <a:r>
              <a:rPr lang="en-GB" sz="2400" dirty="0" err="1">
                <a:solidFill>
                  <a:srgbClr val="003366"/>
                </a:solidFill>
              </a:rPr>
              <a:t>sử</a:t>
            </a:r>
            <a:r>
              <a:rPr lang="en-GB" sz="2400" dirty="0">
                <a:solidFill>
                  <a:srgbClr val="003366"/>
                </a:solidFill>
              </a:rPr>
              <a:t> </a:t>
            </a:r>
            <a:r>
              <a:rPr lang="en-GB" sz="2400" dirty="0" err="1">
                <a:solidFill>
                  <a:srgbClr val="003366"/>
                </a:solidFill>
              </a:rPr>
              <a:t>dụng</a:t>
            </a:r>
            <a:r>
              <a:rPr lang="en-GB" sz="2400" dirty="0">
                <a:solidFill>
                  <a:srgbClr val="003366"/>
                </a:solidFill>
              </a:rPr>
              <a:t> dabigatran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1" y="4575188"/>
            <a:ext cx="11252199" cy="17900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đánh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yếu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trị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máu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hoặc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thuốc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kèm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...)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F53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(&gt;75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đánh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trị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huống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lâm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sàng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F53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F53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F53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1202" y="1285173"/>
            <a:ext cx="7416798" cy="30438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chỉ định liều dùng phù hợp và không dùng cho bệnh nhân có bệnh thận nặng (CrCl &lt;30 mL/min)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47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 nhân sau phẫu thuật chương trình thay thế toàn bộ khớp háng hoặc khớp gối kèm bệnh thận trung bình (CrCl 30–50 mL/min): Liều 150 mg/ngày được khuyến cáo.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47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 nhân rung nhĩ không do van tim hoặc bệnh nhân huyết khối tĩnh mạch sâu (DVT) cấp và/hoặc thuyên tắc phổi (PE) kèm bệnh thận trung bình (CrCl 30–50 mL/min): Không cần thiết chỉnh liều. Nếu bệnh nhân có nguy cơ chảy máu cao: Liều 110 mg x 2 lần/ngày được khuyến cáo.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4784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685800" y="1685925"/>
            <a:ext cx="3835401" cy="1324800"/>
          </a:xfrm>
          <a:prstGeom prst="homePlate">
            <a:avLst/>
          </a:prstGeom>
          <a:solidFill>
            <a:srgbClr val="33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CrCl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khởi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trị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7924800" y="6511652"/>
            <a:ext cx="2819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Thông tin kê toa Dabigatran 2020</a:t>
            </a:r>
          </a:p>
        </p:txBody>
      </p:sp>
    </p:spTree>
    <p:extLst>
      <p:ext uri="{BB962C8B-B14F-4D97-AF65-F5344CB8AC3E}">
        <p14:creationId xmlns:p14="http://schemas.microsoft.com/office/powerpoint/2010/main" val="42667632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6095968" y="6380078"/>
            <a:ext cx="64" cy="26314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E4784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220200" cy="1149048"/>
          </a:xfrm>
        </p:spPr>
        <p:txBody>
          <a:bodyPr>
            <a:normAutofit/>
          </a:bodyPr>
          <a:lstStyle/>
          <a:p>
            <a:pPr algn="ctr"/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kháng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sang dabigatran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890713" y="1772816"/>
          <a:ext cx="8539162" cy="4233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928480" y="6253466"/>
            <a:ext cx="7920000" cy="498598"/>
          </a:xfrm>
        </p:spPr>
        <p:txBody>
          <a:bodyPr/>
          <a:lstStyle/>
          <a:p>
            <a:r>
              <a:rPr lang="en-GB" dirty="0"/>
              <a:t>INR = international normalized ratio </a:t>
            </a:r>
          </a:p>
          <a:p>
            <a:r>
              <a:rPr lang="en-GB" dirty="0" err="1"/>
              <a:t>Huisman</a:t>
            </a:r>
            <a:r>
              <a:rPr lang="en-GB" dirty="0"/>
              <a:t> M et al. </a:t>
            </a:r>
            <a:r>
              <a:rPr lang="en-GB" dirty="0" err="1"/>
              <a:t>Thromb</a:t>
            </a:r>
            <a:r>
              <a:rPr lang="en-GB" dirty="0"/>
              <a:t> </a:t>
            </a:r>
            <a:r>
              <a:rPr lang="en-GB" dirty="0" err="1"/>
              <a:t>Haemost</a:t>
            </a:r>
            <a:r>
              <a:rPr lang="en-GB" dirty="0"/>
              <a:t> doi:10.1160/TH11-10-0718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890713" y="1388426"/>
            <a:ext cx="8539200" cy="400110"/>
          </a:xfrm>
          <a:prstGeom prst="rect">
            <a:avLst/>
          </a:prstGeom>
        </p:spPr>
        <p:txBody>
          <a:bodyPr/>
          <a:lstStyle/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W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arfarin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sang dabigatran 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524000" y="4076379"/>
            <a:ext cx="3786547" cy="400110"/>
          </a:xfrm>
          <a:prstGeom prst="rect">
            <a:avLst/>
          </a:prstGeom>
        </p:spPr>
        <p:txBody>
          <a:bodyPr/>
          <a:lstStyle/>
          <a:p>
            <a:pPr marL="360363" marR="0" lvl="0" indent="-36036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Dạng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chích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sang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dabigatran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111407" y="4668684"/>
            <a:ext cx="4711636" cy="13379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Bắt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đầu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dabigatran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0-2h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trước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liều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chích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kế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tiếp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88480" y="4510962"/>
            <a:ext cx="4998720" cy="1591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Bắt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đầu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dabigatran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ngay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ngưng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thuốc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truyền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liên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tục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7976460" y="3687140"/>
            <a:ext cx="3232721" cy="4001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Dạng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t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ruyền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tĩnh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mạch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liên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tục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sang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dabigatran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7924800" y="6511652"/>
            <a:ext cx="2819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Thông tin kê toa Dabigatran 2020</a:t>
            </a:r>
          </a:p>
        </p:txBody>
      </p:sp>
    </p:spTree>
    <p:extLst>
      <p:ext uri="{BB962C8B-B14F-4D97-AF65-F5344CB8AC3E}">
        <p14:creationId xmlns:p14="http://schemas.microsoft.com/office/powerpoint/2010/main" val="25694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2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6095969" y="6365458"/>
            <a:ext cx="65" cy="29238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E478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9048"/>
          </a:xfrm>
        </p:spPr>
        <p:txBody>
          <a:bodyPr>
            <a:normAutofit/>
          </a:bodyPr>
          <a:lstStyle/>
          <a:p>
            <a:pPr algn="ctr"/>
            <a:r>
              <a:rPr lang="en-GB" sz="2400" dirty="0" err="1">
                <a:solidFill>
                  <a:srgbClr val="003366"/>
                </a:solidFill>
                <a:latin typeface="Arial" panose="020B0604020202020204" pitchFamily="34" charset="0"/>
                <a:cs typeface="Arial" pitchFamily="34" charset="0"/>
              </a:rPr>
              <a:t>Cách</a:t>
            </a:r>
            <a:r>
              <a:rPr lang="en-GB" sz="2400" dirty="0">
                <a:solidFill>
                  <a:srgbClr val="003366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anose="020B0604020202020204" pitchFamily="34" charset="0"/>
                <a:cs typeface="Arial" pitchFamily="34" charset="0"/>
              </a:rPr>
              <a:t>chuyển</a:t>
            </a:r>
            <a:r>
              <a:rPr lang="en-GB" sz="2400" dirty="0">
                <a:solidFill>
                  <a:srgbClr val="003366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dabigatran sang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kháng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GB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khác</a:t>
            </a:r>
            <a:endParaRPr lang="en-GB" sz="24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67669" y="2029324"/>
          <a:ext cx="8539162" cy="14833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2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0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CrCl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mL</a:t>
                      </a:r>
                      <a:r>
                        <a:rPr lang="en-GB" b="0" dirty="0">
                          <a:solidFill>
                            <a:schemeClr val="bg1"/>
                          </a:solidFill>
                        </a:rPr>
                        <a:t>/min</a:t>
                      </a:r>
                      <a:endParaRPr lang="en-GB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>
                          <a:solidFill>
                            <a:schemeClr val="bg1"/>
                          </a:solidFill>
                        </a:rPr>
                        <a:t>Khuyến</a:t>
                      </a:r>
                      <a:r>
                        <a:rPr lang="en-GB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0" baseline="0" dirty="0" err="1">
                          <a:solidFill>
                            <a:schemeClr val="bg1"/>
                          </a:solidFill>
                        </a:rPr>
                        <a:t>cáo</a:t>
                      </a:r>
                      <a:endParaRPr lang="en-GB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≥50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Bắt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đầu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VKA 3 </a:t>
                      </a:r>
                      <a:r>
                        <a:rPr lang="en-GB" dirty="0" err="1"/>
                        <a:t>ngày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trước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khi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ngưng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 err="1"/>
                        <a:t>dabigatran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≥30 - &lt;50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Bắt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đầu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VKA 2 </a:t>
                      </a:r>
                      <a:r>
                        <a:rPr lang="en-GB" dirty="0" err="1"/>
                        <a:t>ngày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trước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khi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ngưng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 err="1"/>
                        <a:t>dabigatran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90713" y="4718304"/>
          <a:ext cx="8539162" cy="114858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539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 err="1">
                          <a:solidFill>
                            <a:schemeClr val="bg1"/>
                          </a:solidFill>
                        </a:rPr>
                        <a:t>Dabigatran</a:t>
                      </a:r>
                      <a:r>
                        <a:rPr lang="en-GB" sz="1600" b="0" dirty="0">
                          <a:solidFill>
                            <a:schemeClr val="bg1"/>
                          </a:solidFill>
                        </a:rPr>
                        <a:t> sang </a:t>
                      </a:r>
                      <a:r>
                        <a:rPr lang="en-GB" sz="1600" b="0" dirty="0" err="1">
                          <a:solidFill>
                            <a:schemeClr val="bg1"/>
                          </a:solidFill>
                        </a:rPr>
                        <a:t>thuốc</a:t>
                      </a:r>
                      <a:r>
                        <a:rPr lang="en-GB" sz="1600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baseline="0" dirty="0" err="1">
                          <a:solidFill>
                            <a:schemeClr val="bg1"/>
                          </a:solidFill>
                        </a:rPr>
                        <a:t>dạng</a:t>
                      </a:r>
                      <a:r>
                        <a:rPr lang="en-GB" sz="1600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600" b="0" baseline="0" dirty="0" err="1">
                          <a:solidFill>
                            <a:schemeClr val="bg1"/>
                          </a:solidFill>
                        </a:rPr>
                        <a:t>tiêm</a:t>
                      </a:r>
                      <a:endParaRPr lang="en-GB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dirty="0"/>
                        <a:t>  SPAF, </a:t>
                      </a:r>
                      <a:r>
                        <a:rPr lang="en-GB" sz="1600" dirty="0" err="1"/>
                        <a:t>điều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trị</a:t>
                      </a:r>
                      <a:r>
                        <a:rPr lang="en-GB" sz="1600" baseline="0" dirty="0"/>
                        <a:t>/</a:t>
                      </a:r>
                      <a:r>
                        <a:rPr lang="en-GB" sz="1600" baseline="0" dirty="0" err="1"/>
                        <a:t>phòng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ngừa</a:t>
                      </a:r>
                      <a:r>
                        <a:rPr lang="en-GB" sz="1600" baseline="0" dirty="0"/>
                        <a:t> VTE    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Chờ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liều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cuối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cùng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aseline="0" dirty="0" err="1"/>
                        <a:t>dabigatran</a:t>
                      </a:r>
                      <a:r>
                        <a:rPr lang="en-GB" sz="1600" baseline="0" dirty="0"/>
                        <a:t>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600" dirty="0"/>
                        <a:t>  </a:t>
                      </a:r>
                      <a:r>
                        <a:rPr lang="en-GB" sz="1600" dirty="0" err="1"/>
                        <a:t>pVTE</a:t>
                      </a:r>
                      <a:r>
                        <a:rPr lang="en-GB" sz="1600" dirty="0"/>
                        <a:t> </a:t>
                      </a:r>
                      <a:r>
                        <a:rPr lang="en-GB" sz="1600" baseline="0" dirty="0"/>
                        <a:t>                                            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Chờ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liều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cuối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cùng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dabigatran</a:t>
                      </a:r>
                      <a:r>
                        <a:rPr lang="en-GB" sz="1600" baseline="0" dirty="0"/>
                        <a:t> 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1897063" y="1509077"/>
            <a:ext cx="8539200" cy="400110"/>
          </a:xfrm>
          <a:prstGeom prst="rect">
            <a:avLst/>
          </a:prstGeom>
        </p:spPr>
        <p:txBody>
          <a:bodyPr/>
          <a:lstStyle/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VKA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955136" y="4171890"/>
            <a:ext cx="8539200" cy="400110"/>
          </a:xfrm>
          <a:prstGeom prst="rect">
            <a:avLst/>
          </a:prstGeom>
        </p:spPr>
        <p:txBody>
          <a:bodyPr/>
          <a:lstStyle/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thuốc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chống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đông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tiêm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924800" y="6511652"/>
            <a:ext cx="2819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Thông tin kê toa Dabigatran 2020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0" y="1030069"/>
            <a:ext cx="9144000" cy="0"/>
          </a:xfrm>
          <a:prstGeom prst="line">
            <a:avLst/>
          </a:prstGeom>
          <a:ln w="127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6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575" y="396544"/>
            <a:ext cx="8852625" cy="289257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sz="2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phẫu</a:t>
            </a:r>
            <a:r>
              <a:rPr lang="en-US" sz="2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4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34"/>
          <p:cNvGraphicFramePr>
            <a:graphicFrameLocks noGrp="1"/>
          </p:cNvGraphicFramePr>
          <p:nvPr/>
        </p:nvGraphicFramePr>
        <p:xfrm>
          <a:off x="1891200" y="2062068"/>
          <a:ext cx="8539162" cy="2135186"/>
        </p:xfrm>
        <a:graphic>
          <a:graphicData uri="http://schemas.openxmlformats.org/drawingml/2006/table">
            <a:tbl>
              <a:tblPr/>
              <a:tblGrid>
                <a:gridCol w="197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5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96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Chức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năng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thận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CrCl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mL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/ph)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Nguy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thông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thường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C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Nguy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chảy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máu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cao*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≥80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24h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trước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mổ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trước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mổ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≥50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đến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&lt;80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1–2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trước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mổ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F6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2–3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trước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mổ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D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≥30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đến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&lt;50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2–3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trước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mổ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(&gt;48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giờ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trước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mổ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5"/>
          <p:cNvSpPr txBox="1"/>
          <p:nvPr/>
        </p:nvSpPr>
        <p:spPr>
          <a:xfrm>
            <a:off x="7924800" y="6511652"/>
            <a:ext cx="2819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Thông tin kê toa Dabigatran 2020</a:t>
            </a:r>
          </a:p>
        </p:txBody>
      </p:sp>
    </p:spTree>
    <p:extLst>
      <p:ext uri="{BB962C8B-B14F-4D97-AF65-F5344CB8AC3E}">
        <p14:creationId xmlns:p14="http://schemas.microsoft.com/office/powerpoint/2010/main" val="36772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400" dirty="0">
                <a:solidFill>
                  <a:srgbClr val="003366"/>
                </a:solidFill>
              </a:rPr>
              <a:t>Chuyển nhịp</a:t>
            </a:r>
            <a:endParaRPr lang="en-US" sz="2400" dirty="0">
              <a:solidFill>
                <a:srgbClr val="003366"/>
              </a:solidFill>
            </a:endParaRPr>
          </a:p>
        </p:txBody>
      </p:sp>
      <p:pic>
        <p:nvPicPr>
          <p:cNvPr id="6" name="Picture 2" descr="http://img.webmd.com/dtmcms/live/webmd/consumer_assets/site_images/media/medical/hw/h9991529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282" y="1910685"/>
            <a:ext cx="4854966" cy="31662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2962" y="5683196"/>
            <a:ext cx="798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Bệnh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nhân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có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tục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dùng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dabigatran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đang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chuyển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nhịp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E478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924800" y="6511652"/>
            <a:ext cx="2819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Thông tin kê toa Dabigatran 2020</a:t>
            </a:r>
          </a:p>
        </p:txBody>
      </p:sp>
    </p:spTree>
    <p:extLst>
      <p:ext uri="{BB962C8B-B14F-4D97-AF65-F5344CB8AC3E}">
        <p14:creationId xmlns:p14="http://schemas.microsoft.com/office/powerpoint/2010/main" val="318542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73575"/>
            <a:ext cx="8408850" cy="492443"/>
          </a:xfrm>
        </p:spPr>
        <p:txBody>
          <a:bodyPr>
            <a:noAutofit/>
          </a:bodyPr>
          <a:lstStyle/>
          <a:p>
            <a:r>
              <a:rPr lang="vi-VN" sz="2800">
                <a:solidFill>
                  <a:srgbClr val="003366"/>
                </a:solidFill>
                <a:latin typeface="Arial" charset="0"/>
                <a:cs typeface="Arial" charset="0"/>
              </a:rPr>
              <a:t>Chống chỉ định</a:t>
            </a:r>
            <a:endParaRPr lang="en-US" sz="2800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24136"/>
            <a:ext cx="11658600" cy="58338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mẫn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dabigatran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dabigatran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etexilat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tá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endParaRPr lang="vi-VN" alt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CrCL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&lt; 30 mL/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alt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alt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Sang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rệt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loét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dạ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dày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tá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tràng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tổn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phẫu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sọ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giãn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ngờ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phình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endParaRPr lang="vi-VN" alt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ketoconazole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cyclosporin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itraconazol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dronedaron</a:t>
            </a:r>
            <a:endParaRPr lang="vi-VN" alt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heparin (UFH),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heparin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enoxaparin,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dalteparin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heparin (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fondaparinux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warfarin, rivaroxaban,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apixaban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Dabigatran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UFH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duy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catheter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tĩnh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alt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altLang="vi-V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GB" altLang="en-US" sz="1600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Suy</a:t>
            </a:r>
            <a:r>
              <a:rPr lang="en-GB" altLang="en-US" sz="1600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gan</a:t>
            </a:r>
            <a:r>
              <a:rPr lang="en-GB" altLang="en-US" sz="1600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hoặc</a:t>
            </a:r>
            <a:r>
              <a:rPr lang="en-GB" altLang="en-US" sz="1600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mắc</a:t>
            </a:r>
            <a:r>
              <a:rPr lang="en-GB" altLang="en-US" sz="1600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bệnh</a:t>
            </a:r>
            <a:r>
              <a:rPr lang="en-GB" altLang="en-US" sz="1600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gan</a:t>
            </a:r>
            <a:r>
              <a:rPr lang="en-GB" altLang="en-US" sz="1600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có </a:t>
            </a:r>
            <a:r>
              <a:rPr lang="en-GB" altLang="en-US" sz="1600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ảnh</a:t>
            </a:r>
            <a:r>
              <a:rPr lang="en-GB" altLang="en-US" sz="1600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hưởng</a:t>
            </a:r>
            <a:r>
              <a:rPr lang="en-GB" altLang="en-US" sz="1600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đến</a:t>
            </a:r>
            <a:r>
              <a:rPr lang="en-GB" altLang="en-US" sz="1600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tính</a:t>
            </a:r>
            <a:r>
              <a:rPr lang="en-GB" altLang="en-US" sz="1600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mạng</a:t>
            </a:r>
            <a:r>
              <a:rPr lang="en-GB" altLang="en-US" sz="1600" dirty="0"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.</a:t>
            </a:r>
            <a:endParaRPr lang="en-US" altLang="en-US" sz="1600" dirty="0">
              <a:latin typeface="Arial" panose="020B0604020202020204" pitchFamily="34" charset="0"/>
              <a:ea typeface="Geneva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vi-VN" alt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924800" y="6511652"/>
            <a:ext cx="2819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Thông tin kê toa Dabigatran 2020</a:t>
            </a:r>
          </a:p>
        </p:txBody>
      </p:sp>
    </p:spTree>
    <p:extLst>
      <p:ext uri="{BB962C8B-B14F-4D97-AF65-F5344CB8AC3E}">
        <p14:creationId xmlns:p14="http://schemas.microsoft.com/office/powerpoint/2010/main" val="32062937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5865"/>
            <a:ext cx="8229600" cy="1143000"/>
          </a:xfrm>
        </p:spPr>
        <p:txBody>
          <a:bodyPr>
            <a:normAutofit/>
          </a:bodyPr>
          <a:lstStyle/>
          <a:p>
            <a:r>
              <a:rPr lang="vi-VN" sz="2800">
                <a:solidFill>
                  <a:srgbClr val="003366"/>
                </a:solidFill>
                <a:latin typeface="Arial" charset="0"/>
                <a:cs typeface="Arial" charset="0"/>
              </a:rPr>
              <a:t>Tương tác thuốc</a:t>
            </a:r>
            <a:endParaRPr lang="en-US" sz="2800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95116"/>
            <a:ext cx="11582400" cy="518160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Vitamin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K: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kháng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Dabigatran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ASA: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12%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18%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24%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81 mg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325 mg ASA.</a:t>
            </a:r>
          </a:p>
          <a:p>
            <a:pPr algn="just">
              <a:lnSpc>
                <a:spcPct val="150000"/>
              </a:lnSpc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NSAIDs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NSAID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phẫu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dabigatran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etexilat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P-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glycoprotein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amiodarone,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verapamil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quinidine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ketoconazole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dronedarone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ticagrelor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clarithromycine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dabigatran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P-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glycoprotein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serotonin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SSRIs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ức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norepinephrin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serotonin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SNRIs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1E4784"/>
              </a:buClr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P-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glycoprotein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rifampicin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dabigatran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20200" y="6477000"/>
            <a:ext cx="2819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1E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Thông tin kê toa Dabigatran 2020</a:t>
            </a:r>
          </a:p>
        </p:txBody>
      </p:sp>
    </p:spTree>
    <p:extLst>
      <p:ext uri="{BB962C8B-B14F-4D97-AF65-F5344CB8AC3E}">
        <p14:creationId xmlns:p14="http://schemas.microsoft.com/office/powerpoint/2010/main" val="368762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56708"/>
            <a:ext cx="10972800" cy="627479"/>
          </a:xfrm>
        </p:spPr>
        <p:txBody>
          <a:bodyPr>
            <a:normAutofit/>
          </a:bodyPr>
          <a:lstStyle/>
          <a:p>
            <a:r>
              <a:rPr lang="en-GB" sz="2400" dirty="0" err="1">
                <a:solidFill>
                  <a:srgbClr val="002060"/>
                </a:solidFill>
              </a:rPr>
              <a:t>Trên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bệnh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nhân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có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tiền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đột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quỵ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95563" y="1141599"/>
            <a:ext cx="6457383" cy="412398"/>
            <a:chOff x="2271562" y="1141599"/>
            <a:chExt cx="6457383" cy="41239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628859" y="1523153"/>
              <a:ext cx="3100086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271562" y="1523153"/>
              <a:ext cx="3317263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038565" y="1141599"/>
              <a:ext cx="2003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49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RELY-ABLE</a:t>
              </a:r>
              <a:r>
                <a:rPr kumimoji="0" lang="en-GB" sz="2000" b="1" i="0" u="none" strike="noStrike" kern="0" cap="none" spc="0" normalizeH="0" baseline="30000" noProof="0" dirty="0">
                  <a:ln>
                    <a:noFill/>
                  </a:ln>
                  <a:solidFill>
                    <a:srgbClr val="0049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®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97749" y="1153887"/>
              <a:ext cx="2003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49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RE-LY</a:t>
              </a:r>
              <a:r>
                <a:rPr kumimoji="0" lang="en-GB" sz="2000" b="1" i="0" u="none" strike="noStrike" kern="0" cap="none" spc="0" normalizeH="0" baseline="30000" noProof="0" dirty="0">
                  <a:ln>
                    <a:noFill/>
                  </a:ln>
                  <a:solidFill>
                    <a:srgbClr val="00498B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®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92315" y="5796575"/>
            <a:ext cx="3544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‘RE-LY</a:t>
            </a:r>
            <a:r>
              <a:rPr kumimoji="0" lang="en-GB" sz="1400" b="1" i="0" u="none" strike="noStrike" kern="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®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/combined analysis’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0676" y="4657848"/>
            <a:ext cx="1817634" cy="1077218"/>
          </a:xfrm>
          <a:prstGeom prst="rect">
            <a:avLst/>
          </a:prstGeom>
          <a:solidFill>
            <a:srgbClr val="E7E9EE"/>
          </a:solidFill>
          <a:ln>
            <a:solidFill>
              <a:srgbClr val="00498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(c) Stroke/TIA prior to enrolment in RE-LY</a:t>
            </a:r>
            <a:r>
              <a: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®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</a:b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(N=2428)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71983" y="5255210"/>
            <a:ext cx="5956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Observation period: RE-LY</a:t>
            </a:r>
            <a:r>
              <a: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®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+ RELY-ABLE</a:t>
            </a:r>
            <a:r>
              <a: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®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(mean 3.1 yrs)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805836" y="5672477"/>
            <a:ext cx="6447932" cy="3282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49577" y="4288288"/>
            <a:ext cx="620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RE-LY</a:t>
            </a:r>
            <a:r>
              <a:rPr kumimoji="0" lang="en-GB" sz="1800" b="1" i="0" u="none" strike="noStrike" kern="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®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secondary stroke prevention subgroup (c):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251A0"/>
              </a:solidFill>
              <a:effectLst/>
              <a:uLnTx/>
              <a:uFillTx/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7132" y="3204910"/>
            <a:ext cx="3560700" cy="5539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Observation period: </a:t>
            </a:r>
            <a:b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</a:b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RE-LY</a:t>
            </a:r>
            <a:r>
              <a:rPr kumimoji="0" lang="en-GB" sz="1500" b="0" i="0" u="none" strike="noStrike" kern="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®</a:t>
            </a: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+ RELY-ABLE</a:t>
            </a:r>
            <a:r>
              <a:rPr kumimoji="0" lang="en-GB" sz="1500" b="0" i="0" u="none" strike="noStrike" kern="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®</a:t>
            </a: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(mean 4.2 yrs)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30676" y="3238544"/>
            <a:ext cx="5182149" cy="584775"/>
          </a:xfrm>
          <a:prstGeom prst="rect">
            <a:avLst/>
          </a:prstGeom>
          <a:solidFill>
            <a:srgbClr val="E7E9EE"/>
          </a:solidFill>
          <a:ln>
            <a:solidFill>
              <a:srgbClr val="00498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(b) Stroke/TIA prior to enrolment in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</a:b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RELY-ABLE</a:t>
            </a:r>
            <a:r>
              <a: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®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(N=1269)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48311" y="3900196"/>
            <a:ext cx="6504635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41809" y="4041568"/>
            <a:ext cx="388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‘RELY-ABLE</a:t>
            </a:r>
            <a:r>
              <a:rPr kumimoji="0" lang="en-GB" sz="1400" b="1" i="0" u="none" strike="noStrike" kern="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®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/combined analysis’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4395" y="1700833"/>
            <a:ext cx="6961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RELY-ABLE</a:t>
            </a:r>
            <a:r>
              <a:rPr kumimoji="0" lang="en-GB" sz="1800" b="1" i="0" u="none" strike="noStrike" kern="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®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secondary stroke prevention subgroup (a, b):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251A0"/>
              </a:solidFill>
              <a:effectLst/>
              <a:uLnTx/>
              <a:uFillTx/>
              <a:latin typeface="Arial" panose="020B0604020202020204"/>
              <a:cs typeface="Arial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0676" y="2151587"/>
            <a:ext cx="5182148" cy="584775"/>
          </a:xfrm>
          <a:prstGeom prst="rect">
            <a:avLst/>
          </a:prstGeom>
          <a:solidFill>
            <a:srgbClr val="E7E9EE"/>
          </a:solidFill>
          <a:ln>
            <a:solidFill>
              <a:srgbClr val="00498B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(a) Stroke/TIA prior to enrolment in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</a:b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RELY-ABLE</a:t>
            </a:r>
            <a:r>
              <a: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®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(N=1269)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5691" y="1989076"/>
            <a:ext cx="2967577" cy="5539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Observation period: </a:t>
            </a:r>
            <a:b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</a:b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RELY-ABLE</a:t>
            </a:r>
            <a:r>
              <a:rPr kumimoji="0" lang="en-GB" sz="1500" b="0" i="0" u="none" strike="noStrike" kern="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®</a:t>
            </a: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only (mean 2.2 yrs)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152859" y="2691022"/>
            <a:ext cx="3100086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51260" y="2827190"/>
            <a:ext cx="3884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‘RELY-ABLE</a:t>
            </a:r>
            <a:r>
              <a:rPr kumimoji="0" lang="en-GB" sz="1400" b="1" i="0" u="none" strike="noStrike" kern="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®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/RELY-ABLE</a:t>
            </a:r>
            <a:r>
              <a:rPr kumimoji="0" lang="en-GB" sz="1400" b="1" i="0" u="none" strike="noStrike" kern="0" cap="none" spc="0" normalizeH="0" baseline="3000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®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analysis’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1867126" y="6598977"/>
            <a:ext cx="7788867" cy="263525"/>
          </a:xfrm>
          <a:prstGeom prst="rect">
            <a:avLst/>
          </a:prstGeom>
        </p:spPr>
        <p:txBody>
          <a:bodyPr/>
          <a:lstStyle/>
          <a:p>
            <a:r>
              <a:rPr lang="en-GB" sz="1000" dirty="0"/>
              <a:t>Diener HC et al. Presented at the European Stroke Conference in London, UK, May 2013</a:t>
            </a:r>
          </a:p>
        </p:txBody>
      </p:sp>
    </p:spTree>
    <p:extLst>
      <p:ext uri="{BB962C8B-B14F-4D97-AF65-F5344CB8AC3E}">
        <p14:creationId xmlns:p14="http://schemas.microsoft.com/office/powerpoint/2010/main" val="289351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6" grpId="0"/>
      <p:bldP spid="17" grpId="0" animBg="1"/>
      <p:bldP spid="19" grpId="0"/>
      <p:bldP spid="20" grpId="0"/>
      <p:bldP spid="21" grpId="0" animBg="1"/>
      <p:bldP spid="22" grpId="0"/>
      <p:bldP spid="2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TỔNG KẾT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2066355A-084C-D24E-9AD2-7E4FC41EA627}" type="slidenum">
              <a:rPr lang="en-GB">
                <a:solidFill>
                  <a:srgbClr val="1E4784">
                    <a:tint val="75000"/>
                  </a:srgbClr>
                </a:solidFill>
                <a:latin typeface="Arial"/>
              </a:rPr>
              <a:pPr defTabSz="457200"/>
              <a:t>60</a:t>
            </a:fld>
            <a:endParaRPr lang="en-GB" dirty="0">
              <a:solidFill>
                <a:srgbClr val="1E4784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2FCAA0-E4B9-4916-A4EA-BD101448E091}"/>
              </a:ext>
            </a:extLst>
          </p:cNvPr>
          <p:cNvGrpSpPr/>
          <p:nvPr/>
        </p:nvGrpSpPr>
        <p:grpSpPr>
          <a:xfrm>
            <a:off x="1885375" y="1406828"/>
            <a:ext cx="8419089" cy="1403126"/>
            <a:chOff x="361374" y="1406828"/>
            <a:chExt cx="8419089" cy="1403126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361374" y="1406828"/>
              <a:ext cx="8419089" cy="1403126"/>
            </a:xfrm>
            <a:prstGeom prst="rect">
              <a:avLst/>
            </a:prstGeom>
            <a:solidFill>
              <a:schemeClr val="accent5"/>
            </a:solidFill>
            <a:ln w="25400">
              <a:noFill/>
            </a:ln>
          </p:spPr>
          <p:txBody>
            <a:bodyPr vert="horz" lIns="0" tIns="45715" rIns="91429" bIns="45715" rtlCol="0" anchor="ctr">
              <a:normAutofit/>
            </a:bodyPr>
            <a:lstStyle>
              <a:lvl1pPr marL="0" indent="0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861" indent="-285716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2863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008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153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298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44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589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33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36688">
                <a:defRPr/>
              </a:pPr>
              <a:r>
                <a:rPr lang="en-GB" sz="2000" b="1" dirty="0">
                  <a:solidFill>
                    <a:prstClr val="white"/>
                  </a:solidFill>
                </a:rPr>
                <a:t>RE-VOLUTION </a:t>
              </a:r>
              <a:r>
                <a:rPr lang="en-GB" sz="2000" b="1" dirty="0" err="1">
                  <a:solidFill>
                    <a:prstClr val="white"/>
                  </a:solidFill>
                </a:rPr>
                <a:t>chứng</a:t>
              </a:r>
              <a:r>
                <a:rPr lang="en-GB" sz="2000" b="1" dirty="0">
                  <a:solidFill>
                    <a:prstClr val="white"/>
                  </a:solidFill>
                </a:rPr>
                <a:t> minh </a:t>
              </a:r>
              <a:r>
                <a:rPr lang="en-GB" sz="2000" b="1" dirty="0" err="1">
                  <a:solidFill>
                    <a:prstClr val="white"/>
                  </a:solidFill>
                </a:rPr>
                <a:t>tính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hiệu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quả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và</a:t>
              </a:r>
              <a:r>
                <a:rPr lang="en-GB" sz="2000" b="1" dirty="0">
                  <a:solidFill>
                    <a:prstClr val="white"/>
                  </a:solidFill>
                </a:rPr>
                <a:t> an </a:t>
              </a:r>
              <a:r>
                <a:rPr lang="en-GB" sz="2000" b="1" dirty="0" err="1">
                  <a:solidFill>
                    <a:prstClr val="white"/>
                  </a:solidFill>
                </a:rPr>
                <a:t>toàn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của</a:t>
              </a:r>
              <a:r>
                <a:rPr lang="en-GB" sz="2000" b="1" dirty="0">
                  <a:solidFill>
                    <a:prstClr val="white"/>
                  </a:solidFill>
                </a:rPr>
                <a:t> Dabigatran </a:t>
              </a:r>
              <a:r>
                <a:rPr lang="en-GB" sz="2000" b="1" dirty="0" err="1">
                  <a:solidFill>
                    <a:prstClr val="white"/>
                  </a:solidFill>
                </a:rPr>
                <a:t>trên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các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bệnh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lý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huyết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khối</a:t>
              </a:r>
              <a:endParaRPr lang="en-GB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99736" y="1560954"/>
              <a:ext cx="1094874" cy="1094874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4800" dirty="0">
                  <a:solidFill>
                    <a:srgbClr val="1E4784"/>
                  </a:solidFill>
                  <a:latin typeface="Arial Black" panose="020B0A04020102020204" pitchFamily="34" charset="0"/>
                </a:rPr>
                <a:t>1</a:t>
              </a:r>
              <a:endParaRPr lang="en-GB" sz="1600" dirty="0">
                <a:solidFill>
                  <a:srgbClr val="1E4784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8EDA76E-B53C-4B9B-AD91-0EAA2EAE1E59}"/>
              </a:ext>
            </a:extLst>
          </p:cNvPr>
          <p:cNvGrpSpPr/>
          <p:nvPr/>
        </p:nvGrpSpPr>
        <p:grpSpPr>
          <a:xfrm>
            <a:off x="1885375" y="3084653"/>
            <a:ext cx="8419089" cy="1403126"/>
            <a:chOff x="361374" y="3146071"/>
            <a:chExt cx="8419089" cy="1403126"/>
          </a:xfrm>
        </p:grpSpPr>
        <p:sp>
          <p:nvSpPr>
            <p:cNvPr id="11" name="Text Placeholder 3"/>
            <p:cNvSpPr txBox="1">
              <a:spLocks/>
            </p:cNvSpPr>
            <p:nvPr/>
          </p:nvSpPr>
          <p:spPr>
            <a:xfrm>
              <a:off x="361374" y="3146071"/>
              <a:ext cx="8419089" cy="1403126"/>
            </a:xfrm>
            <a:prstGeom prst="rect">
              <a:avLst/>
            </a:prstGeom>
            <a:solidFill>
              <a:schemeClr val="accent5"/>
            </a:solidFill>
            <a:ln w="25400">
              <a:noFill/>
            </a:ln>
          </p:spPr>
          <p:txBody>
            <a:bodyPr vert="horz" lIns="0" tIns="45715" rIns="91429" bIns="45715" rtlCol="0" anchor="ctr">
              <a:normAutofit/>
            </a:bodyPr>
            <a:lstStyle>
              <a:defPPr>
                <a:defRPr lang="en-US"/>
              </a:defPPr>
              <a:lvl1pPr marL="1436688" indent="0" defTabSz="914290" fontAlgn="auto">
                <a:spcBef>
                  <a:spcPct val="200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000" b="1" baseline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1pPr>
              <a:lvl2pPr marL="742861" indent="-285716" defTabSz="91429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Arial" pitchFamily="34" charset="0"/>
                  <a:cs typeface="Arial" pitchFamily="34" charset="0"/>
                </a:defRPr>
              </a:lvl2pPr>
              <a:lvl3pPr marL="1142863" indent="-228572" defTabSz="91429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Arial" pitchFamily="34" charset="0"/>
                  <a:cs typeface="Arial" pitchFamily="34" charset="0"/>
                </a:defRPr>
              </a:lvl3pPr>
              <a:lvl4pPr marL="1600008" indent="-228572" defTabSz="91429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Arial" pitchFamily="34" charset="0"/>
                  <a:cs typeface="Arial" pitchFamily="34" charset="0"/>
                </a:defRPr>
              </a:lvl4pPr>
              <a:lvl5pPr marL="2057153" indent="-228572" defTabSz="91429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Arial" pitchFamily="34" charset="0"/>
                  <a:cs typeface="Arial" pitchFamily="34" charset="0"/>
                </a:defRPr>
              </a:lvl5pPr>
              <a:lvl6pPr marL="2514298" indent="-228572" defTabSz="91429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444" indent="-228572" defTabSz="91429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8589" indent="-228572" defTabSz="91429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5733" indent="-228572" defTabSz="91429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en-GB" dirty="0" err="1">
                  <a:solidFill>
                    <a:prstClr val="white"/>
                  </a:solidFill>
                </a:rPr>
                <a:t>Các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nghiên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cứu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trong</a:t>
              </a:r>
              <a:r>
                <a:rPr lang="en-GB" dirty="0">
                  <a:solidFill>
                    <a:prstClr val="white"/>
                  </a:solidFill>
                </a:rPr>
                <a:t> RE-VOLUTION </a:t>
              </a:r>
              <a:r>
                <a:rPr lang="en-GB" dirty="0" err="1">
                  <a:solidFill>
                    <a:prstClr val="white"/>
                  </a:solidFill>
                </a:rPr>
                <a:t>chứng</a:t>
              </a:r>
              <a:r>
                <a:rPr lang="en-GB" dirty="0">
                  <a:solidFill>
                    <a:prstClr val="white"/>
                  </a:solidFill>
                </a:rPr>
                <a:t> minh </a:t>
              </a:r>
              <a:r>
                <a:rPr lang="en-GB" dirty="0" err="1">
                  <a:solidFill>
                    <a:prstClr val="white"/>
                  </a:solidFill>
                </a:rPr>
                <a:t>ưu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thế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trong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dữ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liệu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về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tính</a:t>
              </a:r>
              <a:r>
                <a:rPr lang="en-GB" dirty="0">
                  <a:solidFill>
                    <a:prstClr val="white"/>
                  </a:solidFill>
                </a:rPr>
                <a:t> an </a:t>
              </a:r>
              <a:r>
                <a:rPr lang="en-GB" dirty="0" err="1">
                  <a:solidFill>
                    <a:prstClr val="white"/>
                  </a:solidFill>
                </a:rPr>
                <a:t>toàn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của</a:t>
              </a:r>
              <a:r>
                <a:rPr lang="en-GB" dirty="0">
                  <a:solidFill>
                    <a:prstClr val="white"/>
                  </a:solidFill>
                </a:rPr>
                <a:t> Dabigatran </a:t>
              </a:r>
              <a:r>
                <a:rPr lang="en-GB" dirty="0" err="1">
                  <a:solidFill>
                    <a:prstClr val="white"/>
                  </a:solidFill>
                </a:rPr>
                <a:t>trên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những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điều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kiện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khác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nhau</a:t>
              </a:r>
              <a:r>
                <a:rPr lang="en-GB" dirty="0">
                  <a:solidFill>
                    <a:prstClr val="white"/>
                  </a:solidFill>
                </a:rPr>
                <a:t>, </a:t>
              </a:r>
              <a:r>
                <a:rPr lang="en-GB" dirty="0" err="1">
                  <a:solidFill>
                    <a:prstClr val="white"/>
                  </a:solidFill>
                </a:rPr>
                <a:t>sử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dụng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với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liều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nhất</a:t>
              </a:r>
              <a:r>
                <a:rPr lang="en-GB" dirty="0">
                  <a:solidFill>
                    <a:prstClr val="white"/>
                  </a:solidFill>
                </a:rPr>
                <a:t> </a:t>
              </a:r>
              <a:r>
                <a:rPr lang="en-GB" dirty="0" err="1">
                  <a:solidFill>
                    <a:prstClr val="white"/>
                  </a:solidFill>
                </a:rPr>
                <a:t>quán</a:t>
              </a:r>
              <a:r>
                <a:rPr lang="en-GB" dirty="0">
                  <a:solidFill>
                    <a:prstClr val="white"/>
                  </a:solidFill>
                </a:rPr>
                <a:t>.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9736" y="3300197"/>
              <a:ext cx="1094874" cy="1094874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4800" dirty="0">
                  <a:solidFill>
                    <a:srgbClr val="1E4784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10858B2-4528-48F6-B1B7-6F7D2537BA2C}"/>
              </a:ext>
            </a:extLst>
          </p:cNvPr>
          <p:cNvGrpSpPr/>
          <p:nvPr/>
        </p:nvGrpSpPr>
        <p:grpSpPr>
          <a:xfrm>
            <a:off x="1885375" y="4762478"/>
            <a:ext cx="8419089" cy="1403126"/>
            <a:chOff x="361374" y="4762478"/>
            <a:chExt cx="8419089" cy="1403126"/>
          </a:xfrm>
        </p:grpSpPr>
        <p:sp>
          <p:nvSpPr>
            <p:cNvPr id="14" name="Text Placeholder 3"/>
            <p:cNvSpPr txBox="1">
              <a:spLocks/>
            </p:cNvSpPr>
            <p:nvPr/>
          </p:nvSpPr>
          <p:spPr>
            <a:xfrm>
              <a:off x="361374" y="4762478"/>
              <a:ext cx="8419089" cy="1403126"/>
            </a:xfrm>
            <a:prstGeom prst="rect">
              <a:avLst/>
            </a:prstGeom>
            <a:solidFill>
              <a:schemeClr val="accent5"/>
            </a:solidFill>
            <a:ln w="25400">
              <a:noFill/>
            </a:ln>
          </p:spPr>
          <p:txBody>
            <a:bodyPr vert="horz" lIns="0" tIns="45715" rIns="91429" bIns="45715" rtlCol="0" anchor="ctr">
              <a:normAutofit/>
            </a:bodyPr>
            <a:lstStyle>
              <a:lvl1pPr marL="0" indent="0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861" indent="-285716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2863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008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153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298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44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589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33" indent="-228572" algn="l" defTabSz="91429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36688">
                <a:defRPr/>
              </a:pPr>
              <a:r>
                <a:rPr lang="en-GB" sz="2000" b="1" dirty="0" err="1">
                  <a:solidFill>
                    <a:prstClr val="white"/>
                  </a:solidFill>
                </a:rPr>
                <a:t>Chương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trình</a:t>
              </a:r>
              <a:r>
                <a:rPr lang="en-GB" sz="2000" b="1" dirty="0">
                  <a:solidFill>
                    <a:prstClr val="white"/>
                  </a:solidFill>
                </a:rPr>
                <a:t> RE-VOLUTION </a:t>
              </a:r>
              <a:r>
                <a:rPr lang="en-GB" sz="2000" b="1" dirty="0" err="1">
                  <a:solidFill>
                    <a:prstClr val="white"/>
                  </a:solidFill>
                </a:rPr>
                <a:t>sẽ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cung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cấp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thêm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những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dữ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liệu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mới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và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tìm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ra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những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lựa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chọn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điều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trị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mới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liên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quan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đến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liệu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pháp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kháng</a:t>
              </a:r>
              <a:r>
                <a:rPr lang="en-GB" sz="2000" b="1" dirty="0">
                  <a:solidFill>
                    <a:prstClr val="white"/>
                  </a:solidFill>
                </a:rPr>
                <a:t> </a:t>
              </a:r>
              <a:r>
                <a:rPr lang="en-GB" sz="2000" b="1" dirty="0" err="1">
                  <a:solidFill>
                    <a:prstClr val="white"/>
                  </a:solidFill>
                </a:rPr>
                <a:t>đông</a:t>
              </a:r>
              <a:r>
                <a:rPr lang="en-GB" sz="2000" b="1" dirty="0">
                  <a:solidFill>
                    <a:prstClr val="white"/>
                  </a:solidFill>
                </a:rPr>
                <a:t>.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9736" y="4916604"/>
              <a:ext cx="1094874" cy="1094874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GB" sz="4800" dirty="0">
                  <a:solidFill>
                    <a:srgbClr val="1E4784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94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212611"/>
            <a:ext cx="11582400" cy="774491"/>
          </a:xfrm>
        </p:spPr>
        <p:txBody>
          <a:bodyPr>
            <a:normAutofit/>
          </a:bodyPr>
          <a:lstStyle/>
          <a:p>
            <a:pPr algn="ctr"/>
            <a:r>
              <a:rPr lang="en-GB" sz="2400" dirty="0" err="1">
                <a:solidFill>
                  <a:srgbClr val="002060"/>
                </a:solidFill>
              </a:rPr>
              <a:t>Nghiên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cứu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dưới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nhóm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trên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bệnh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nhân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đột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quỵ</a:t>
            </a:r>
            <a:r>
              <a:rPr lang="en-GB" sz="2400" dirty="0">
                <a:solidFill>
                  <a:srgbClr val="002060"/>
                </a:solidFill>
              </a:rPr>
              <a:t>: </a:t>
            </a:r>
            <a:r>
              <a:rPr lang="en-GB" sz="2400" dirty="0" err="1">
                <a:solidFill>
                  <a:srgbClr val="002060"/>
                </a:solidFill>
              </a:rPr>
              <a:t>lợi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ích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trên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lâm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sàng</a:t>
            </a:r>
            <a:r>
              <a:rPr lang="en-GB" sz="2400" dirty="0">
                <a:solidFill>
                  <a:srgbClr val="002060"/>
                </a:solidFill>
              </a:rPr>
              <a:t> ở </a:t>
            </a:r>
            <a:r>
              <a:rPr lang="en-GB" sz="2400" dirty="0" err="1">
                <a:solidFill>
                  <a:srgbClr val="002060"/>
                </a:solidFill>
              </a:rPr>
              <a:t>bệnh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nhân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có</a:t>
            </a:r>
            <a:r>
              <a:rPr lang="en-GB" sz="2400" dirty="0">
                <a:solidFill>
                  <a:srgbClr val="002060"/>
                </a:solidFill>
              </a:rPr>
              <a:t> hay </a:t>
            </a:r>
            <a:r>
              <a:rPr lang="en-GB" sz="2400" dirty="0" err="1">
                <a:solidFill>
                  <a:srgbClr val="002060"/>
                </a:solidFill>
              </a:rPr>
              <a:t>không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có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tiền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đột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quỵ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nhất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quán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với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nghiên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cứu</a:t>
            </a:r>
            <a:r>
              <a:rPr lang="en-GB" sz="2400" dirty="0">
                <a:solidFill>
                  <a:srgbClr val="002060"/>
                </a:solidFill>
              </a:rPr>
              <a:t> RELY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Content Placeholder 118"/>
          <p:cNvSpPr txBox="1">
            <a:spLocks/>
          </p:cNvSpPr>
          <p:nvPr/>
        </p:nvSpPr>
        <p:spPr>
          <a:xfrm>
            <a:off x="384165" y="6395527"/>
            <a:ext cx="10651200" cy="262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706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706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7061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7061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7061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061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Diener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7061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HC et al. Lancet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061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Neurol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7061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2010;9:1157–63</a:t>
            </a:r>
          </a:p>
        </p:txBody>
      </p:sp>
      <p:grpSp>
        <p:nvGrpSpPr>
          <p:cNvPr id="82" name="Group 143"/>
          <p:cNvGrpSpPr/>
          <p:nvPr/>
        </p:nvGrpSpPr>
        <p:grpSpPr>
          <a:xfrm>
            <a:off x="1082894" y="1522898"/>
            <a:ext cx="10425764" cy="4336833"/>
            <a:chOff x="484188" y="2079801"/>
            <a:chExt cx="3444571" cy="2467891"/>
          </a:xfrm>
        </p:grpSpPr>
        <p:sp>
          <p:nvSpPr>
            <p:cNvPr id="83" name="Rectangle 23"/>
            <p:cNvSpPr>
              <a:spLocks noChangeArrowheads="1"/>
            </p:cNvSpPr>
            <p:nvPr/>
          </p:nvSpPr>
          <p:spPr bwMode="auto">
            <a:xfrm>
              <a:off x="2219201" y="2079801"/>
              <a:ext cx="1414566" cy="161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Event rate (% per year)</a:t>
              </a:r>
            </a:p>
          </p:txBody>
        </p:sp>
        <p:sp>
          <p:nvSpPr>
            <p:cNvPr id="84" name="Rectangle 23"/>
            <p:cNvSpPr>
              <a:spLocks noChangeArrowheads="1"/>
            </p:cNvSpPr>
            <p:nvPr/>
          </p:nvSpPr>
          <p:spPr bwMode="auto">
            <a:xfrm>
              <a:off x="484188" y="2629577"/>
              <a:ext cx="1076403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Stroke</a:t>
              </a:r>
            </a:p>
          </p:txBody>
        </p:sp>
        <p:sp>
          <p:nvSpPr>
            <p:cNvPr id="85" name="Rectangle 23"/>
            <p:cNvSpPr>
              <a:spLocks noChangeArrowheads="1"/>
            </p:cNvSpPr>
            <p:nvPr/>
          </p:nvSpPr>
          <p:spPr bwMode="auto">
            <a:xfrm>
              <a:off x="484188" y="2766161"/>
              <a:ext cx="1076403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Prior stroke or TIA</a:t>
              </a:r>
            </a:p>
          </p:txBody>
        </p:sp>
        <p:sp>
          <p:nvSpPr>
            <p:cNvPr id="86" name="Rectangle 23"/>
            <p:cNvSpPr>
              <a:spLocks noChangeArrowheads="1"/>
            </p:cNvSpPr>
            <p:nvPr/>
          </p:nvSpPr>
          <p:spPr bwMode="auto">
            <a:xfrm>
              <a:off x="484188" y="2905921"/>
              <a:ext cx="1076403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No prior stroke or TIA</a:t>
              </a:r>
            </a:p>
          </p:txBody>
        </p:sp>
        <p:sp>
          <p:nvSpPr>
            <p:cNvPr id="87" name="Rectangle 23"/>
            <p:cNvSpPr>
              <a:spLocks noChangeArrowheads="1"/>
            </p:cNvSpPr>
            <p:nvPr/>
          </p:nvSpPr>
          <p:spPr bwMode="auto">
            <a:xfrm>
              <a:off x="484188" y="3113973"/>
              <a:ext cx="1076403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Ischaemic or unknown stroke</a:t>
              </a:r>
            </a:p>
          </p:txBody>
        </p:sp>
        <p:sp>
          <p:nvSpPr>
            <p:cNvPr id="88" name="Rectangle 23"/>
            <p:cNvSpPr>
              <a:spLocks noChangeArrowheads="1"/>
            </p:cNvSpPr>
            <p:nvPr/>
          </p:nvSpPr>
          <p:spPr bwMode="auto">
            <a:xfrm>
              <a:off x="484188" y="3252144"/>
              <a:ext cx="1076403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Prior stroke or TIA</a:t>
              </a:r>
            </a:p>
          </p:txBody>
        </p:sp>
        <p:sp>
          <p:nvSpPr>
            <p:cNvPr id="89" name="Rectangle 23"/>
            <p:cNvSpPr>
              <a:spLocks noChangeArrowheads="1"/>
            </p:cNvSpPr>
            <p:nvPr/>
          </p:nvSpPr>
          <p:spPr bwMode="auto">
            <a:xfrm>
              <a:off x="484188" y="3391904"/>
              <a:ext cx="1076403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No prior stroke or TIA</a:t>
              </a:r>
            </a:p>
          </p:txBody>
        </p:sp>
        <p:sp>
          <p:nvSpPr>
            <p:cNvPr id="90" name="Rectangle 23"/>
            <p:cNvSpPr>
              <a:spLocks noChangeArrowheads="1"/>
            </p:cNvSpPr>
            <p:nvPr/>
          </p:nvSpPr>
          <p:spPr bwMode="auto">
            <a:xfrm>
              <a:off x="484188" y="3592015"/>
              <a:ext cx="1076403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Death from any cause</a:t>
              </a:r>
            </a:p>
          </p:txBody>
        </p:sp>
        <p:sp>
          <p:nvSpPr>
            <p:cNvPr id="91" name="Rectangle 23"/>
            <p:cNvSpPr>
              <a:spLocks noChangeArrowheads="1"/>
            </p:cNvSpPr>
            <p:nvPr/>
          </p:nvSpPr>
          <p:spPr bwMode="auto">
            <a:xfrm>
              <a:off x="484188" y="3734952"/>
              <a:ext cx="1076403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Prior stroke or TIA</a:t>
              </a:r>
            </a:p>
          </p:txBody>
        </p:sp>
        <p:sp>
          <p:nvSpPr>
            <p:cNvPr id="92" name="Rectangle 23"/>
            <p:cNvSpPr>
              <a:spLocks noChangeArrowheads="1"/>
            </p:cNvSpPr>
            <p:nvPr/>
          </p:nvSpPr>
          <p:spPr bwMode="auto">
            <a:xfrm>
              <a:off x="484188" y="3871535"/>
              <a:ext cx="1076403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No prior stroke or TIA</a:t>
              </a:r>
            </a:p>
          </p:txBody>
        </p:sp>
        <p:sp>
          <p:nvSpPr>
            <p:cNvPr id="93" name="Rectangle 23"/>
            <p:cNvSpPr>
              <a:spLocks noChangeArrowheads="1"/>
            </p:cNvSpPr>
            <p:nvPr/>
          </p:nvSpPr>
          <p:spPr bwMode="auto">
            <a:xfrm>
              <a:off x="484188" y="4084250"/>
              <a:ext cx="1076403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Haemorrhagic stroke</a:t>
              </a:r>
            </a:p>
          </p:txBody>
        </p:sp>
        <p:sp>
          <p:nvSpPr>
            <p:cNvPr id="94" name="Rectangle 23"/>
            <p:cNvSpPr>
              <a:spLocks noChangeArrowheads="1"/>
            </p:cNvSpPr>
            <p:nvPr/>
          </p:nvSpPr>
          <p:spPr bwMode="auto">
            <a:xfrm>
              <a:off x="484188" y="4227186"/>
              <a:ext cx="1076403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Prior stroke or TIA</a:t>
              </a:r>
            </a:p>
          </p:txBody>
        </p:sp>
        <p:sp>
          <p:nvSpPr>
            <p:cNvPr id="95" name="Rectangle 23"/>
            <p:cNvSpPr>
              <a:spLocks noChangeArrowheads="1"/>
            </p:cNvSpPr>
            <p:nvPr/>
          </p:nvSpPr>
          <p:spPr bwMode="auto">
            <a:xfrm>
              <a:off x="484188" y="4366946"/>
              <a:ext cx="1076403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No prior stroke or TIA</a:t>
              </a:r>
            </a:p>
          </p:txBody>
        </p:sp>
        <p:sp>
          <p:nvSpPr>
            <p:cNvPr id="96" name="Rectangle 23"/>
            <p:cNvSpPr>
              <a:spLocks noChangeArrowheads="1"/>
            </p:cNvSpPr>
            <p:nvPr/>
          </p:nvSpPr>
          <p:spPr bwMode="auto">
            <a:xfrm>
              <a:off x="2714482" y="2905921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1.24</a:t>
              </a:r>
            </a:p>
          </p:txBody>
        </p:sp>
        <p:sp>
          <p:nvSpPr>
            <p:cNvPr id="97" name="Rectangle 23"/>
            <p:cNvSpPr>
              <a:spLocks noChangeArrowheads="1"/>
            </p:cNvSpPr>
            <p:nvPr/>
          </p:nvSpPr>
          <p:spPr bwMode="auto">
            <a:xfrm>
              <a:off x="2714482" y="3391904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1.12</a:t>
              </a:r>
            </a:p>
          </p:txBody>
        </p:sp>
        <p:sp>
          <p:nvSpPr>
            <p:cNvPr id="98" name="Rectangle 23"/>
            <p:cNvSpPr>
              <a:spLocks noChangeArrowheads="1"/>
            </p:cNvSpPr>
            <p:nvPr/>
          </p:nvSpPr>
          <p:spPr bwMode="auto">
            <a:xfrm>
              <a:off x="2714482" y="3734952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3.24</a:t>
              </a:r>
            </a:p>
          </p:txBody>
        </p:sp>
        <p:sp>
          <p:nvSpPr>
            <p:cNvPr id="99" name="Rectangle 23"/>
            <p:cNvSpPr>
              <a:spLocks noChangeArrowheads="1"/>
            </p:cNvSpPr>
            <p:nvPr/>
          </p:nvSpPr>
          <p:spPr bwMode="auto">
            <a:xfrm>
              <a:off x="2714482" y="3871535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3.87</a:t>
              </a:r>
            </a:p>
          </p:txBody>
        </p:sp>
        <p:sp>
          <p:nvSpPr>
            <p:cNvPr id="100" name="Rectangle 23"/>
            <p:cNvSpPr>
              <a:spLocks noChangeArrowheads="1"/>
            </p:cNvSpPr>
            <p:nvPr/>
          </p:nvSpPr>
          <p:spPr bwMode="auto">
            <a:xfrm>
              <a:off x="2714482" y="4227186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0.08</a:t>
              </a:r>
            </a:p>
          </p:txBody>
        </p:sp>
        <p:sp>
          <p:nvSpPr>
            <p:cNvPr id="101" name="Rectangle 23"/>
            <p:cNvSpPr>
              <a:spLocks noChangeArrowheads="1"/>
            </p:cNvSpPr>
            <p:nvPr/>
          </p:nvSpPr>
          <p:spPr bwMode="auto">
            <a:xfrm>
              <a:off x="2714482" y="4366946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0.13</a:t>
              </a:r>
            </a:p>
          </p:txBody>
        </p:sp>
        <p:sp>
          <p:nvSpPr>
            <p:cNvPr id="102" name="Rectangle 23"/>
            <p:cNvSpPr>
              <a:spLocks noChangeArrowheads="1"/>
            </p:cNvSpPr>
            <p:nvPr/>
          </p:nvSpPr>
          <p:spPr bwMode="auto">
            <a:xfrm>
              <a:off x="2714482" y="2766161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2.23</a:t>
              </a:r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2714482" y="3252144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2.19</a:t>
              </a:r>
            </a:p>
          </p:txBody>
        </p:sp>
        <p:sp>
          <p:nvSpPr>
            <p:cNvPr id="104" name="Rectangle 23"/>
            <p:cNvSpPr>
              <a:spLocks noChangeArrowheads="1"/>
            </p:cNvSpPr>
            <p:nvPr/>
          </p:nvSpPr>
          <p:spPr bwMode="auto">
            <a:xfrm>
              <a:off x="2432501" y="2451373"/>
              <a:ext cx="964040" cy="122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110 mg</a:t>
              </a:r>
            </a:p>
          </p:txBody>
        </p:sp>
        <p:sp>
          <p:nvSpPr>
            <p:cNvPr id="105" name="Rectangle 23"/>
            <p:cNvSpPr>
              <a:spLocks noChangeArrowheads="1"/>
            </p:cNvSpPr>
            <p:nvPr/>
          </p:nvSpPr>
          <p:spPr bwMode="auto">
            <a:xfrm>
              <a:off x="2005349" y="2451373"/>
              <a:ext cx="666960" cy="122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150 mg</a:t>
              </a:r>
            </a:p>
          </p:txBody>
        </p:sp>
        <p:sp>
          <p:nvSpPr>
            <p:cNvPr id="106" name="Rectangle 23"/>
            <p:cNvSpPr>
              <a:spLocks noChangeArrowheads="1"/>
            </p:cNvSpPr>
            <p:nvPr/>
          </p:nvSpPr>
          <p:spPr bwMode="auto">
            <a:xfrm>
              <a:off x="3185108" y="2451373"/>
              <a:ext cx="743651" cy="122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Warfarin</a:t>
              </a:r>
            </a:p>
          </p:txBody>
        </p:sp>
        <p:sp>
          <p:nvSpPr>
            <p:cNvPr id="107" name="Rectangle 23"/>
            <p:cNvSpPr>
              <a:spLocks noChangeArrowheads="1"/>
            </p:cNvSpPr>
            <p:nvPr/>
          </p:nvSpPr>
          <p:spPr bwMode="auto">
            <a:xfrm>
              <a:off x="2138790" y="2905921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0.78</a:t>
              </a:r>
            </a:p>
          </p:txBody>
        </p:sp>
        <p:sp>
          <p:nvSpPr>
            <p:cNvPr id="108" name="Rectangle 23"/>
            <p:cNvSpPr>
              <a:spLocks noChangeArrowheads="1"/>
            </p:cNvSpPr>
            <p:nvPr/>
          </p:nvSpPr>
          <p:spPr bwMode="auto">
            <a:xfrm>
              <a:off x="2138790" y="3391904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0.71</a:t>
              </a:r>
            </a:p>
          </p:txBody>
        </p:sp>
        <p:sp>
          <p:nvSpPr>
            <p:cNvPr id="109" name="Rectangle 23"/>
            <p:cNvSpPr>
              <a:spLocks noChangeArrowheads="1"/>
            </p:cNvSpPr>
            <p:nvPr/>
          </p:nvSpPr>
          <p:spPr bwMode="auto">
            <a:xfrm>
              <a:off x="2138790" y="3734952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4.39</a:t>
              </a:r>
            </a:p>
          </p:txBody>
        </p:sp>
        <p:sp>
          <p:nvSpPr>
            <p:cNvPr id="110" name="Rectangle 23"/>
            <p:cNvSpPr>
              <a:spLocks noChangeArrowheads="1"/>
            </p:cNvSpPr>
            <p:nvPr/>
          </p:nvSpPr>
          <p:spPr bwMode="auto">
            <a:xfrm>
              <a:off x="2138790" y="3871535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3.45</a:t>
              </a:r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2138790" y="4227186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0.20</a:t>
              </a:r>
            </a:p>
          </p:txBody>
        </p:sp>
        <p:sp>
          <p:nvSpPr>
            <p:cNvPr id="112" name="Rectangle 23"/>
            <p:cNvSpPr>
              <a:spLocks noChangeArrowheads="1"/>
            </p:cNvSpPr>
            <p:nvPr/>
          </p:nvSpPr>
          <p:spPr bwMode="auto">
            <a:xfrm>
              <a:off x="2138790" y="4366946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0.07</a:t>
              </a:r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2138790" y="2766161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1.91</a:t>
              </a:r>
            </a:p>
          </p:txBody>
        </p:sp>
        <p:sp>
          <p:nvSpPr>
            <p:cNvPr id="114" name="Rectangle 23"/>
            <p:cNvSpPr>
              <a:spLocks noChangeArrowheads="1"/>
            </p:cNvSpPr>
            <p:nvPr/>
          </p:nvSpPr>
          <p:spPr bwMode="auto">
            <a:xfrm>
              <a:off x="2138790" y="3252144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1.75</a:t>
              </a:r>
            </a:p>
          </p:txBody>
        </p:sp>
        <p:sp>
          <p:nvSpPr>
            <p:cNvPr id="115" name="Rectangle 23"/>
            <p:cNvSpPr>
              <a:spLocks noChangeArrowheads="1"/>
            </p:cNvSpPr>
            <p:nvPr/>
          </p:nvSpPr>
          <p:spPr bwMode="auto">
            <a:xfrm>
              <a:off x="3356894" y="2905921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1.34</a:t>
              </a:r>
            </a:p>
          </p:txBody>
        </p:sp>
        <p:sp>
          <p:nvSpPr>
            <p:cNvPr id="116" name="Rectangle 23"/>
            <p:cNvSpPr>
              <a:spLocks noChangeArrowheads="1"/>
            </p:cNvSpPr>
            <p:nvPr/>
          </p:nvSpPr>
          <p:spPr bwMode="auto">
            <a:xfrm>
              <a:off x="3356894" y="3391904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1.08</a:t>
              </a:r>
            </a:p>
          </p:txBody>
        </p:sp>
        <p:sp>
          <p:nvSpPr>
            <p:cNvPr id="117" name="Rectangle 23"/>
            <p:cNvSpPr>
              <a:spLocks noChangeArrowheads="1"/>
            </p:cNvSpPr>
            <p:nvPr/>
          </p:nvSpPr>
          <p:spPr bwMode="auto">
            <a:xfrm>
              <a:off x="3356894" y="3734952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4.58</a:t>
              </a:r>
            </a:p>
          </p:txBody>
        </p:sp>
        <p:sp>
          <p:nvSpPr>
            <p:cNvPr id="118" name="Rectangle 23"/>
            <p:cNvSpPr>
              <a:spLocks noChangeArrowheads="1"/>
            </p:cNvSpPr>
            <p:nvPr/>
          </p:nvSpPr>
          <p:spPr bwMode="auto">
            <a:xfrm>
              <a:off x="3356894" y="3871535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4.02</a:t>
              </a:r>
            </a:p>
          </p:txBody>
        </p:sp>
        <p:sp>
          <p:nvSpPr>
            <p:cNvPr id="119" name="Rectangle 23"/>
            <p:cNvSpPr>
              <a:spLocks noChangeArrowheads="1"/>
            </p:cNvSpPr>
            <p:nvPr/>
          </p:nvSpPr>
          <p:spPr bwMode="auto">
            <a:xfrm>
              <a:off x="3356894" y="4227186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0.77</a:t>
              </a:r>
            </a:p>
          </p:txBody>
        </p:sp>
        <p:sp>
          <p:nvSpPr>
            <p:cNvPr id="120" name="Rectangle 23"/>
            <p:cNvSpPr>
              <a:spLocks noChangeArrowheads="1"/>
            </p:cNvSpPr>
            <p:nvPr/>
          </p:nvSpPr>
          <p:spPr bwMode="auto">
            <a:xfrm>
              <a:off x="3356894" y="4366946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0.29</a:t>
              </a:r>
            </a:p>
          </p:txBody>
        </p:sp>
        <p:sp>
          <p:nvSpPr>
            <p:cNvPr id="121" name="Rectangle 23"/>
            <p:cNvSpPr>
              <a:spLocks noChangeArrowheads="1"/>
            </p:cNvSpPr>
            <p:nvPr/>
          </p:nvSpPr>
          <p:spPr bwMode="auto">
            <a:xfrm>
              <a:off x="3356894" y="2766161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2.53</a:t>
              </a:r>
            </a:p>
          </p:txBody>
        </p:sp>
        <p:sp>
          <p:nvSpPr>
            <p:cNvPr id="122" name="Rectangle 23"/>
            <p:cNvSpPr>
              <a:spLocks noChangeArrowheads="1"/>
            </p:cNvSpPr>
            <p:nvPr/>
          </p:nvSpPr>
          <p:spPr bwMode="auto">
            <a:xfrm>
              <a:off x="3356894" y="3252144"/>
              <a:ext cx="400079" cy="152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rPr>
                <a:t>1.75</a:t>
              </a:r>
            </a:p>
          </p:txBody>
        </p:sp>
        <p:sp>
          <p:nvSpPr>
            <p:cNvPr id="123" name="TextBox 195"/>
            <p:cNvSpPr txBox="1">
              <a:spLocks noChangeArrowheads="1"/>
            </p:cNvSpPr>
            <p:nvPr/>
          </p:nvSpPr>
          <p:spPr bwMode="auto">
            <a:xfrm>
              <a:off x="1974374" y="2276650"/>
              <a:ext cx="1382092" cy="1567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ＭＳ Ｐゴシック" pitchFamily="34" charset="-128"/>
                  <a:cs typeface="Tahoma" pitchFamily="34" charset="0"/>
                  <a:sym typeface="Arial"/>
                </a:rPr>
                <a:t>Pradaxa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0251A0"/>
                  </a:solidFill>
                  <a:effectLst/>
                  <a:uLnTx/>
                  <a:uFillTx/>
                  <a:latin typeface="Arial" panose="020B0604020202020204"/>
                  <a:ea typeface="ＭＳ Ｐゴシック" pitchFamily="34" charset="-128"/>
                  <a:cs typeface="Times New Roman"/>
                  <a:sym typeface="Arial"/>
                </a:rPr>
                <a:t>®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251A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484188" y="2620150"/>
              <a:ext cx="3444571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84188" y="3085692"/>
              <a:ext cx="344457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005349" y="2257796"/>
              <a:ext cx="1923410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84188" y="3563223"/>
              <a:ext cx="344457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484188" y="4042854"/>
              <a:ext cx="344457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484188" y="4547692"/>
              <a:ext cx="3444571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693174" y="1283110"/>
            <a:ext cx="6608672" cy="3821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Tỷ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lệ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bệnh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nhân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đột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quỵ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nhóm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5C84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dabigatran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5C84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463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648928" y="256708"/>
            <a:ext cx="10933471" cy="775679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tích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nghiên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cứu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dài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hạn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trong</a:t>
            </a:r>
            <a:r>
              <a:rPr lang="en-US" sz="2400" dirty="0">
                <a:solidFill>
                  <a:srgbClr val="002060"/>
                </a:solidFill>
              </a:rPr>
              <a:t> 6.7 </a:t>
            </a:r>
            <a:r>
              <a:rPr lang="en-US" sz="2400" dirty="0" err="1">
                <a:solidFill>
                  <a:srgbClr val="002060"/>
                </a:solidFill>
              </a:rPr>
              <a:t>năm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dabigatran </a:t>
            </a:r>
            <a:r>
              <a:rPr lang="en-US" sz="2400" dirty="0" err="1">
                <a:solidFill>
                  <a:srgbClr val="002060"/>
                </a:solidFill>
              </a:rPr>
              <a:t>trên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loại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đột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quỵ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cục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về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nhồi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máu</a:t>
            </a:r>
            <a:r>
              <a:rPr lang="en-US" sz="2400" dirty="0">
                <a:solidFill>
                  <a:srgbClr val="002060"/>
                </a:solidFill>
              </a:rPr>
              <a:t> ‘RELY-ABLE</a:t>
            </a:r>
            <a:r>
              <a:rPr lang="en-US" sz="2400" baseline="30000" dirty="0">
                <a:solidFill>
                  <a:srgbClr val="002060"/>
                </a:solidFill>
              </a:rPr>
              <a:t>®</a:t>
            </a:r>
            <a:r>
              <a:rPr lang="en-US" sz="2400" dirty="0">
                <a:solidFill>
                  <a:srgbClr val="002060"/>
                </a:solidFill>
              </a:rPr>
              <a:t>/RELY-ABLE</a:t>
            </a:r>
            <a:r>
              <a:rPr lang="en-US" sz="2400" baseline="30000" dirty="0">
                <a:solidFill>
                  <a:srgbClr val="002060"/>
                </a:solidFill>
              </a:rPr>
              <a:t>®</a:t>
            </a:r>
            <a:r>
              <a:rPr lang="en-US" sz="2400" dirty="0">
                <a:solidFill>
                  <a:srgbClr val="002060"/>
                </a:solidFill>
              </a:rPr>
              <a:t> analysis’ 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1017639" y="6297561"/>
            <a:ext cx="8628829" cy="46936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000" dirty="0"/>
              <a:t>1269 patients followed for mean of 2.2 years</a:t>
            </a:r>
            <a:br>
              <a:rPr lang="en-US" sz="1000" dirty="0"/>
            </a:br>
            <a:r>
              <a:rPr lang="en-GB" sz="1000" dirty="0"/>
              <a:t>Diener HC et al. Presented at the European Stroke Conference in London, UK, May 2013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648928" y="1519088"/>
          <a:ext cx="10564761" cy="4055804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255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6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40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Event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Pradaxa</a:t>
                      </a:r>
                      <a:r>
                        <a:rPr lang="en-US" sz="1600" baseline="30000" dirty="0">
                          <a:effectLst/>
                        </a:rPr>
                        <a:t>®</a:t>
                      </a:r>
                      <a:r>
                        <a:rPr lang="en-US" sz="1600" dirty="0">
                          <a:effectLst/>
                        </a:rPr>
                        <a:t> 110 mg BID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(%/yr)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Pradaxa</a:t>
                      </a:r>
                      <a:r>
                        <a:rPr lang="en-US" sz="1600" baseline="30000" dirty="0">
                          <a:effectLst/>
                        </a:rPr>
                        <a:t>®</a:t>
                      </a:r>
                      <a:r>
                        <a:rPr lang="en-US" sz="1600" dirty="0">
                          <a:effectLst/>
                        </a:rPr>
                        <a:t> 150 mg BID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(%/yr)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HR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95% CI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6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Stroke or 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3.23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2.85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0.88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0.57–1.35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6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All stroke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2.93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2.71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0.92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0.59–1.44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618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Ischaemic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2.48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2.14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0.86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0.53–1.42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618">
                <a:tc>
                  <a:txBody>
                    <a:bodyPr/>
                    <a:lstStyle/>
                    <a:p>
                      <a:pPr marL="457200" marR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Haemorrhagic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0.23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0.29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1.26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0.28–5.65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6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Myocardial infarction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0.60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0.57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0.95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0.36–2.54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61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Pulmonary embolism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0.08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0.14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1.90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0.17–20.90</a:t>
                      </a:r>
                      <a:endParaRPr lang="en-US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3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>
          <a:xfrm>
            <a:off x="609600" y="256708"/>
            <a:ext cx="10972800" cy="6871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Biến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cố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chảy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máu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ở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mức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thấp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duy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trì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suốt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6.7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năm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nghiên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cứu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 ‘RELY-ABLE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®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/RELY-ABLE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®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analysis’</a:t>
            </a:r>
          </a:p>
        </p:txBody>
      </p:sp>
      <p:sp>
        <p:nvSpPr>
          <p:cNvPr id="6" name="Text Placeholder 13"/>
          <p:cNvSpPr txBox="1">
            <a:spLocks/>
          </p:cNvSpPr>
          <p:nvPr/>
        </p:nvSpPr>
        <p:spPr>
          <a:xfrm>
            <a:off x="914401" y="6230437"/>
            <a:ext cx="8732068" cy="6237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706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706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7061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7061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7061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7061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1269 patients followed for mean of 2.2 years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7061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Diener HC et al. Presented at the European Stroke Conference in London, UK, May 2013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7061C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1976868" y="47723"/>
            <a:ext cx="7772401" cy="1060544"/>
          </a:xfrm>
          <a:prstGeom prst="rect">
            <a:avLst/>
          </a:prstGeom>
        </p:spPr>
        <p:txBody>
          <a:bodyPr vert="horz" lIns="91440" tIns="45720" rIns="91440" bIns="9000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609600" y="1481458"/>
          <a:ext cx="10805651" cy="421141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329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7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17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Event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Pradaxa</a:t>
                      </a:r>
                      <a:r>
                        <a:rPr lang="en-US" sz="1600" baseline="30000" dirty="0">
                          <a:effectLst/>
                        </a:rPr>
                        <a:t>®</a:t>
                      </a:r>
                      <a:r>
                        <a:rPr lang="en-US" sz="1600" dirty="0">
                          <a:effectLst/>
                        </a:rPr>
                        <a:t> 110 mg BID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(%/yr)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Pradaxa</a:t>
                      </a:r>
                      <a:r>
                        <a:rPr lang="en-US" sz="1600" baseline="30000" dirty="0">
                          <a:effectLst/>
                        </a:rPr>
                        <a:t>®</a:t>
                      </a:r>
                      <a:r>
                        <a:rPr lang="en-US" sz="1600" dirty="0">
                          <a:effectLst/>
                        </a:rPr>
                        <a:t> 150 mg BID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(%/yr)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HR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95% CI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8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Major bleeding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3.31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4.63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1.42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0.97–2.08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81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Life-threatening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1.95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2.14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1.10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0.65–1.85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81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Gastro</a:t>
                      </a:r>
                      <a:r>
                        <a:rPr lang="en-US" sz="1600" baseline="0" dirty="0">
                          <a:effectLst/>
                        </a:rPr>
                        <a:t>intestinal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1.95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1.92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0.99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0.58–1.69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81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Intracranial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0.30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0.57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1.90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0.57–6.30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81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Extra-cranial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3.16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4.20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1.35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0.91–2.00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813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Fatal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0.38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0.36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0.95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0.27–3.28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8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Minor bleeding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9.47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9.41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0.99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dirty="0">
                          <a:effectLst/>
                        </a:rPr>
                        <a:t>0.77–1.26</a:t>
                      </a:r>
                      <a:endParaRPr lang="en-US" sz="16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0904" marR="70904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9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5362881-0f3b-4af2-abd0-3cc34992f9b8"/>
  <p:tag name="AUDIO_IMPORT" val="M:\1020 7.4 Ltd. SPAF external e-learning modules 04-03-10\SPAF Module 6\Voiceover\Processed\Neumann TLM-102\slide16.wav"/>
  <p:tag name="AUDIO_ID" val="630"/>
  <p:tag name="ELAPSEDTIME" val="39.703"/>
  <p:tag name="TIMELINE" val="14.0/19.5"/>
  <p:tag name="ARTICULATE_SLIDE_PAUSE" val="1"/>
  <p:tag name="ARTICULATE_NAV_LEVEL" val="2"/>
  <p:tag name="ARTICULATE_PLAYLIST_ID" val="-1"/>
  <p:tag name="ARTICULATE_LOCK_SLIDE" val="0"/>
  <p:tag name="ARTICULATE_NEXT_BUTTON_ID" val="683"/>
  <p:tag name="ARTICULATE_PREV_BUTTON_ID" val="683"/>
  <p:tag name="ARTICULATE_SLIDE_NAV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ATTCO~1\AppData\Local\Temp\articulate\presenter\imgtemp\OoPmCSYM_files\slide0001_image001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ce774f9-3cc8-4541-b2c2-602fae55d6d9"/>
  <p:tag name="AUDIO_IMPORT" val="M:\1020 7.4 Ltd. SPAF external e-learning modules 04-03-10\SPAF Module 6\Voiceover\Processed\Neumann TLM-102\slide60.wav"/>
  <p:tag name="AUDIO_ID" val="579"/>
  <p:tag name="ELAPSEDTIME" val="19.91"/>
  <p:tag name="TIMELINE" val="0.3/1.8/6.6/9.9/17.3"/>
  <p:tag name="ARTICULATE_TITLE_TAG" val="1a. Major bleeding (main)"/>
  <p:tag name="ARTICULATE_SLIDE_PAUSE" val="1"/>
  <p:tag name="ARTICULATE_NAV_LEVEL" val="1"/>
  <p:tag name="ARTICULATE_PLAYLIST_ID" val="-1"/>
  <p:tag name="ARTICULATE_LOCK_SLIDE" val="0"/>
  <p:tag name="ARTICULATE_NEXT_BUTTON_ID" val="589"/>
  <p:tag name="ARTICULATE_PREV_BUTTON_ID" val="645"/>
  <p:tag name="ARTICULATE_SLIDE_NAV" val="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ATTCO~1\AppData\Local\Temp\articulate\presenter\imgtemp\OoPmCSYM_files\slide0001_image001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ATTCO~1\AppData\Local\Temp\articulate\presenter\imgtemp\OoPmCSYM_files\slide0001_image001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ATTCO~1\AppData\Local\Temp\articulate\presenter\imgtemp\OoPmCSYM_files\slide0001_image001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ATTCO~1\AppData\Local\Temp\articulate\presenter\imgtemp\OoPmCSYM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ATTCO~1\AppData\Local\Temp\articulate\presenter\imgtemp\OoPmCSYM_files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ATTCO~1\AppData\Local\Temp\articulate\presenter\imgtemp\OoPmCSYM_files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bd4e3fc-1267-4666-8198-027baf433601"/>
  <p:tag name="TIMELINE" val="2.2/4.7/10.2/12.4/16.5/18.5/20.6/29.1"/>
  <p:tag name="AUDIO_IMPORT" val="M:\1020 7.4 Ltd. SPAF external e-learning modules 04-03-10\SPAF Module 6\Voiceover\Voiceover amends\Processed\slide30.wav"/>
  <p:tag name="AUDIO_ID" val="567"/>
  <p:tag name="ELAPSEDTIME" val="32.95"/>
  <p:tag name="ARTICULATE_SLIDE_PAUSE" val="1"/>
  <p:tag name="ARTICULATE_NAV_LEVEL" val="2"/>
  <p:tag name="ARTICULATE_PLAYLIST_ID" val="-1"/>
  <p:tag name="ARTICULATE_LOCK_SLIDE" val="0"/>
  <p:tag name="ARTICULATE_NEXT_BUTTON_ID" val="673"/>
  <p:tag name="ARTICULATE_PREV_BUTTON_ID" val="673"/>
  <p:tag name="ARTICULATE_SLIDE_NAV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ATTCO~1\AppData\Local\Temp\articulate\presenter\imgtemp\OoPmCSYM_files\slide0001_image00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ATTCO~1\AppData\Local\Temp\articulate\presenter\imgtemp\OoPmCSYM_files\slide0001_image001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MATTCO~1\AppData\Local\Temp\articulate\presenter\imgtemp\OoPmCSYM_files\slide0001_image001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adaxa MSL">
    <a:dk1>
      <a:srgbClr val="1E4784"/>
    </a:dk1>
    <a:lt1>
      <a:sysClr val="window" lastClr="FFFFFF"/>
    </a:lt1>
    <a:dk2>
      <a:srgbClr val="1E4784"/>
    </a:dk2>
    <a:lt2>
      <a:srgbClr val="FFFFFF"/>
    </a:lt2>
    <a:accent1>
      <a:srgbClr val="007370"/>
    </a:accent1>
    <a:accent2>
      <a:srgbClr val="0084CB"/>
    </a:accent2>
    <a:accent3>
      <a:srgbClr val="BFC6CB"/>
    </a:accent3>
    <a:accent4>
      <a:srgbClr val="8D9DB1"/>
    </a:accent4>
    <a:accent5>
      <a:srgbClr val="1E4784"/>
    </a:accent5>
    <a:accent6>
      <a:srgbClr val="002A5C"/>
    </a:accent6>
    <a:hlink>
      <a:srgbClr val="276092"/>
    </a:hlink>
    <a:folHlink>
      <a:srgbClr val="8996A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dule 3">
    <a:dk1>
      <a:srgbClr val="1E4784"/>
    </a:dk1>
    <a:lt1>
      <a:sysClr val="window" lastClr="FFFFFF"/>
    </a:lt1>
    <a:dk2>
      <a:srgbClr val="1E4784"/>
    </a:dk2>
    <a:lt2>
      <a:srgbClr val="FFFFFF"/>
    </a:lt2>
    <a:accent1>
      <a:srgbClr val="007370"/>
    </a:accent1>
    <a:accent2>
      <a:srgbClr val="0084CB"/>
    </a:accent2>
    <a:accent3>
      <a:srgbClr val="BFC6CB"/>
    </a:accent3>
    <a:accent4>
      <a:srgbClr val="8D9DB1"/>
    </a:accent4>
    <a:accent5>
      <a:srgbClr val="1E4784"/>
    </a:accent5>
    <a:accent6>
      <a:srgbClr val="009999"/>
    </a:accent6>
    <a:hlink>
      <a:srgbClr val="276092"/>
    </a:hlink>
    <a:folHlink>
      <a:srgbClr val="8996A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5928816DD084C82E52D2954BF4DBF" ma:contentTypeVersion="16" ma:contentTypeDescription="Create a new document." ma:contentTypeScope="" ma:versionID="b475abb6388343c249eec78364496801">
  <xsd:schema xmlns:xsd="http://www.w3.org/2001/XMLSchema" xmlns:xs="http://www.w3.org/2001/XMLSchema" xmlns:p="http://schemas.microsoft.com/office/2006/metadata/properties" xmlns:ns2="1f2c9d72-829a-4835-914e-940679e127c2" xmlns:ns3="213e28e7-06f9-49a6-bd08-e0c5fee84e42" xmlns:ns4="e47812bf-c8f0-415c-9dc6-756594725798" targetNamespace="http://schemas.microsoft.com/office/2006/metadata/properties" ma:root="true" ma:fieldsID="11e9be8b6d76661516fbf1089d4bca5e" ns2:_="" ns3:_="" ns4:_="">
    <xsd:import namespace="1f2c9d72-829a-4835-914e-940679e127c2"/>
    <xsd:import namespace="213e28e7-06f9-49a6-bd08-e0c5fee84e42"/>
    <xsd:import namespace="e47812bf-c8f0-415c-9dc6-7565947257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c9d72-829a-4835-914e-940679e127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8f3110-b2b7-48bc-b5f0-a137367be0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e28e7-06f9-49a6-bd08-e0c5fee84e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812bf-c8f0-415c-9dc6-75659472579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90c260a-9c74-41d1-b1ed-63dc063bc638}" ma:internalName="TaxCatchAll" ma:showField="CatchAllData" ma:web="213e28e7-06f9-49a6-bd08-e0c5fee84e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2c9d72-829a-4835-914e-940679e127c2">
      <Terms xmlns="http://schemas.microsoft.com/office/infopath/2007/PartnerControls"/>
    </lcf76f155ced4ddcb4097134ff3c332f>
    <TaxCatchAll xmlns="e47812bf-c8f0-415c-9dc6-756594725798" xsi:nil="true"/>
  </documentManagement>
</p:properties>
</file>

<file path=customXml/itemProps1.xml><?xml version="1.0" encoding="utf-8"?>
<ds:datastoreItem xmlns:ds="http://schemas.openxmlformats.org/officeDocument/2006/customXml" ds:itemID="{C5709727-002F-43D5-92F9-CF7E1BB4E21C}"/>
</file>

<file path=customXml/itemProps2.xml><?xml version="1.0" encoding="utf-8"?>
<ds:datastoreItem xmlns:ds="http://schemas.openxmlformats.org/officeDocument/2006/customXml" ds:itemID="{48DC995E-D4DC-4D47-8A73-C1001E411E73}"/>
</file>

<file path=customXml/itemProps3.xml><?xml version="1.0" encoding="utf-8"?>
<ds:datastoreItem xmlns:ds="http://schemas.openxmlformats.org/officeDocument/2006/customXml" ds:itemID="{E550E5BE-21D1-4A71-9861-82ABE8D0A627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8845</Words>
  <Application>Microsoft Office PowerPoint</Application>
  <PresentationFormat>Widescreen</PresentationFormat>
  <Paragraphs>1296</Paragraphs>
  <Slides>60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Arial</vt:lpstr>
      <vt:lpstr>Arial Black</vt:lpstr>
      <vt:lpstr>Arial Narrow</vt:lpstr>
      <vt:lpstr>Bahnschrift Condensed</vt:lpstr>
      <vt:lpstr>BISans</vt:lpstr>
      <vt:lpstr>Calibri</vt:lpstr>
      <vt:lpstr>Calibri Light</vt:lpstr>
      <vt:lpstr>Cambria</vt:lpstr>
      <vt:lpstr>Helvetica-Normal</vt:lpstr>
      <vt:lpstr>Symbol</vt:lpstr>
      <vt:lpstr>Tahoma</vt:lpstr>
      <vt:lpstr>Times New Roman</vt:lpstr>
      <vt:lpstr>Wingdings</vt:lpstr>
      <vt:lpstr>Office Theme</vt:lpstr>
      <vt:lpstr>PowerPoint Presentation</vt:lpstr>
      <vt:lpstr>Năm 2009, kết quả nghiên cứu RE-LY mở ra một kỷ nguyên mới trong việc dự phòng đột quỵ cho bệnh nhân rung nhĩ. </vt:lpstr>
      <vt:lpstr>Dabigatran là NOAC đầu tiên được chấp thuận chỉ định, và sự phát triển của idarucizuamb đánh dấu một bước tiến khác trong trị liệu kháng đông</vt:lpstr>
      <vt:lpstr>NOACs hiệu quả vượt trội một cách có ý nghĩa so với warfarin, giảm nguy cơ đột quỵ hoặc thuyên tắc hệ thống ở bệnh nhân rung nhĩ</vt:lpstr>
      <vt:lpstr>Tối ưu hóa bảo vệ nhiều đối tượng bệnh nhân khỏi căn bệnh về huyết khối</vt:lpstr>
      <vt:lpstr>Trên bệnh nhân có tiền sử đột quỵ</vt:lpstr>
      <vt:lpstr>Nghiên cứu dưới nhóm trên bệnh nhân đột quỵ: lợi ích trên lâm sàng ở bệnh nhân có hay không có tiền sử đột quỵ nhất quán với nghiên cứu RELY</vt:lpstr>
      <vt:lpstr>Phân tích trên nghiên cứu dài hạn trong 6.7 năm của dabigatran trên các loại đột quỵ và kết cục về nhồi máu ‘RELY-ABLE®/RELY-ABLE® analysis’ </vt:lpstr>
      <vt:lpstr>PowerPoint Presentation</vt:lpstr>
      <vt:lpstr>2017 là một năm ấn tượng với những dữ liệu mới về dabigatran và idarucizumab được công bố</vt:lpstr>
      <vt:lpstr>Dabigatran trên bệnh nhân cần cắt đốt rung nhĩ </vt:lpstr>
      <vt:lpstr>Dabigatran trên bệnh nhân rung nhĩ sau can thiệp mạch vành </vt:lpstr>
      <vt:lpstr>Idarucizumab cho việc hóa giải đặc hiệu dabigatran</vt:lpstr>
      <vt:lpstr>Dabigatran: dự phòng tiên phát bệnh lý huyết khối tĩnh mạch sau phẫu thuật khớp gối hoặc khớp háng theo chương trình</vt:lpstr>
      <vt:lpstr>Dabigatran trong điều trị huyết khối tĩnh mạch cấp tính và dự phòng tái phát</vt:lpstr>
      <vt:lpstr>Dabigatran còn được nghiên cứu trên những bệnh lý thần kinh khác</vt:lpstr>
      <vt:lpstr>PowerPoint Presentation</vt:lpstr>
      <vt:lpstr>PowerPoint Presentation</vt:lpstr>
      <vt:lpstr>PowerPoint Presentation</vt:lpstr>
      <vt:lpstr>Dạng bào chế</vt:lpstr>
      <vt:lpstr>Dược lực học</vt:lpstr>
      <vt:lpstr> Dược động học - Sinh khả dụng</vt:lpstr>
      <vt:lpstr>PowerPoint Presentation</vt:lpstr>
      <vt:lpstr>Nồng độ-Thời gian sau liều đơn Dabigatran Etexilate</vt:lpstr>
      <vt:lpstr>Dược động học - Chuyển hóa &amp; thải trừ</vt:lpstr>
      <vt:lpstr>Nghiên cứu RE-LY® dựa trên nền tảng việc lựa chọn  liều dùng phù hợp và thiết kế theo dõi dài hạn đối với dabigatran</vt:lpstr>
      <vt:lpstr>PowerPoint Presentation</vt:lpstr>
      <vt:lpstr>PowerPoint Presentation</vt:lpstr>
      <vt:lpstr>RE-LY®:  Randomized Evaluation of Long-term anticoagulant therapY</vt:lpstr>
      <vt:lpstr>PowerPoint Presentation</vt:lpstr>
      <vt:lpstr>Tiêu chuẩn nhận bệnh</vt:lpstr>
      <vt:lpstr>Tỷ lệ đột quị hoặc thuyên tắc hệ thống</vt:lpstr>
      <vt:lpstr>Đột quị xuất huyết</vt:lpstr>
      <vt:lpstr>PowerPoint Presentation</vt:lpstr>
      <vt:lpstr>Chảy máu nặng</vt:lpstr>
      <vt:lpstr>RE-LY®: phân loại biến cố chảy máu</vt:lpstr>
      <vt:lpstr>PowerPoint Presentation</vt:lpstr>
      <vt:lpstr>PowerPoint Presentation</vt:lpstr>
      <vt:lpstr>Liều giảm Dabigatran 110mg</vt:lpstr>
      <vt:lpstr>RE-VERSE AD là nghiên cứu pha III  đa trung tâm, nhãn mở, đơn nhánh</vt:lpstr>
      <vt:lpstr>Nghiên cứu RE-VERSE AD phản ánh đúng thực tế lâm sàng với các tình huống cần xử trí chảy máu và phẫu thuật khẩn </vt:lpstr>
      <vt:lpstr>PowerPoint Presentation</vt:lpstr>
      <vt:lpstr>PowerPoint Presentation</vt:lpstr>
      <vt:lpstr>Nhóm A (n=301):  Ngưng chảy máu trong vòng 24 giờ</vt:lpstr>
      <vt:lpstr>Nhóm B: hầu hết bệnh nhân cầm máu trong quá trình phẫu thuật</vt:lpstr>
      <vt:lpstr>Idarucizumab: hóa giải tác dụng kháng đông của dabigatran</vt:lpstr>
      <vt:lpstr>PowerPoint Presentation</vt:lpstr>
      <vt:lpstr>Chỉ định</vt:lpstr>
      <vt:lpstr>Liều dùng và cách dùng</vt:lpstr>
      <vt:lpstr>Liều dùng và cách dùng</vt:lpstr>
      <vt:lpstr>Liều dùng và cách dùng</vt:lpstr>
      <vt:lpstr>Liều dùng và cách dùng</vt:lpstr>
      <vt:lpstr>Chức năng thận của bệnh nhân  nên được đánh giá trước khi sử dụng dabigatran</vt:lpstr>
      <vt:lpstr>Cách chuyển bệnh nhân đang dùng  thuốc kháng đông khác sang dabigatran </vt:lpstr>
      <vt:lpstr>Cách chuyển bệnh nhân đang dùng dabigatran sang các thuốc kháng đông khác</vt:lpstr>
      <vt:lpstr>Ngưng thuốc trước phẫu thuật theo chương trình</vt:lpstr>
      <vt:lpstr>Chuyển nhịp</vt:lpstr>
      <vt:lpstr>Chống chỉ định</vt:lpstr>
      <vt:lpstr>Tương tác thuốc</vt:lpstr>
      <vt:lpstr>TỔNG KẾT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Tran,Thi (HP Med Affairs) BII-VN-H</dc:creator>
  <cp:lastModifiedBy>Tran,Thi (HP Med Affairs) BII-VN-H</cp:lastModifiedBy>
  <cp:revision>1</cp:revision>
  <dcterms:created xsi:type="dcterms:W3CDTF">2023-03-01T16:26:19Z</dcterms:created>
  <dcterms:modified xsi:type="dcterms:W3CDTF">2023-03-01T16:28:54Z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0x0101005FC5928816DD084C82E52D2954BF4DBF</vt:lpwstr>
  </property>
</Properties>
</file>